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308" r:id="rId4"/>
    <p:sldId id="311" r:id="rId5"/>
    <p:sldId id="316" r:id="rId6"/>
    <p:sldId id="296" r:id="rId7"/>
    <p:sldId id="319" r:id="rId8"/>
    <p:sldId id="299" r:id="rId9"/>
    <p:sldId id="300" r:id="rId10"/>
    <p:sldId id="270" r:id="rId11"/>
    <p:sldId id="274" r:id="rId12"/>
    <p:sldId id="276" r:id="rId13"/>
    <p:sldId id="278" r:id="rId14"/>
    <p:sldId id="282" r:id="rId15"/>
    <p:sldId id="313" r:id="rId16"/>
    <p:sldId id="317" r:id="rId17"/>
    <p:sldId id="284" r:id="rId18"/>
    <p:sldId id="288" r:id="rId19"/>
    <p:sldId id="289" r:id="rId20"/>
    <p:sldId id="290" r:id="rId21"/>
    <p:sldId id="291" r:id="rId22"/>
    <p:sldId id="303" r:id="rId23"/>
    <p:sldId id="304" r:id="rId24"/>
    <p:sldId id="302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ilhr.org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ontlinedefenders.org/" TargetMode="External"/><Relationship Id="rId3" Type="http://schemas.openxmlformats.org/officeDocument/2006/relationships/hyperlink" Target="http://www.irct.org/our-work/current-focus-areas/forensic-documentation.aspx" TargetMode="External"/><Relationship Id="rId7" Type="http://schemas.openxmlformats.org/officeDocument/2006/relationships/hyperlink" Target="http://www.irct.org/our-work/current-focus-areas/poverty.aspx" TargetMode="External"/><Relationship Id="rId2" Type="http://schemas.openxmlformats.org/officeDocument/2006/relationships/hyperlink" Target="http://www.irc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rct.org/our-work/current-focus-areas/asylum-seekers--refugees-and-internally-displace-persons.aspx" TargetMode="External"/><Relationship Id="rId5" Type="http://schemas.openxmlformats.org/officeDocument/2006/relationships/hyperlink" Target="http://www.irct.org/our-work/current-focus-areas/women-and-girls-torture-survivors.aspx" TargetMode="External"/><Relationship Id="rId10" Type="http://schemas.openxmlformats.org/officeDocument/2006/relationships/image" Target="../media/image21.jpeg"/><Relationship Id="rId4" Type="http://schemas.openxmlformats.org/officeDocument/2006/relationships/hyperlink" Target="http://www.irct.org/our-work/current-focus-areas/child-torture-survivors.aspx" TargetMode="External"/><Relationship Id="rId9" Type="http://schemas.openxmlformats.org/officeDocument/2006/relationships/hyperlink" Target="http://www.avocatssansfrontieres-france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ishr.org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fidh.org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Universal declaration of Human Rights(UDHR)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HISTORY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Human Rights Watch was founded as a private American NGO in 1978, under the name Helsinki Watch, to monitor the former Soviet Union's compliance with the Helsinki Accords.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3643314"/>
            <a:ext cx="23812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7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FINANCING AND SERVICES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chemeClr val="tx2"/>
                </a:solidFill>
              </a:rPr>
              <a:t>For the financial year ending June 2008, HRW reported receiving approximately US$44 million in public donations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  <a:r>
              <a:rPr lang="en-US" sz="2800" dirty="0">
                <a:solidFill>
                  <a:schemeClr val="tx2"/>
                </a:solidFill>
              </a:rPr>
              <a:t> In 2009, Human Rights Watch stated that they receive almost 75% of their financial support from North America, 25% from Western Europe and less than 1% from the rest of the world.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1787" y="4194186"/>
            <a:ext cx="3764973" cy="24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18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ru-RU" b="1" i="1" dirty="0" err="1"/>
              <a:t>United</a:t>
            </a:r>
            <a:r>
              <a:rPr lang="ru-RU" b="1" i="1" dirty="0"/>
              <a:t> </a:t>
            </a:r>
            <a:r>
              <a:rPr lang="ru-RU" b="1" i="1" dirty="0" err="1"/>
              <a:t>Nations</a:t>
            </a:r>
            <a:r>
              <a:rPr lang="ru-RU" b="1" i="1" dirty="0"/>
              <a:t> </a:t>
            </a:r>
            <a:r>
              <a:rPr lang="ru-RU" b="1" i="1" dirty="0" err="1"/>
              <a:t>Children's</a:t>
            </a:r>
            <a:r>
              <a:rPr lang="ru-RU" b="1" i="1" dirty="0"/>
              <a:t> </a:t>
            </a:r>
            <a:r>
              <a:rPr lang="ru-RU" b="1" i="1" dirty="0" err="1"/>
              <a:t>Fund</a:t>
            </a:r>
            <a:r>
              <a:rPr lang="ru-RU" dirty="0"/>
              <a:t> </a:t>
            </a:r>
            <a:r>
              <a:rPr lang="en-US" b="1" i="1" dirty="0"/>
              <a:t>or UNICEF - </a:t>
            </a:r>
            <a:r>
              <a:rPr lang="en-US" dirty="0"/>
              <a:t>an international organization that operates under the auspices of the United Nations.</a:t>
            </a:r>
            <a:endParaRPr lang="ru-RU" dirty="0"/>
          </a:p>
        </p:txBody>
      </p:sp>
      <p:pic>
        <p:nvPicPr>
          <p:cNvPr id="9221" name="Picture 5" descr="File:Flag of UNICEF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7432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en-US" dirty="0"/>
              <a:t>Centre of the organization is located in New York.</a:t>
            </a:r>
            <a:endParaRPr lang="ru-RU" dirty="0"/>
          </a:p>
        </p:txBody>
      </p:sp>
      <p:pic>
        <p:nvPicPr>
          <p:cNvPr id="11269" name="Picture 5" descr="s320x2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332038"/>
            <a:ext cx="4419600" cy="3079750"/>
          </a:xfrm>
          <a:prstGeom prst="rect">
            <a:avLst/>
          </a:prstGeom>
          <a:noFill/>
        </p:spPr>
      </p:pic>
      <p:pic>
        <p:nvPicPr>
          <p:cNvPr id="11271" name="Picture 7" descr="d5af3d5867e6a1f540a6acf39d7360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4191000" cy="5562600"/>
          </a:xfrm>
        </p:spPr>
        <p:txBody>
          <a:bodyPr/>
          <a:lstStyle/>
          <a:p>
            <a:pPr>
              <a:buNone/>
            </a:pPr>
            <a:r>
              <a:rPr lang="en-US" dirty="0"/>
              <a:t>To achieve these and other goals, UNICEF helps more than 180 Goodwill Ambassadors.</a:t>
            </a:r>
            <a:endParaRPr lang="ru-RU" dirty="0"/>
          </a:p>
        </p:txBody>
      </p:sp>
      <p:pic>
        <p:nvPicPr>
          <p:cNvPr id="14341" name="Picture 5" descr="000005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19200"/>
            <a:ext cx="4076700" cy="2717800"/>
          </a:xfrm>
          <a:prstGeom prst="rect">
            <a:avLst/>
          </a:prstGeom>
          <a:noFill/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800600" y="4419600"/>
            <a:ext cx="373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dirty="0" err="1"/>
              <a:t>Jackie</a:t>
            </a:r>
            <a:r>
              <a:rPr lang="ru-RU" sz="2400" i="1" dirty="0"/>
              <a:t> </a:t>
            </a:r>
            <a:r>
              <a:rPr lang="ru-RU" sz="2400" i="1" dirty="0" err="1"/>
              <a:t>Chan</a:t>
            </a:r>
            <a:r>
              <a:rPr lang="ru-RU" sz="2400" i="1" dirty="0"/>
              <a:t> </a:t>
            </a:r>
            <a:r>
              <a:rPr lang="en-US" sz="2400" i="1" dirty="0"/>
              <a:t>- one of the most active ambassadors of goodwill.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UN Children's Fund does not share maternal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and child. The main objectives of the UN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Children's </a:t>
            </a:r>
            <a:r>
              <a:rPr lang="en-US" dirty="0" smtClean="0"/>
              <a:t>Fund:</a:t>
            </a:r>
            <a:endParaRPr lang="en-US" dirty="0"/>
          </a:p>
          <a:p>
            <a:r>
              <a:rPr lang="en-US" dirty="0"/>
              <a:t>reduction in mortality of children under 5 years old on third;</a:t>
            </a:r>
          </a:p>
          <a:p>
            <a:r>
              <a:rPr lang="en-US" dirty="0"/>
              <a:t>50% reduction in maternal mortality;</a:t>
            </a:r>
          </a:p>
          <a:p>
            <a:r>
              <a:rPr lang="en-US" dirty="0"/>
              <a:t>provide primary education for 80% of children.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3581400" cy="4419600"/>
          </a:xfrm>
        </p:spPr>
        <p:txBody>
          <a:bodyPr/>
          <a:lstStyle/>
          <a:p>
            <a:r>
              <a:rPr lang="en-US"/>
              <a:t>In 1965, UNICEF received the Nobel Peace Prize.</a:t>
            </a:r>
            <a:endParaRPr lang="ru-RU"/>
          </a:p>
        </p:txBody>
      </p:sp>
      <p:pic>
        <p:nvPicPr>
          <p:cNvPr id="12293" name="Picture 5" descr="4kollaj_Europe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752600"/>
            <a:ext cx="384810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r>
              <a:rPr lang="en-US" dirty="0"/>
              <a:t>UNICEF operates in </a:t>
            </a:r>
            <a:r>
              <a:rPr lang="en-US" dirty="0" smtClean="0"/>
              <a:t>Russia</a:t>
            </a:r>
            <a:endParaRPr lang="ru-RU" dirty="0"/>
          </a:p>
        </p:txBody>
      </p:sp>
      <p:pic>
        <p:nvPicPr>
          <p:cNvPr id="16389" name="Picture 5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4357718" cy="4857784"/>
          </a:xfrm>
          <a:prstGeom prst="rect">
            <a:avLst/>
          </a:prstGeom>
          <a:noFill/>
        </p:spPr>
      </p:pic>
      <p:pic>
        <p:nvPicPr>
          <p:cNvPr id="16391" name="Picture 7" descr="zheni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26"/>
            <a:ext cx="381000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062912" cy="1470025"/>
          </a:xfrm>
        </p:spPr>
        <p:txBody>
          <a:bodyPr/>
          <a:lstStyle/>
          <a:p>
            <a:r>
              <a:rPr lang="en-US" b="1" u="sng" dirty="0" smtClean="0">
                <a:hlinkClick r:id="rId2"/>
              </a:rPr>
              <a:t>International League of Human Rights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8062912" cy="1752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Based </a:t>
            </a:r>
            <a:r>
              <a:rPr lang="en-US" b="1" dirty="0" smtClean="0"/>
              <a:t>in New York, with representation in Geneva and dozens of affiliates and partners around the world, the League is a non-governmental, non-profit organization now in its 65th year.</a:t>
            </a:r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4" name="Рисунок 3" descr="phot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645024"/>
            <a:ext cx="4464496" cy="3000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hlinkClick r:id="rId2"/>
              </a:rPr>
              <a:t>International Rehabilitation Council for Torture Victims (IRCT)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Currently, our work is focused on five areas – one strategy and four themes – that are, of course, highly interwoven. Find out more about why we focus on these areas and how we do that by clicking on the following links:</a:t>
            </a:r>
          </a:p>
          <a:p>
            <a:pPr>
              <a:buNone/>
            </a:pPr>
            <a:endParaRPr lang="en-US" sz="1600" b="1" dirty="0" smtClean="0"/>
          </a:p>
          <a:p>
            <a:r>
              <a:rPr lang="en-US" sz="1600" b="1" dirty="0" smtClean="0">
                <a:hlinkClick r:id="rId3"/>
              </a:rPr>
              <a:t>Forensic documentation</a:t>
            </a:r>
            <a:endParaRPr lang="en-US" sz="1600" b="1" dirty="0" smtClean="0"/>
          </a:p>
          <a:p>
            <a:r>
              <a:rPr lang="en-US" sz="1600" b="1" dirty="0" smtClean="0">
                <a:hlinkClick r:id="rId4"/>
              </a:rPr>
              <a:t>Child torture survivors</a:t>
            </a:r>
            <a:endParaRPr lang="en-US" sz="1600" b="1" dirty="0" smtClean="0"/>
          </a:p>
          <a:p>
            <a:r>
              <a:rPr lang="en-US" sz="1600" b="1" dirty="0" smtClean="0">
                <a:hlinkClick r:id="rId5"/>
              </a:rPr>
              <a:t>Women and girls torture survivors</a:t>
            </a:r>
            <a:endParaRPr lang="en-US" sz="1600" b="1" dirty="0" smtClean="0"/>
          </a:p>
          <a:p>
            <a:r>
              <a:rPr lang="en-US" sz="1600" b="1" dirty="0" smtClean="0">
                <a:hlinkClick r:id="rId6"/>
              </a:rPr>
              <a:t>Asylum-seekers, refugees, and internally displaced persons</a:t>
            </a:r>
            <a:endParaRPr lang="en-US" sz="1600" b="1" dirty="0" smtClean="0"/>
          </a:p>
          <a:p>
            <a:r>
              <a:rPr lang="en-US" sz="1600" b="1" dirty="0" smtClean="0">
                <a:hlinkClick r:id="rId7"/>
              </a:rPr>
              <a:t>Poverty</a:t>
            </a:r>
            <a:endParaRPr lang="en-US" sz="1600" b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3933056"/>
            <a:ext cx="2790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Front Line the International Foundation for the Protection of Human Rights Defenders Trust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>81 Main Street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>Blackrock, Co. Dublin, Ireland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b="1" dirty="0"/>
              <a:t>If you are a lawyer defending human rights, please contact:</a:t>
            </a:r>
            <a:r>
              <a:rPr lang="en-US" sz="1200" dirty="0"/>
              <a:t>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>
                <a:hlinkClick r:id="rId9"/>
              </a:rPr>
              <a:t>Avocats</a:t>
            </a:r>
            <a:r>
              <a:rPr lang="en-US" sz="1200" dirty="0">
                <a:hlinkClick r:id="rId9"/>
              </a:rPr>
              <a:t> sans </a:t>
            </a:r>
            <a:r>
              <a:rPr lang="en-US" sz="1200" dirty="0" err="1">
                <a:hlinkClick r:id="rId9"/>
              </a:rPr>
              <a:t>Frontieres</a:t>
            </a:r>
            <a:r>
              <a:rPr lang="en-US" sz="1200" dirty="0">
                <a:hlinkClick r:id="rId9"/>
              </a:rPr>
              <a:t> France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>8, Rue du </a:t>
            </a:r>
            <a:r>
              <a:rPr lang="en-US" sz="1200" dirty="0" err="1"/>
              <a:t>Prieuré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/>
              <a:t>FR - 31000 Toulouse, France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51720" y="3933056"/>
            <a:ext cx="2730027" cy="2766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285728"/>
            <a:ext cx="8215370" cy="57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062912" cy="1470025"/>
          </a:xfrm>
        </p:spPr>
        <p:txBody>
          <a:bodyPr/>
          <a:lstStyle/>
          <a:p>
            <a:r>
              <a:rPr lang="en-US" b="1" u="sng" dirty="0" smtClean="0">
                <a:hlinkClick r:id="rId2"/>
              </a:rPr>
              <a:t>International Society for Human Rights (ISHR)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062912" cy="17526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/>
              <a:t>The main areas of the work of the ISHR are:</a:t>
            </a: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1.  Support  of persons, who are persecuted, imprisoned and discriminated against because of their religious and/ or political beliefs,</a:t>
            </a:r>
            <a:br>
              <a:rPr lang="en-US" b="1" dirty="0" smtClean="0"/>
            </a:br>
            <a:r>
              <a:rPr lang="en-US" b="1" dirty="0" smtClean="0"/>
              <a:t>2.  Public relations in human rights issues, </a:t>
            </a:r>
            <a:br>
              <a:rPr lang="en-US" b="1" dirty="0" smtClean="0"/>
            </a:br>
            <a:r>
              <a:rPr lang="en-US" b="1" dirty="0" smtClean="0"/>
              <a:t>3.  Education in human rights issues for persons, who live in states, which are at present in a phase of transformation towards democracy, </a:t>
            </a:r>
            <a:br>
              <a:rPr lang="en-US" b="1" dirty="0" smtClean="0"/>
            </a:br>
            <a:r>
              <a:rPr lang="en-US" b="1" dirty="0" smtClean="0"/>
              <a:t>4.  Humanitarian aid. </a:t>
            </a:r>
            <a:endParaRPr lang="ru-RU" b="1" dirty="0"/>
          </a:p>
        </p:txBody>
      </p:sp>
      <p:pic>
        <p:nvPicPr>
          <p:cNvPr id="5" name="Рисунок 4" descr="human-rights-day-l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429000"/>
            <a:ext cx="501967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062912" cy="1470025"/>
          </a:xfrm>
        </p:spPr>
        <p:txBody>
          <a:bodyPr/>
          <a:lstStyle/>
          <a:p>
            <a:r>
              <a:rPr lang="en-US" b="1" u="sng" dirty="0" smtClean="0">
                <a:hlinkClick r:id="rId2"/>
              </a:rPr>
              <a:t>International Federation for Human Rights - FIDH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062912" cy="1752600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To embody global movement of human rights 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Human rights are a basis of society to provide equality, freedom and dignity of each person. FIDH, its legitimacy, experience, methods and reliability, has a unique role in assistance to achievement them. Since 2009 of FIDH it realizes priority projects are broken into priorities for actions: </a:t>
            </a:r>
          </a:p>
          <a:p>
            <a:r>
              <a:rPr lang="en-US" sz="1600" b="1" dirty="0" smtClean="0"/>
              <a:t>1 . freedom and ability to work defenders</a:t>
            </a:r>
          </a:p>
          <a:p>
            <a:r>
              <a:rPr lang="en-US" sz="1600" b="1" dirty="0" smtClean="0"/>
              <a:t>2</a:t>
            </a:r>
            <a:r>
              <a:rPr lang="ru-RU" sz="1600" b="1" dirty="0" smtClean="0"/>
              <a:t>.</a:t>
            </a:r>
            <a:r>
              <a:rPr lang="en-US" sz="1600" b="1" dirty="0" smtClean="0"/>
              <a:t> universality of human rights, especially for women, the unequal address is one of the main obstacles in a way of progress of mankind</a:t>
            </a:r>
            <a:endParaRPr lang="ru-RU" sz="1600" b="1" dirty="0" smtClean="0"/>
          </a:p>
          <a:p>
            <a:r>
              <a:rPr lang="ru-RU" sz="1600" b="1" dirty="0" smtClean="0"/>
              <a:t>3. </a:t>
            </a:r>
            <a:r>
              <a:rPr lang="en-US" sz="1600" b="1" dirty="0" smtClean="0"/>
              <a:t>To encourage and protect the rights of migrants</a:t>
            </a:r>
            <a:endParaRPr lang="ru-RU" sz="1600" b="1" dirty="0"/>
          </a:p>
        </p:txBody>
      </p:sp>
      <p:pic>
        <p:nvPicPr>
          <p:cNvPr id="5" name="Рисунок 4" descr="альбиносы-Африканские-это интересно-познавательно-картинки_95301427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6" y="3929066"/>
            <a:ext cx="1963649" cy="2727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Charity organizations in Russia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Stand up for your human rights</a:t>
            </a:r>
          </a:p>
          <a:p>
            <a:endParaRPr lang="ru-RU" dirty="0" smtClean="0"/>
          </a:p>
          <a:p>
            <a:r>
              <a:rPr lang="en-US" i="1" dirty="0" smtClean="0"/>
              <a:t>Defend them with your heart</a:t>
            </a:r>
            <a:endParaRPr lang="ru-RU" dirty="0" smtClean="0"/>
          </a:p>
          <a:p>
            <a:endParaRPr lang="en-US" i="1" dirty="0" smtClean="0"/>
          </a:p>
          <a:p>
            <a:r>
              <a:rPr lang="en-US" i="1" dirty="0" smtClean="0"/>
              <a:t>Stand up for your human rights</a:t>
            </a:r>
          </a:p>
          <a:p>
            <a:endParaRPr lang="ru-RU" dirty="0" smtClean="0"/>
          </a:p>
          <a:p>
            <a:r>
              <a:rPr lang="en-US" i="1" dirty="0" smtClean="0"/>
              <a:t>We all must do our part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00298" cy="320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3500438"/>
            <a:ext cx="2071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ROSSPAS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5326" y="0"/>
            <a:ext cx="23586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29454" y="2714620"/>
            <a:ext cx="2571768" cy="185738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Help acting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08"/>
            <a:ext cx="35664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5338" y="4214818"/>
            <a:ext cx="276866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500430" y="5072074"/>
            <a:ext cx="235745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Children's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Hearts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0"/>
            <a:ext cx="4047108" cy="232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571736" y="2500306"/>
            <a:ext cx="41434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Island of Kindness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4072728" y="2571744"/>
            <a:ext cx="570710" cy="794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929456" y="3356768"/>
            <a:ext cx="571504" cy="1588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7394595" y="2749545"/>
            <a:ext cx="642942" cy="1588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15008" y="5786454"/>
            <a:ext cx="1000132" cy="10318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  Right for all!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11360">
            <a:off x="3427646" y="1144939"/>
            <a:ext cx="5133963" cy="513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500034" y="5072074"/>
            <a:ext cx="8229600" cy="13636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Live in freedom and safety</a:t>
            </a:r>
            <a:r>
              <a:rPr lang="ru-RU" dirty="0" smtClean="0"/>
              <a:t> !!!</a:t>
            </a:r>
          </a:p>
        </p:txBody>
      </p:sp>
      <p:pic>
        <p:nvPicPr>
          <p:cNvPr id="8194" name="Picture 2" descr="C:\Documents and Settings\1\Рабочий стол\Новая папка\MjAxMC0xMC0xNCAwMTo1Mjo0MQ==_students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858080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“All human beings are born free and equal in dignity and rights.” (article 1)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1\Рабочий стол\Новая папка\australias foreign stud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14375"/>
            <a:ext cx="821531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14678" y="2714620"/>
          <a:ext cx="2214569" cy="785813"/>
        </p:xfrm>
        <a:graphic>
          <a:graphicData uri="http://schemas.openxmlformats.org/drawingml/2006/table">
            <a:tbl>
              <a:tblPr/>
              <a:tblGrid>
                <a:gridCol w="2214569"/>
              </a:tblGrid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RIGHTS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5000" y="4071938"/>
          <a:ext cx="1071563" cy="714375"/>
        </p:xfrm>
        <a:graphic>
          <a:graphicData uri="http://schemas.openxmlformats.org/drawingml/2006/table">
            <a:tbl>
              <a:tblPr/>
              <a:tblGrid>
                <a:gridCol w="1071563"/>
              </a:tblGrid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equally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5000" y="3000375"/>
          <a:ext cx="1285875" cy="674688"/>
        </p:xfrm>
        <a:graphic>
          <a:graphicData uri="http://schemas.openxmlformats.org/drawingml/2006/table">
            <a:tbl>
              <a:tblPr/>
              <a:tblGrid>
                <a:gridCol w="1285875"/>
              </a:tblGrid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opinions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14813" y="4572000"/>
          <a:ext cx="1262062" cy="371475"/>
        </p:xfrm>
        <a:graphic>
          <a:graphicData uri="http://schemas.openxmlformats.org/drawingml/2006/table">
            <a:tbl>
              <a:tblPr/>
              <a:tblGrid>
                <a:gridCol w="126206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religion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43188" y="4286250"/>
          <a:ext cx="1333500" cy="371475"/>
        </p:xfrm>
        <a:graphic>
          <a:graphicData uri="http://schemas.openxmlformats.org/drawingml/2006/table">
            <a:tbl>
              <a:tblPr/>
              <a:tblGrid>
                <a:gridCol w="13335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education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14875" y="1357313"/>
          <a:ext cx="1404938" cy="371475"/>
        </p:xfrm>
        <a:graphic>
          <a:graphicData uri="http://schemas.openxmlformats.org/drawingml/2006/table">
            <a:tbl>
              <a:tblPr/>
              <a:tblGrid>
                <a:gridCol w="140493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freedom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000375" y="785813"/>
          <a:ext cx="1476375" cy="371475"/>
        </p:xfrm>
        <a:graphic>
          <a:graphicData uri="http://schemas.openxmlformats.org/drawingml/2006/table">
            <a:tbl>
              <a:tblPr/>
              <a:tblGrid>
                <a:gridCol w="1476375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private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life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71625" y="3071813"/>
          <a:ext cx="1190625" cy="371475"/>
        </p:xfrm>
        <a:graphic>
          <a:graphicData uri="http://schemas.openxmlformats.org/drawingml/2006/table">
            <a:tbl>
              <a:tblPr/>
              <a:tblGrid>
                <a:gridCol w="1190625"/>
              </a:tblGrid>
              <a:tr h="371475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58888" y="2071678"/>
          <a:ext cx="1547813" cy="376247"/>
        </p:xfrm>
        <a:graphic>
          <a:graphicData uri="http://schemas.openxmlformats.org/drawingml/2006/table">
            <a:tbl>
              <a:tblPr/>
              <a:tblGrid>
                <a:gridCol w="1547813"/>
              </a:tblGrid>
              <a:tr h="376247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law</a:t>
                      </a:r>
                      <a:endParaRPr lang="ru-RU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 rot="16200000" flipH="1">
            <a:off x="4357687" y="4000501"/>
            <a:ext cx="785813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072063" y="3714750"/>
            <a:ext cx="571500" cy="428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072063" y="3071813"/>
            <a:ext cx="500062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143500" y="2500313"/>
            <a:ext cx="357188" cy="285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4786313" y="2143125"/>
            <a:ext cx="571500" cy="2857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3607594" y="2035969"/>
            <a:ext cx="857250" cy="357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>
            <a:off x="3143250" y="2500313"/>
            <a:ext cx="571500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2786063" y="3286125"/>
            <a:ext cx="500062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286125" y="3786188"/>
            <a:ext cx="500063" cy="3571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>
          <a:xfrm>
            <a:off x="571472" y="3857628"/>
            <a:ext cx="8229600" cy="14351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800" dirty="0" smtClean="0"/>
          </a:p>
          <a:p>
            <a:r>
              <a:rPr lang="en-US" sz="11200" dirty="0" smtClean="0"/>
              <a:t>Nobody has the right to:</a:t>
            </a:r>
            <a:endParaRPr lang="ru-RU" sz="11200" dirty="0" smtClean="0"/>
          </a:p>
          <a:p>
            <a:r>
              <a:rPr lang="en-US" sz="11200" dirty="0" smtClean="0"/>
              <a:t>Treat you as his or her slave</a:t>
            </a:r>
            <a:endParaRPr lang="ru-RU" sz="11200" dirty="0" smtClean="0"/>
          </a:p>
          <a:p>
            <a:r>
              <a:rPr lang="en-US" sz="11200" dirty="0" smtClean="0"/>
              <a:t>Punish you or put you in prison without a good reason</a:t>
            </a:r>
            <a:endParaRPr lang="ru-RU" sz="11200" dirty="0" smtClean="0"/>
          </a:p>
          <a:p>
            <a:r>
              <a:rPr lang="en-US" sz="11200" dirty="0" smtClean="0"/>
              <a:t>Torture you</a:t>
            </a:r>
            <a:endParaRPr lang="ru-RU" sz="11200" dirty="0" smtClean="0"/>
          </a:p>
          <a:p>
            <a:r>
              <a:rPr lang="en-US" sz="11200" dirty="0" smtClean="0"/>
              <a:t>Take away your rights</a:t>
            </a:r>
            <a:endParaRPr lang="ru-RU" sz="11200" dirty="0" smtClean="0"/>
          </a:p>
          <a:p>
            <a:pPr>
              <a:buNone/>
            </a:pPr>
            <a:endParaRPr lang="ru-RU" sz="11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Take away your rights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17412" name="Picture 2" descr="C:\Documents and Settings\1\Рабочий стол\Новая папка\countries_of_the_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500062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177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Proverbs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 </a:t>
            </a:r>
            <a:endParaRPr lang="ru-RU" dirty="0" smtClean="0"/>
          </a:p>
          <a:p>
            <a:pPr lvl="0">
              <a:buNone/>
            </a:pPr>
            <a:r>
              <a:rPr lang="en-US" sz="4500" b="1" dirty="0" smtClean="0"/>
              <a:t>Think!</a:t>
            </a:r>
            <a:r>
              <a:rPr lang="en-US" sz="4500" dirty="0" smtClean="0"/>
              <a:t> </a:t>
            </a:r>
            <a:r>
              <a:rPr lang="en-US" sz="4500" b="1" dirty="0" smtClean="0"/>
              <a:t>Discuss the following</a:t>
            </a:r>
            <a:r>
              <a:rPr lang="ru-RU" sz="4500" b="1" dirty="0" smtClean="0"/>
              <a:t>:</a:t>
            </a:r>
          </a:p>
          <a:p>
            <a:pPr lvl="0">
              <a:buNone/>
            </a:pPr>
            <a:endParaRPr lang="ru-RU" b="1" dirty="0" smtClean="0"/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en-US" sz="6000" dirty="0" smtClean="0"/>
              <a:t>Live and let live.</a:t>
            </a:r>
            <a:endParaRPr lang="ru-RU" sz="6000" dirty="0" smtClean="0"/>
          </a:p>
          <a:p>
            <a:pPr lvl="0"/>
            <a:endParaRPr lang="ru-RU" sz="6000" dirty="0" smtClean="0"/>
          </a:p>
          <a:p>
            <a:pPr lvl="0"/>
            <a:r>
              <a:rPr lang="en-US" sz="6000" dirty="0" smtClean="0"/>
              <a:t>United we stand, divided we fall.</a:t>
            </a:r>
            <a:endParaRPr lang="ru-RU" sz="60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57166"/>
            <a:ext cx="8062912" cy="2597643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Charity  or Organizations for Human Rights</a:t>
            </a:r>
            <a:endParaRPr lang="ru-RU" sz="5400" b="1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571744"/>
            <a:ext cx="3816424" cy="3816424"/>
          </a:xfrm>
          <a:prstGeom prst="rect">
            <a:avLst/>
          </a:prstGeom>
        </p:spPr>
      </p:pic>
      <p:pic>
        <p:nvPicPr>
          <p:cNvPr id="6" name="Рисунок 5" descr="human_rights_for_all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857496"/>
            <a:ext cx="3144454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242" y="4069387"/>
            <a:ext cx="7543801" cy="203007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tx2"/>
                </a:solidFill>
              </a:rPr>
              <a:t>Human Rights Watch</a:t>
            </a:r>
            <a:r>
              <a:rPr lang="en-US" sz="2800" dirty="0">
                <a:solidFill>
                  <a:schemeClr val="tx2"/>
                </a:solidFill>
              </a:rPr>
              <a:t> (</a:t>
            </a:r>
            <a:r>
              <a:rPr lang="en-US" sz="2800" b="1" dirty="0">
                <a:solidFill>
                  <a:schemeClr val="tx2"/>
                </a:solidFill>
              </a:rPr>
              <a:t>HRW</a:t>
            </a:r>
            <a:r>
              <a:rPr lang="en-US" sz="2800" dirty="0">
                <a:solidFill>
                  <a:schemeClr val="tx2"/>
                </a:solidFill>
              </a:rPr>
              <a:t>) is an international </a:t>
            </a:r>
            <a:r>
              <a:rPr lang="en-US" sz="2800" dirty="0" smtClean="0">
                <a:solidFill>
                  <a:schemeClr val="tx2"/>
                </a:solidFill>
              </a:rPr>
              <a:t>non-governmental </a:t>
            </a:r>
            <a:r>
              <a:rPr lang="en-US" sz="2800" dirty="0">
                <a:solidFill>
                  <a:schemeClr val="tx2"/>
                </a:solidFill>
              </a:rPr>
              <a:t>organization that conducts research and advocacy on human rights. HRW headquarters are in New York City with </a:t>
            </a:r>
            <a:r>
              <a:rPr lang="en-US" sz="2800" dirty="0" smtClean="0">
                <a:solidFill>
                  <a:schemeClr val="tx2"/>
                </a:solidFill>
              </a:rPr>
              <a:t>offices in</a:t>
            </a:r>
            <a:r>
              <a:rPr lang="en-US" sz="2800" dirty="0">
                <a:solidFill>
                  <a:schemeClr val="tx2"/>
                </a:solidFill>
              </a:rPr>
              <a:t> Amsterdam, Beirut, </a:t>
            </a:r>
            <a:r>
              <a:rPr lang="en-US" sz="2800" dirty="0" smtClean="0">
                <a:solidFill>
                  <a:schemeClr val="tx2"/>
                </a:solidFill>
              </a:rPr>
              <a:t>Berlin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etc.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3069" y="1849752"/>
            <a:ext cx="4022261" cy="2280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6037" y="100059"/>
            <a:ext cx="3836324" cy="209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924" y="100059"/>
            <a:ext cx="4881932" cy="366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6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405" y="4097463"/>
            <a:ext cx="7543801" cy="19985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>
                <a:solidFill>
                  <a:schemeClr val="tx2"/>
                </a:solidFill>
              </a:rPr>
              <a:t>The George Soros Open Society Foundation is the primary donor of the Human Rights Watch, contributing $100 million of $128 million of contributions and grants received by the HRW in the 2011 financial year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967" y="768927"/>
            <a:ext cx="4610240" cy="3065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0998" y="294438"/>
            <a:ext cx="3263482" cy="24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5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526</Words>
  <PresentationFormat>Экран (4:3)</PresentationFormat>
  <Paragraphs>83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Universal declaration of Human Rights(UDHR) </vt:lpstr>
      <vt:lpstr>Слайд 2</vt:lpstr>
      <vt:lpstr>Слайд 3</vt:lpstr>
      <vt:lpstr>Слайд 4</vt:lpstr>
      <vt:lpstr> Take away your rights  </vt:lpstr>
      <vt:lpstr>     Proverbs    </vt:lpstr>
      <vt:lpstr>Charity  or Organizations for Human Rights</vt:lpstr>
      <vt:lpstr>Слайд 8</vt:lpstr>
      <vt:lpstr>Слайд 9</vt:lpstr>
      <vt:lpstr>HISTORY</vt:lpstr>
      <vt:lpstr>FINANCING AND SERVICES</vt:lpstr>
      <vt:lpstr>Слайд 12</vt:lpstr>
      <vt:lpstr>Слайд 13</vt:lpstr>
      <vt:lpstr>Слайд 14</vt:lpstr>
      <vt:lpstr>Слайд 15</vt:lpstr>
      <vt:lpstr>Слайд 16</vt:lpstr>
      <vt:lpstr>Слайд 17</vt:lpstr>
      <vt:lpstr>International League of Human Rights</vt:lpstr>
      <vt:lpstr>International Rehabilitation Council for Torture Victims (IRCT)</vt:lpstr>
      <vt:lpstr>International Society for Human Rights (ISHR)</vt:lpstr>
      <vt:lpstr>International Federation for Human Rights - FIDH</vt:lpstr>
      <vt:lpstr>Charity organizations in Russia</vt:lpstr>
      <vt:lpstr>Help acting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50</cp:revision>
  <dcterms:modified xsi:type="dcterms:W3CDTF">2001-12-31T22:07:34Z</dcterms:modified>
</cp:coreProperties>
</file>