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77" r:id="rId4"/>
    <p:sldId id="275" r:id="rId5"/>
    <p:sldId id="258" r:id="rId6"/>
    <p:sldId id="259" r:id="rId7"/>
    <p:sldId id="260" r:id="rId8"/>
    <p:sldId id="261" r:id="rId9"/>
    <p:sldId id="262" r:id="rId10"/>
    <p:sldId id="263" r:id="rId11"/>
    <p:sldId id="273" r:id="rId12"/>
    <p:sldId id="264" r:id="rId13"/>
    <p:sldId id="265" r:id="rId14"/>
    <p:sldId id="267" r:id="rId15"/>
  </p:sldIdLst>
  <p:sldSz cx="9144000" cy="6858000" type="screen4x3"/>
  <p:notesSz cx="6735763" cy="98694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32" autoAdjust="0"/>
    <p:restoredTop sz="90725" autoAdjust="0"/>
  </p:normalViewPr>
  <p:slideViewPr>
    <p:cSldViewPr>
      <p:cViewPr varScale="1">
        <p:scale>
          <a:sx n="75" d="100"/>
          <a:sy n="75" d="100"/>
        </p:scale>
        <p:origin x="-33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vl1pPr>
          </a:lstStyle>
          <a:p>
            <a:fld id="{5E8A0FC2-27B6-4004-B5F1-A4DBF21723FB}" type="datetimeFigureOut">
              <a:rPr lang="ru-RU" smtClean="0"/>
              <a:pPr/>
              <a:t>17.04.2014</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688007"/>
            <a:ext cx="5388610" cy="444127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vl1pPr>
          </a:lstStyle>
          <a:p>
            <a:fld id="{1AA945DA-0AA1-4F2B-842D-FCF5D7A7591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Everyone has heard of Bill Gates, one of the richest and most successful people in the world. Microsoft, the business he started with a friend in 1975, has become the world's largest computer software company,' and Gates was the world's youngest </a:t>
            </a:r>
            <a:r>
              <a:rPr lang="en-US" sz="1200" b="1" kern="1200" dirty="0" smtClean="0">
                <a:solidFill>
                  <a:schemeClr val="tx1"/>
                </a:solidFill>
                <a:latin typeface="+mn-lt"/>
                <a:ea typeface="+mn-ea"/>
                <a:cs typeface="+mn-cs"/>
              </a:rPr>
              <a:t>billionaire </a:t>
            </a:r>
            <a:r>
              <a:rPr lang="en-US" sz="1200" b="0" kern="1200" dirty="0" smtClean="0">
                <a:solidFill>
                  <a:schemeClr val="tx1"/>
                </a:solidFill>
                <a:latin typeface="+mn-lt"/>
                <a:ea typeface="+mn-ea"/>
                <a:cs typeface="+mn-cs"/>
              </a:rPr>
              <a:t>at </a:t>
            </a:r>
            <a:r>
              <a:rPr lang="en-US" sz="1200" kern="1200" dirty="0" smtClean="0">
                <a:solidFill>
                  <a:schemeClr val="tx1"/>
                </a:solidFill>
                <a:latin typeface="+mn-lt"/>
                <a:ea typeface="+mn-ea"/>
                <a:cs typeface="+mn-cs"/>
              </a:rPr>
              <a:t>the age of 31.</a:t>
            </a:r>
            <a:endParaRPr lang="ru-RU" sz="1200" kern="1200" dirty="0" smtClean="0">
              <a:solidFill>
                <a:schemeClr val="tx1"/>
              </a:solidFill>
              <a:latin typeface="+mn-lt"/>
              <a:ea typeface="+mn-ea"/>
              <a:cs typeface="+mn-cs"/>
            </a:endParaRPr>
          </a:p>
        </p:txBody>
      </p:sp>
      <p:sp>
        <p:nvSpPr>
          <p:cNvPr id="4" name="Номер слайда 3"/>
          <p:cNvSpPr>
            <a:spLocks noGrp="1"/>
          </p:cNvSpPr>
          <p:nvPr>
            <p:ph type="sldNum" sz="quarter" idx="10"/>
          </p:nvPr>
        </p:nvSpPr>
        <p:spPr/>
        <p:txBody>
          <a:bodyPr/>
          <a:lstStyle/>
          <a:p>
            <a:fld id="{1AA945DA-0AA1-4F2B-842D-FCF5D7A7591C}"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His full name is William Henry Gates III, and he was born on 28th October, 1955, in Seattle, USA. At school, Bill soon showed that he was very intelligent, and especially good at Maths and Science. His parents decided to send him to Lakeside, the </a:t>
            </a:r>
            <a:r>
              <a:rPr lang="en-US" sz="1200" b="1" kern="1200" dirty="0" smtClean="0">
                <a:solidFill>
                  <a:schemeClr val="tx1"/>
                </a:solidFill>
                <a:latin typeface="+mn-lt"/>
                <a:ea typeface="+mn-ea"/>
                <a:cs typeface="+mn-cs"/>
              </a:rPr>
              <a:t>private school </a:t>
            </a:r>
            <a:r>
              <a:rPr lang="en-US" sz="1200" kern="1200" dirty="0" smtClean="0">
                <a:solidFill>
                  <a:schemeClr val="tx1"/>
                </a:solidFill>
                <a:latin typeface="+mn-lt"/>
                <a:ea typeface="+mn-ea"/>
                <a:cs typeface="+mn-cs"/>
              </a:rPr>
              <a:t>where he first began to use computers. 13-year-old Bill Gates and his school friend Paul Allen were soon spending all their time writing programs and learning about computers instead of doing their schoolwork! </a:t>
            </a:r>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6</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After finishing school in 1973, Bill went to Harvard, America's most famous university. The next year, he and Paul Allen wrote an </a:t>
            </a:r>
            <a:r>
              <a:rPr lang="en-US" sz="1200" b="1" kern="1200" dirty="0" smtClean="0">
                <a:solidFill>
                  <a:schemeClr val="tx1"/>
                </a:solidFill>
                <a:latin typeface="+mn-lt"/>
                <a:ea typeface="+mn-ea"/>
                <a:cs typeface="+mn-cs"/>
              </a:rPr>
              <a:t>operating program </a:t>
            </a:r>
            <a:r>
              <a:rPr lang="en-US" sz="1200" kern="1200" dirty="0" smtClean="0">
                <a:solidFill>
                  <a:schemeClr val="tx1"/>
                </a:solidFill>
                <a:latin typeface="+mn-lt"/>
                <a:ea typeface="+mn-ea"/>
                <a:cs typeface="+mn-cs"/>
              </a:rPr>
              <a:t>for the Altair, one of the world's first microcomputers. </a:t>
            </a:r>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7</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two friends started Microsoft in 1975, and Gates left Harvard. Before</a:t>
            </a:r>
            <a:r>
              <a:rPr lang="en-US" sz="1200" kern="1200" baseline="0" dirty="0" smtClean="0">
                <a:solidFill>
                  <a:schemeClr val="tx1"/>
                </a:solidFill>
                <a:latin typeface="+mn-lt"/>
                <a:ea typeface="+mn-ea"/>
                <a:cs typeface="+mn-cs"/>
              </a:rPr>
              <a:t> l</a:t>
            </a:r>
            <a:r>
              <a:rPr lang="en-US" sz="1200" kern="1200" dirty="0" smtClean="0">
                <a:solidFill>
                  <a:schemeClr val="tx1"/>
                </a:solidFill>
                <a:latin typeface="+mn-lt"/>
                <a:ea typeface="+mn-ea"/>
                <a:cs typeface="+mn-cs"/>
              </a:rPr>
              <a:t>ong, Microsoft was a major business success. Since then, the company has continued to grow, producing most of the world's leading PC software. One reason for his success is that Gates has always been very ambitious and hardworking. </a:t>
            </a:r>
            <a:endParaRPr lang="ru-RU" dirty="0" smtClean="0"/>
          </a:p>
          <a:p>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8</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has not left him much time for a normal personal life, but in 1994 he married Melinda French; a Microsoft employee</a:t>
            </a:r>
            <a:endParaRPr lang="ru-RU" dirty="0" smtClean="0"/>
          </a:p>
          <a:p>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9</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and in 1995 he wrote a best-selling book, </a:t>
            </a:r>
            <a:r>
              <a:rPr lang="en-US" sz="1200" i="1" kern="1200" dirty="0" smtClean="0">
                <a:solidFill>
                  <a:schemeClr val="tx1"/>
                </a:solidFill>
                <a:latin typeface="+mn-lt"/>
                <a:ea typeface="+mn-ea"/>
                <a:cs typeface="+mn-cs"/>
              </a:rPr>
              <a:t>The Road Ahead.</a:t>
            </a:r>
            <a:endParaRPr lang="ru-RU" sz="1200" kern="1200" dirty="0" smtClean="0">
              <a:solidFill>
                <a:schemeClr val="tx1"/>
              </a:solidFill>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10</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sz="1200" dirty="0" smtClean="0">
                <a:latin typeface="+mn-lt"/>
              </a:rPr>
              <a:t>The book was published in 25 languages and is available in more than 60 countries.</a:t>
            </a:r>
            <a:endParaRPr lang="ru-RU" dirty="0"/>
          </a:p>
        </p:txBody>
      </p:sp>
      <p:sp>
        <p:nvSpPr>
          <p:cNvPr id="4" name="Номер слайда 3"/>
          <p:cNvSpPr>
            <a:spLocks noGrp="1"/>
          </p:cNvSpPr>
          <p:nvPr>
            <p:ph type="sldNum" sz="quarter" idx="10"/>
          </p:nvPr>
        </p:nvSpPr>
        <p:spPr/>
        <p:txBody>
          <a:bodyPr/>
          <a:lstStyle/>
          <a:p>
            <a:fld id="{1AA945DA-0AA1-4F2B-842D-FCF5D7A7591C}" type="slidenum">
              <a:rPr lang="ru-RU" smtClean="0"/>
              <a:pPr/>
              <a:t>11</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When it comes to helping others, though, Gates is very </a:t>
            </a:r>
            <a:r>
              <a:rPr lang="en-US" sz="1200" b="1" kern="1200" dirty="0" smtClean="0">
                <a:solidFill>
                  <a:schemeClr val="tx1"/>
                </a:solidFill>
                <a:latin typeface="+mn-lt"/>
                <a:ea typeface="+mn-ea"/>
                <a:cs typeface="+mn-cs"/>
              </a:rPr>
              <a:t>generous. </a:t>
            </a:r>
            <a:r>
              <a:rPr lang="en-US" sz="1200" kern="1200" dirty="0" smtClean="0">
                <a:solidFill>
                  <a:schemeClr val="tx1"/>
                </a:solidFill>
                <a:latin typeface="+mn-lt"/>
                <a:ea typeface="+mn-ea"/>
                <a:cs typeface="+mn-cs"/>
              </a:rPr>
              <a:t>He has already given huge amounts of money to charity, and says that he plans to give away almost all of his </a:t>
            </a:r>
            <a:r>
              <a:rPr lang="en-US" sz="1200" b="1" kern="1200" dirty="0" smtClean="0">
                <a:solidFill>
                  <a:schemeClr val="tx1"/>
                </a:solidFill>
                <a:latin typeface="+mn-lt"/>
                <a:ea typeface="+mn-ea"/>
                <a:cs typeface="+mn-cs"/>
              </a:rPr>
              <a:t>wealth </a:t>
            </a:r>
            <a:r>
              <a:rPr lang="en-US" sz="1200" kern="1200" dirty="0" smtClean="0">
                <a:solidFill>
                  <a:schemeClr val="tx1"/>
                </a:solidFill>
                <a:latin typeface="+mn-lt"/>
                <a:ea typeface="+mn-ea"/>
                <a:cs typeface="+mn-cs"/>
              </a:rPr>
              <a:t>when he </a:t>
            </a:r>
            <a:r>
              <a:rPr lang="en-US" sz="1200" b="1" kern="1200" dirty="0" smtClean="0">
                <a:solidFill>
                  <a:schemeClr val="tx1"/>
                </a:solidFill>
                <a:latin typeface="+mn-lt"/>
                <a:ea typeface="+mn-ea"/>
                <a:cs typeface="+mn-cs"/>
              </a:rPr>
              <a:t>retires.</a:t>
            </a:r>
            <a:endParaRPr lang="ru-RU" sz="1200" kern="1200" dirty="0" smtClean="0">
              <a:solidFill>
                <a:schemeClr val="tx1"/>
              </a:solidFill>
              <a:latin typeface="+mn-lt"/>
              <a:ea typeface="+mn-ea"/>
              <a:cs typeface="+mn-cs"/>
            </a:endParaRPr>
          </a:p>
        </p:txBody>
      </p:sp>
      <p:sp>
        <p:nvSpPr>
          <p:cNvPr id="4" name="Номер слайда 3"/>
          <p:cNvSpPr>
            <a:spLocks noGrp="1"/>
          </p:cNvSpPr>
          <p:nvPr>
            <p:ph type="sldNum" sz="quarter" idx="10"/>
          </p:nvPr>
        </p:nvSpPr>
        <p:spPr/>
        <p:txBody>
          <a:bodyPr/>
          <a:lstStyle/>
          <a:p>
            <a:fld id="{1AA945DA-0AA1-4F2B-842D-FCF5D7A7591C}" type="slidenum">
              <a:rPr lang="ru-RU" smtClean="0"/>
              <a:pPr/>
              <a:t>13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8C2F9A07-5084-43F5-969A-7E201DC56FEC}" type="datetimeFigureOut">
              <a:rPr lang="ru-RU" smtClean="0"/>
              <a:pPr/>
              <a:t>17.04.2014</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3B34D4B-6A89-40D4-87E6-4388D853674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8C2F9A07-5084-43F5-969A-7E201DC56FEC}" type="datetimeFigureOut">
              <a:rPr lang="ru-RU" smtClean="0"/>
              <a:pPr/>
              <a:t>17.04.2014</a:t>
            </a:fld>
            <a:endParaRPr lang="ru-RU"/>
          </a:p>
        </p:txBody>
      </p:sp>
      <p:sp>
        <p:nvSpPr>
          <p:cNvPr id="27" name="Номер слайда 26"/>
          <p:cNvSpPr>
            <a:spLocks noGrp="1"/>
          </p:cNvSpPr>
          <p:nvPr>
            <p:ph type="sldNum" sz="quarter" idx="11"/>
          </p:nvPr>
        </p:nvSpPr>
        <p:spPr/>
        <p:txBody>
          <a:bodyPr rtlCol="0"/>
          <a:lstStyle/>
          <a:p>
            <a:fld id="{33B34D4B-6A89-40D4-87E6-4388D853674E}"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8C2F9A07-5084-43F5-969A-7E201DC56FEC}" type="datetimeFigureOut">
              <a:rPr lang="ru-RU" smtClean="0"/>
              <a:pPr/>
              <a:t>17.04.2014</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33B34D4B-6A89-40D4-87E6-4388D853674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C2F9A07-5084-43F5-969A-7E201DC56FEC}" type="datetimeFigureOut">
              <a:rPr lang="ru-RU" smtClean="0"/>
              <a:pPr/>
              <a:t>17.04.2014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3B34D4B-6A89-40D4-87E6-4388D853674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C2F9A07-5084-43F5-969A-7E201DC56FEC}" type="datetimeFigureOut">
              <a:rPr lang="ru-RU" smtClean="0"/>
              <a:pPr/>
              <a:t>17.04.2014</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3B34D4B-6A89-40D4-87E6-4388D853674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2" Type="http://schemas.openxmlformats.org/officeDocument/2006/relationships/hyperlink" Target="http://www.microsoft.com/en-us/news/exec/bill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p:txBody>
          <a:bodyPr>
            <a:normAutofit fontScale="90000"/>
          </a:bodyPr>
          <a:lstStyle/>
          <a:p>
            <a:r>
              <a:rPr lang="ru-RU" dirty="0" smtClean="0"/>
              <a:t>Презентация к уроку по теме </a:t>
            </a:r>
            <a:r>
              <a:rPr lang="en-US" dirty="0" smtClean="0"/>
              <a:t>“OUTSTANDING PEOPLE”</a:t>
            </a:r>
            <a:br>
              <a:rPr lang="en-US" dirty="0" smtClean="0"/>
            </a:br>
            <a:endParaRPr lang="ru-RU" dirty="0"/>
          </a:p>
        </p:txBody>
      </p:sp>
      <p:sp>
        <p:nvSpPr>
          <p:cNvPr id="3" name="Подзаголовок 2"/>
          <p:cNvSpPr>
            <a:spLocks noGrp="1"/>
          </p:cNvSpPr>
          <p:nvPr>
            <p:ph type="subTitle" idx="1"/>
          </p:nvPr>
        </p:nvSpPr>
        <p:spPr>
          <a:xfrm>
            <a:off x="6732240" y="5373216"/>
            <a:ext cx="2088232" cy="1196752"/>
          </a:xfrm>
        </p:spPr>
        <p:txBody>
          <a:bodyPr>
            <a:normAutofit fontScale="92500" lnSpcReduction="20000"/>
          </a:bodyPr>
          <a:lstStyle/>
          <a:p>
            <a:r>
              <a:rPr lang="en-US" sz="2100" dirty="0" smtClean="0">
                <a:latin typeface="+mj-lt"/>
              </a:rPr>
              <a:t>229-839-950</a:t>
            </a:r>
          </a:p>
          <a:p>
            <a:r>
              <a:rPr lang="ru-RU" sz="2100" dirty="0" smtClean="0">
                <a:latin typeface="+mj-lt"/>
              </a:rPr>
              <a:t>Фролова Н.В.</a:t>
            </a:r>
          </a:p>
          <a:p>
            <a:r>
              <a:rPr lang="ru-RU" sz="2100" dirty="0" smtClean="0">
                <a:latin typeface="+mj-lt"/>
              </a:rPr>
              <a:t>Гимназия 7</a:t>
            </a:r>
          </a:p>
          <a:p>
            <a:r>
              <a:rPr lang="ru-RU" sz="2100" dirty="0" smtClean="0">
                <a:latin typeface="+mj-lt"/>
              </a:rPr>
              <a:t>Волгоград</a:t>
            </a:r>
          </a:p>
          <a:p>
            <a:endParaRPr lang="ru-RU" dirty="0" smtClean="0"/>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32040" y="3861048"/>
            <a:ext cx="3682752" cy="2664296"/>
          </a:xfrm>
        </p:spPr>
        <p:txBody>
          <a:bodyPr>
            <a:noAutofit/>
          </a:bodyPr>
          <a:lstStyle/>
          <a:p>
            <a:pPr algn="l"/>
            <a:r>
              <a:rPr lang="en-US" sz="3000" dirty="0" smtClean="0"/>
              <a:t>"The Road Ahead", published in 1995, was at the top of the bestseller list for seven weeks. </a:t>
            </a:r>
            <a:endParaRPr lang="ru-RU" sz="3000" dirty="0"/>
          </a:p>
        </p:txBody>
      </p:sp>
      <p:pic>
        <p:nvPicPr>
          <p:cNvPr id="4" name="Picture 2" descr="http://besage.ru/wp-content/uploads/Bill-Gates-Book-Cover.png"/>
          <p:cNvPicPr>
            <a:picLocks noGrp="1" noChangeAspect="1" noChangeArrowheads="1"/>
          </p:cNvPicPr>
          <p:nvPr>
            <p:ph idx="1"/>
          </p:nvPr>
        </p:nvPicPr>
        <p:blipFill>
          <a:blip r:embed="rId3" cstate="print"/>
          <a:srcRect/>
          <a:stretch>
            <a:fillRect/>
          </a:stretch>
        </p:blipFill>
        <p:spPr bwMode="auto">
          <a:xfrm>
            <a:off x="395536" y="548680"/>
            <a:ext cx="3960440" cy="608776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4008" y="4581128"/>
            <a:ext cx="4042792" cy="1872208"/>
          </a:xfrm>
        </p:spPr>
        <p:txBody>
          <a:bodyPr>
            <a:normAutofit/>
          </a:bodyPr>
          <a:lstStyle/>
          <a:p>
            <a:pPr algn="l"/>
            <a:r>
              <a:rPr lang="en-US" sz="3000" dirty="0" smtClean="0"/>
              <a:t>In 1999, Gates wrote "Business @ the Speed of Thought“. </a:t>
            </a:r>
            <a:endParaRPr lang="ru-RU" sz="3000" dirty="0"/>
          </a:p>
        </p:txBody>
      </p:sp>
      <p:pic>
        <p:nvPicPr>
          <p:cNvPr id="30724" name="Picture 4" descr="http://www.qwertybooks.ru/upload/1846.jpg"/>
          <p:cNvPicPr>
            <a:picLocks noChangeAspect="1" noChangeArrowheads="1"/>
          </p:cNvPicPr>
          <p:nvPr/>
        </p:nvPicPr>
        <p:blipFill>
          <a:blip r:embed="rId3" cstate="print"/>
          <a:srcRect/>
          <a:stretch>
            <a:fillRect/>
          </a:stretch>
        </p:blipFill>
        <p:spPr bwMode="auto">
          <a:xfrm>
            <a:off x="395536" y="508356"/>
            <a:ext cx="3744416" cy="587873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20072" y="3501008"/>
            <a:ext cx="3466728" cy="3096344"/>
          </a:xfrm>
        </p:spPr>
        <p:txBody>
          <a:bodyPr>
            <a:noAutofit/>
          </a:bodyPr>
          <a:lstStyle/>
          <a:p>
            <a:pPr algn="l"/>
            <a:r>
              <a:rPr lang="en-US" sz="2800" dirty="0" smtClean="0"/>
              <a:t>Gates has donated the proceeds of both books to non-profit organizations that support the use of technology in education</a:t>
            </a:r>
            <a:endParaRPr lang="ru-RU" sz="2800" dirty="0"/>
          </a:p>
        </p:txBody>
      </p:sp>
      <p:pic>
        <p:nvPicPr>
          <p:cNvPr id="5124" name="Picture 4" descr="http://www.newrepublic.com/sites/default/files/u18507/sponsor-bmgf-inline2-514x343-michael-hanson.jpg"/>
          <p:cNvPicPr>
            <a:picLocks noChangeAspect="1" noChangeArrowheads="1"/>
          </p:cNvPicPr>
          <p:nvPr/>
        </p:nvPicPr>
        <p:blipFill>
          <a:blip r:embed="rId2" cstate="print"/>
          <a:srcRect/>
          <a:stretch>
            <a:fillRect/>
          </a:stretch>
        </p:blipFill>
        <p:spPr bwMode="auto">
          <a:xfrm>
            <a:off x="251520" y="2780928"/>
            <a:ext cx="4751204" cy="3699123"/>
          </a:xfrm>
          <a:prstGeom prst="rect">
            <a:avLst/>
          </a:prstGeom>
          <a:noFill/>
        </p:spPr>
      </p:pic>
      <p:sp>
        <p:nvSpPr>
          <p:cNvPr id="5" name="TextBox 4"/>
          <p:cNvSpPr txBox="1"/>
          <p:nvPr/>
        </p:nvSpPr>
        <p:spPr>
          <a:xfrm>
            <a:off x="2267744" y="764704"/>
            <a:ext cx="4176464" cy="707886"/>
          </a:xfrm>
          <a:prstGeom prst="rect">
            <a:avLst/>
          </a:prstGeom>
          <a:noFill/>
        </p:spPr>
        <p:txBody>
          <a:bodyPr wrap="square" rtlCol="0">
            <a:spAutoFit/>
          </a:bodyPr>
          <a:lstStyle/>
          <a:p>
            <a:pPr algn="ctr"/>
            <a:r>
              <a:rPr lang="en-US" sz="4000" dirty="0" smtClean="0">
                <a:latin typeface="+mj-lt"/>
              </a:rPr>
              <a:t>Charity</a:t>
            </a:r>
            <a:endParaRPr lang="ru-RU" sz="4000" dirty="0">
              <a:latin typeface="+mj-lt"/>
            </a:endParaRPr>
          </a:p>
        </p:txBody>
      </p:sp>
      <p:pic>
        <p:nvPicPr>
          <p:cNvPr id="6" name="Picture 4" descr="http://im2-tub-ru.yandex.net/i?id=366412880-14-72&amp;n=21"/>
          <p:cNvPicPr>
            <a:picLocks noChangeAspect="1" noChangeArrowheads="1"/>
          </p:cNvPicPr>
          <p:nvPr/>
        </p:nvPicPr>
        <p:blipFill>
          <a:blip r:embed="rId3" cstate="print"/>
          <a:srcRect/>
          <a:stretch>
            <a:fillRect/>
          </a:stretch>
        </p:blipFill>
        <p:spPr bwMode="auto">
          <a:xfrm>
            <a:off x="323528" y="836712"/>
            <a:ext cx="1536171" cy="1800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932040" y="3429000"/>
            <a:ext cx="3682752" cy="3124944"/>
          </a:xfrm>
        </p:spPr>
        <p:txBody>
          <a:bodyPr>
            <a:noAutofit/>
          </a:bodyPr>
          <a:lstStyle/>
          <a:p>
            <a:pPr>
              <a:buNone/>
            </a:pPr>
            <a:r>
              <a:rPr lang="en-US" dirty="0" smtClean="0">
                <a:latin typeface="+mj-lt"/>
              </a:rPr>
              <a:t>   Gates and his wife, Melinda, started a foundation in 2000 to help the poor in the United States and around the world.</a:t>
            </a:r>
            <a:endParaRPr lang="ru-RU" dirty="0">
              <a:latin typeface="+mj-lt"/>
            </a:endParaRPr>
          </a:p>
        </p:txBody>
      </p:sp>
      <p:pic>
        <p:nvPicPr>
          <p:cNvPr id="5" name="Picture 2" descr="http://oglobo.globo.com/in/5791651-0f1-80c/FT500A/2011-369012771-2011011347647.jpg_20110113.jpg"/>
          <p:cNvPicPr>
            <a:picLocks noChangeAspect="1" noChangeArrowheads="1"/>
          </p:cNvPicPr>
          <p:nvPr/>
        </p:nvPicPr>
        <p:blipFill>
          <a:blip r:embed="rId3" cstate="print"/>
          <a:srcRect/>
          <a:stretch>
            <a:fillRect/>
          </a:stretch>
        </p:blipFill>
        <p:spPr bwMode="auto">
          <a:xfrm>
            <a:off x="179512" y="188640"/>
            <a:ext cx="4762500" cy="3571875"/>
          </a:xfrm>
          <a:prstGeom prst="rect">
            <a:avLst/>
          </a:prstGeom>
          <a:noFill/>
        </p:spPr>
      </p:pic>
      <p:pic>
        <p:nvPicPr>
          <p:cNvPr id="4" name="Picture 2" descr="http://img363.imageshack.us/img363/1981/1221583686zapretnymir.jpg"/>
          <p:cNvPicPr>
            <a:picLocks noChangeAspect="1" noChangeArrowheads="1"/>
          </p:cNvPicPr>
          <p:nvPr/>
        </p:nvPicPr>
        <p:blipFill>
          <a:blip r:embed="rId4" cstate="email"/>
          <a:srcRect/>
          <a:stretch>
            <a:fillRect/>
          </a:stretch>
        </p:blipFill>
        <p:spPr bwMode="auto">
          <a:xfrm>
            <a:off x="179512" y="3271548"/>
            <a:ext cx="3724672" cy="3586452"/>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476672"/>
            <a:ext cx="7715200" cy="1080120"/>
          </a:xfrm>
        </p:spPr>
        <p:txBody>
          <a:bodyPr>
            <a:normAutofit/>
          </a:bodyPr>
          <a:lstStyle/>
          <a:p>
            <a:r>
              <a:rPr lang="ru-RU" sz="2800" dirty="0" smtClean="0"/>
              <a:t>Источники:</a:t>
            </a:r>
            <a:endParaRPr lang="ru-RU" sz="2800" dirty="0"/>
          </a:p>
        </p:txBody>
      </p:sp>
      <p:sp>
        <p:nvSpPr>
          <p:cNvPr id="3" name="Содержимое 2"/>
          <p:cNvSpPr>
            <a:spLocks noGrp="1"/>
          </p:cNvSpPr>
          <p:nvPr>
            <p:ph idx="1"/>
          </p:nvPr>
        </p:nvSpPr>
        <p:spPr>
          <a:xfrm>
            <a:off x="179512" y="1988840"/>
            <a:ext cx="8507288" cy="4137323"/>
          </a:xfrm>
        </p:spPr>
        <p:txBody>
          <a:bodyPr>
            <a:normAutofit/>
          </a:bodyPr>
          <a:lstStyle/>
          <a:p>
            <a:r>
              <a:rPr lang="en-GB" sz="2000" dirty="0" smtClean="0">
                <a:latin typeface="+mj-lt"/>
                <a:hlinkClick r:id="rId2"/>
              </a:rPr>
              <a:t>http://www.microsoft.com/en-us/news/exec/billg/</a:t>
            </a:r>
            <a:endParaRPr lang="ru-RU" sz="2000" dirty="0" smtClean="0">
              <a:latin typeface="+mj-lt"/>
            </a:endParaRPr>
          </a:p>
          <a:p>
            <a:endParaRPr lang="en-GB" sz="2000" dirty="0" smtClean="0"/>
          </a:p>
          <a:p>
            <a:r>
              <a:rPr lang="en-GB" sz="2000" dirty="0" smtClean="0">
                <a:latin typeface="+mj-lt"/>
              </a:rPr>
              <a:t>http://images.yandex.ru/yandsearch?text</a:t>
            </a:r>
            <a:endParaRPr lang="ru-RU" sz="2000"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im4-tub-ru.yandex.net/i?id=670636153-39-72&amp;n=21"/>
          <p:cNvPicPr>
            <a:picLocks noChangeAspect="1" noChangeArrowheads="1"/>
          </p:cNvPicPr>
          <p:nvPr/>
        </p:nvPicPr>
        <p:blipFill>
          <a:blip r:embed="rId3" cstate="print"/>
          <a:srcRect/>
          <a:stretch>
            <a:fillRect/>
          </a:stretch>
        </p:blipFill>
        <p:spPr bwMode="auto">
          <a:xfrm>
            <a:off x="683568" y="332656"/>
            <a:ext cx="2733424" cy="1872208"/>
          </a:xfrm>
          <a:prstGeom prst="rect">
            <a:avLst/>
          </a:prstGeom>
          <a:noFill/>
        </p:spPr>
      </p:pic>
      <p:pic>
        <p:nvPicPr>
          <p:cNvPr id="12290" name="Picture 2" descr="http://im7-tub-ru.yandex.net/i?id=639504035-20-72&amp;n=2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142384" y="3468323"/>
            <a:ext cx="3606080" cy="2048909"/>
          </a:xfrm>
          <a:prstGeom prst="rect">
            <a:avLst/>
          </a:prstGeom>
          <a:noFill/>
        </p:spPr>
      </p:pic>
      <p:pic>
        <p:nvPicPr>
          <p:cNvPr id="12292" name="Picture 4" descr="http://www.forum-vostok.ru/published/publicdata/GB123SSS/attachments/SC/products_pictures/103848.jpg"/>
          <p:cNvPicPr>
            <a:picLocks noChangeAspect="1" noChangeArrowheads="1"/>
          </p:cNvPicPr>
          <p:nvPr/>
        </p:nvPicPr>
        <p:blipFill>
          <a:blip r:embed="rId5" cstate="email">
            <a:clrChange>
              <a:clrFrom>
                <a:srgbClr val="FFFFFF"/>
              </a:clrFrom>
              <a:clrTo>
                <a:srgbClr val="FFFFFF">
                  <a:alpha val="0"/>
                </a:srgbClr>
              </a:clrTo>
            </a:clrChange>
          </a:blip>
          <a:srcRect/>
          <a:stretch>
            <a:fillRect/>
          </a:stretch>
        </p:blipFill>
        <p:spPr bwMode="auto">
          <a:xfrm>
            <a:off x="5004048" y="260648"/>
            <a:ext cx="3384376" cy="3066406"/>
          </a:xfrm>
          <a:prstGeom prst="rect">
            <a:avLst/>
          </a:prstGeom>
          <a:noFill/>
        </p:spPr>
      </p:pic>
      <p:pic>
        <p:nvPicPr>
          <p:cNvPr id="6" name="Picture 6" descr="http://kosta1.ru/wp-content/uploads/2013/10/1819278_2.jpg"/>
          <p:cNvPicPr>
            <a:picLocks noGrp="1" noChangeAspect="1" noChangeArrowheads="1"/>
          </p:cNvPicPr>
          <p:nvPr>
            <p:ph idx="1"/>
          </p:nvPr>
        </p:nvPicPr>
        <p:blipFill>
          <a:blip r:embed="rId6" cstate="email"/>
          <a:srcRect/>
          <a:stretch>
            <a:fillRect/>
          </a:stretch>
        </p:blipFill>
        <p:spPr bwMode="auto">
          <a:xfrm>
            <a:off x="179512" y="2780928"/>
            <a:ext cx="4551675" cy="341724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http://upload.wikimedia.org/wikipedia/commons/4/4a/BillGates2012.jpg"/>
          <p:cNvPicPr>
            <a:picLocks noChangeAspect="1" noChangeArrowheads="1"/>
          </p:cNvPicPr>
          <p:nvPr/>
        </p:nvPicPr>
        <p:blipFill>
          <a:blip r:embed="rId2" cstate="email"/>
          <a:srcRect/>
          <a:stretch>
            <a:fillRect/>
          </a:stretch>
        </p:blipFill>
        <p:spPr bwMode="auto">
          <a:xfrm>
            <a:off x="1763688" y="400854"/>
            <a:ext cx="5365626" cy="645714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en-US" b="1" dirty="0" smtClean="0"/>
              <a:t>Facts</a:t>
            </a:r>
            <a:endParaRPr lang="ru-RU" b="1" dirty="0"/>
          </a:p>
        </p:txBody>
      </p:sp>
      <p:sp>
        <p:nvSpPr>
          <p:cNvPr id="3" name="Содержимое 2"/>
          <p:cNvSpPr>
            <a:spLocks noGrp="1"/>
          </p:cNvSpPr>
          <p:nvPr>
            <p:ph idx="1"/>
          </p:nvPr>
        </p:nvSpPr>
        <p:spPr>
          <a:xfrm>
            <a:off x="457200" y="1196752"/>
            <a:ext cx="8229600" cy="5184576"/>
          </a:xfrm>
        </p:spPr>
        <p:txBody>
          <a:bodyPr>
            <a:normAutofit/>
          </a:bodyPr>
          <a:lstStyle/>
          <a:p>
            <a:pPr>
              <a:buNone/>
            </a:pPr>
            <a:r>
              <a:rPr lang="en-US" b="1" dirty="0" smtClean="0">
                <a:latin typeface="+mj-lt"/>
              </a:rPr>
              <a:t>Full name</a:t>
            </a:r>
            <a:r>
              <a:rPr lang="en-US" dirty="0" smtClean="0">
                <a:latin typeface="+mj-lt"/>
              </a:rPr>
              <a:t>: William Henry Gates III</a:t>
            </a:r>
          </a:p>
          <a:p>
            <a:pPr>
              <a:buNone/>
            </a:pPr>
            <a:r>
              <a:rPr lang="en-US" b="1" dirty="0" smtClean="0">
                <a:latin typeface="+mj-lt"/>
              </a:rPr>
              <a:t>Born</a:t>
            </a:r>
            <a:r>
              <a:rPr lang="en-US" dirty="0" smtClean="0">
                <a:latin typeface="+mj-lt"/>
              </a:rPr>
              <a:t>: 28 October, 1955 in Seattle, USA</a:t>
            </a:r>
          </a:p>
          <a:p>
            <a:pPr>
              <a:buNone/>
            </a:pPr>
            <a:r>
              <a:rPr lang="en-US" dirty="0" smtClean="0">
                <a:latin typeface="+mj-lt"/>
              </a:rPr>
              <a:t>Very intelligent, good at Maths and Science</a:t>
            </a:r>
          </a:p>
          <a:p>
            <a:pPr>
              <a:buNone/>
            </a:pPr>
            <a:r>
              <a:rPr lang="en-US" dirty="0" smtClean="0">
                <a:latin typeface="+mj-lt"/>
              </a:rPr>
              <a:t>Private school in Lakeside</a:t>
            </a:r>
          </a:p>
          <a:p>
            <a:pPr>
              <a:buNone/>
            </a:pPr>
            <a:r>
              <a:rPr lang="en-US" dirty="0" smtClean="0">
                <a:latin typeface="+mj-lt"/>
              </a:rPr>
              <a:t>Finish school in 1973</a:t>
            </a:r>
          </a:p>
          <a:p>
            <a:pPr>
              <a:buNone/>
            </a:pPr>
            <a:r>
              <a:rPr lang="en-US" dirty="0" smtClean="0">
                <a:latin typeface="+mj-lt"/>
              </a:rPr>
              <a:t>Harvard 1973-1975</a:t>
            </a:r>
          </a:p>
          <a:p>
            <a:pPr>
              <a:buNone/>
            </a:pPr>
            <a:r>
              <a:rPr lang="en-US" dirty="0" smtClean="0">
                <a:latin typeface="+mj-lt"/>
              </a:rPr>
              <a:t>Started Microsoft in 1975</a:t>
            </a:r>
          </a:p>
          <a:p>
            <a:pPr>
              <a:buNone/>
            </a:pPr>
            <a:r>
              <a:rPr lang="en-US" dirty="0" smtClean="0">
                <a:latin typeface="+mj-lt"/>
              </a:rPr>
              <a:t>Married Melinda French in 1994</a:t>
            </a:r>
          </a:p>
          <a:p>
            <a:pPr>
              <a:buNone/>
            </a:pPr>
            <a:r>
              <a:rPr lang="en-US" dirty="0" smtClean="0">
                <a:latin typeface="+mj-lt"/>
              </a:rPr>
              <a:t>Wrote books in1995 , 1999</a:t>
            </a:r>
          </a:p>
          <a:p>
            <a:pPr>
              <a:buNone/>
            </a:pPr>
            <a:r>
              <a:rPr lang="en-US" b="1" dirty="0" smtClean="0">
                <a:latin typeface="+mj-lt"/>
              </a:rPr>
              <a:t>Character</a:t>
            </a:r>
            <a:r>
              <a:rPr lang="en-US" dirty="0" smtClean="0">
                <a:latin typeface="+mj-lt"/>
              </a:rPr>
              <a:t>: ambitious, hardworking, generous</a:t>
            </a:r>
          </a:p>
          <a:p>
            <a:pPr>
              <a:buNone/>
            </a:pPr>
            <a:r>
              <a:rPr lang="en-US" b="1" dirty="0" smtClean="0">
                <a:latin typeface="+mj-lt"/>
              </a:rPr>
              <a:t>Likes</a:t>
            </a:r>
            <a:r>
              <a:rPr lang="en-US" dirty="0" smtClean="0">
                <a:latin typeface="+mj-lt"/>
              </a:rPr>
              <a:t>: puzzles, golf, reading books</a:t>
            </a:r>
          </a:p>
          <a:p>
            <a:pPr>
              <a:buNone/>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92696"/>
            <a:ext cx="5122912" cy="864096"/>
          </a:xfrm>
        </p:spPr>
        <p:txBody>
          <a:bodyPr>
            <a:normAutofit/>
          </a:bodyPr>
          <a:lstStyle/>
          <a:p>
            <a:r>
              <a:rPr lang="en-US" dirty="0" smtClean="0"/>
              <a:t>Parents</a:t>
            </a:r>
            <a:endParaRPr lang="ru-RU" dirty="0"/>
          </a:p>
        </p:txBody>
      </p:sp>
      <p:sp>
        <p:nvSpPr>
          <p:cNvPr id="3" name="Содержимое 2"/>
          <p:cNvSpPr>
            <a:spLocks noGrp="1"/>
          </p:cNvSpPr>
          <p:nvPr>
            <p:ph idx="1"/>
          </p:nvPr>
        </p:nvSpPr>
        <p:spPr>
          <a:xfrm>
            <a:off x="4283968" y="1600200"/>
            <a:ext cx="4402832" cy="4925144"/>
          </a:xfrm>
        </p:spPr>
        <p:txBody>
          <a:bodyPr>
            <a:normAutofit/>
          </a:bodyPr>
          <a:lstStyle/>
          <a:p>
            <a:r>
              <a:rPr lang="en-US" dirty="0" smtClean="0">
                <a:latin typeface="+mj-lt"/>
              </a:rPr>
              <a:t>Father: William H. Gates II, is a Seattle attorney. </a:t>
            </a:r>
          </a:p>
          <a:p>
            <a:r>
              <a:rPr lang="en-US" dirty="0" smtClean="0">
                <a:latin typeface="+mj-lt"/>
              </a:rPr>
              <a:t>Mother: Mary Gates, was a schoolteacher, University of Washington regent, and chairwoman of United Way International. </a:t>
            </a:r>
            <a:endParaRPr lang="ru-RU" dirty="0">
              <a:latin typeface="+mj-lt"/>
            </a:endParaRPr>
          </a:p>
        </p:txBody>
      </p:sp>
      <p:pic>
        <p:nvPicPr>
          <p:cNvPr id="11268" name="Picture 4" descr="http://mediaua.com.ua/img/photo/2723.jpg"/>
          <p:cNvPicPr>
            <a:picLocks noChangeAspect="1" noChangeArrowheads="1"/>
          </p:cNvPicPr>
          <p:nvPr/>
        </p:nvPicPr>
        <p:blipFill>
          <a:blip r:embed="rId2" cstate="print"/>
          <a:srcRect/>
          <a:stretch>
            <a:fillRect/>
          </a:stretch>
        </p:blipFill>
        <p:spPr bwMode="auto">
          <a:xfrm>
            <a:off x="539552" y="1700808"/>
            <a:ext cx="3267075" cy="487680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1760" y="548680"/>
            <a:ext cx="6275040" cy="1066800"/>
          </a:xfrm>
        </p:spPr>
        <p:txBody>
          <a:bodyPr/>
          <a:lstStyle/>
          <a:p>
            <a:r>
              <a:rPr lang="en-US" dirty="0" smtClean="0"/>
              <a:t>Private Lakeside </a:t>
            </a:r>
            <a:endParaRPr lang="ru-RU" dirty="0"/>
          </a:p>
        </p:txBody>
      </p:sp>
      <p:pic>
        <p:nvPicPr>
          <p:cNvPr id="10242" name="Picture 2" descr="http://images.detik.com/content/2012/06/12/398/142659_10.jpg"/>
          <p:cNvPicPr>
            <a:picLocks noChangeAspect="1" noChangeArrowheads="1"/>
          </p:cNvPicPr>
          <p:nvPr/>
        </p:nvPicPr>
        <p:blipFill>
          <a:blip r:embed="rId3" cstate="print"/>
          <a:srcRect/>
          <a:stretch>
            <a:fillRect/>
          </a:stretch>
        </p:blipFill>
        <p:spPr bwMode="auto">
          <a:xfrm>
            <a:off x="683568" y="1700808"/>
            <a:ext cx="3095625" cy="4305301"/>
          </a:xfrm>
          <a:prstGeom prst="rect">
            <a:avLst/>
          </a:prstGeom>
          <a:noFill/>
        </p:spPr>
      </p:pic>
      <p:pic>
        <p:nvPicPr>
          <p:cNvPr id="10244" name="Picture 4" descr="http://www.smmousavi.com/wp-content/uploads/2013/01/image6.jpg"/>
          <p:cNvPicPr>
            <a:picLocks noChangeAspect="1" noChangeArrowheads="1"/>
          </p:cNvPicPr>
          <p:nvPr/>
        </p:nvPicPr>
        <p:blipFill>
          <a:blip r:embed="rId4" cstate="email"/>
          <a:srcRect/>
          <a:stretch>
            <a:fillRect/>
          </a:stretch>
        </p:blipFill>
        <p:spPr bwMode="auto">
          <a:xfrm>
            <a:off x="4279404" y="3409541"/>
            <a:ext cx="4864596" cy="3448459"/>
          </a:xfrm>
          <a:prstGeom prst="rect">
            <a:avLst/>
          </a:prstGeom>
          <a:noFill/>
        </p:spPr>
      </p:pic>
      <p:pic>
        <p:nvPicPr>
          <p:cNvPr id="6" name="Picture 2" descr="http://im2-tub-ru.yandex.net/i?id=35460741-10-72&amp;n=21"/>
          <p:cNvPicPr>
            <a:picLocks noChangeAspect="1" noChangeArrowheads="1"/>
          </p:cNvPicPr>
          <p:nvPr/>
        </p:nvPicPr>
        <p:blipFill>
          <a:blip r:embed="rId5" cstate="email"/>
          <a:srcRect/>
          <a:stretch>
            <a:fillRect/>
          </a:stretch>
        </p:blipFill>
        <p:spPr bwMode="auto">
          <a:xfrm>
            <a:off x="467544" y="260648"/>
            <a:ext cx="1733550" cy="142875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20688"/>
            <a:ext cx="5688632" cy="792088"/>
          </a:xfrm>
        </p:spPr>
        <p:txBody>
          <a:bodyPr>
            <a:noAutofit/>
          </a:bodyPr>
          <a:lstStyle/>
          <a:p>
            <a:pPr>
              <a:buNone/>
            </a:pPr>
            <a:r>
              <a:rPr lang="en-US" sz="4000" dirty="0" smtClean="0">
                <a:latin typeface="+mj-lt"/>
              </a:rPr>
              <a:t>Harvard University</a:t>
            </a:r>
          </a:p>
        </p:txBody>
      </p:sp>
      <p:pic>
        <p:nvPicPr>
          <p:cNvPr id="9220" name="Picture 4" descr="http://www.krasfun.ru/images/2011/9/c08d0_istorii6.jpeg"/>
          <p:cNvPicPr>
            <a:picLocks noChangeAspect="1" noChangeArrowheads="1"/>
          </p:cNvPicPr>
          <p:nvPr/>
        </p:nvPicPr>
        <p:blipFill>
          <a:blip r:embed="rId3" cstate="print"/>
          <a:srcRect/>
          <a:stretch>
            <a:fillRect/>
          </a:stretch>
        </p:blipFill>
        <p:spPr bwMode="auto">
          <a:xfrm>
            <a:off x="179512" y="1583380"/>
            <a:ext cx="7488832" cy="496567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292080" y="764704"/>
            <a:ext cx="3538736" cy="3489251"/>
          </a:xfrm>
        </p:spPr>
        <p:txBody>
          <a:bodyPr>
            <a:noAutofit/>
          </a:bodyPr>
          <a:lstStyle/>
          <a:p>
            <a:pPr>
              <a:buNone/>
            </a:pPr>
            <a:r>
              <a:rPr lang="en-US" dirty="0" smtClean="0">
                <a:latin typeface="+mj-lt"/>
              </a:rPr>
              <a:t>  In 1975 Gates left Harvard to devote his energies to Microsoft, a company he had begun with his friend Paul Allen. </a:t>
            </a:r>
            <a:endParaRPr lang="ru-RU" dirty="0">
              <a:latin typeface="+mj-lt"/>
            </a:endParaRPr>
          </a:p>
        </p:txBody>
      </p:sp>
      <p:pic>
        <p:nvPicPr>
          <p:cNvPr id="8194" name="Picture 2" descr="http://im6-tub-ru.yandex.net/i?id=82646449-59-72&amp;n=21"/>
          <p:cNvPicPr>
            <a:picLocks noChangeAspect="1" noChangeArrowheads="1"/>
          </p:cNvPicPr>
          <p:nvPr/>
        </p:nvPicPr>
        <p:blipFill>
          <a:blip r:embed="rId3" cstate="print"/>
          <a:srcRect/>
          <a:stretch>
            <a:fillRect/>
          </a:stretch>
        </p:blipFill>
        <p:spPr bwMode="auto">
          <a:xfrm>
            <a:off x="323528" y="980728"/>
            <a:ext cx="3384376" cy="2917566"/>
          </a:xfrm>
          <a:prstGeom prst="rect">
            <a:avLst/>
          </a:prstGeom>
          <a:noFill/>
        </p:spPr>
      </p:pic>
      <p:pic>
        <p:nvPicPr>
          <p:cNvPr id="4" name="Picture 2" descr="http://stylescomp.ru/images/info/20072011/0159_0.jpg"/>
          <p:cNvPicPr>
            <a:picLocks noChangeAspect="1" noChangeArrowheads="1"/>
          </p:cNvPicPr>
          <p:nvPr/>
        </p:nvPicPr>
        <p:blipFill>
          <a:blip r:embed="rId4" cstate="print"/>
          <a:srcRect/>
          <a:stretch>
            <a:fillRect/>
          </a:stretch>
        </p:blipFill>
        <p:spPr bwMode="auto">
          <a:xfrm>
            <a:off x="179512" y="3861048"/>
            <a:ext cx="6624736" cy="2846566"/>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Melinda French</a:t>
            </a:r>
            <a:endParaRPr lang="ru-RU" dirty="0"/>
          </a:p>
        </p:txBody>
      </p:sp>
      <p:pic>
        <p:nvPicPr>
          <p:cNvPr id="5" name="Picture 2" descr="http://www.wernercalcadosblog.com.br/wp-content/uploads/2012/08/As-20-m%C3%A3es-mais-poderosas-do-mundo-Melinda-Gates.jpg"/>
          <p:cNvPicPr>
            <a:picLocks noGrp="1" noChangeAspect="1" noChangeArrowheads="1"/>
          </p:cNvPicPr>
          <p:nvPr>
            <p:ph idx="1"/>
          </p:nvPr>
        </p:nvPicPr>
        <p:blipFill>
          <a:blip r:embed="rId3" cstate="email"/>
          <a:srcRect/>
          <a:stretch>
            <a:fillRect/>
          </a:stretch>
        </p:blipFill>
        <p:spPr bwMode="auto">
          <a:xfrm>
            <a:off x="395536" y="1412776"/>
            <a:ext cx="4184602" cy="4568190"/>
          </a:xfrm>
          <a:prstGeom prst="rect">
            <a:avLst/>
          </a:prstGeom>
          <a:noFill/>
        </p:spPr>
      </p:pic>
      <p:sp>
        <p:nvSpPr>
          <p:cNvPr id="6" name="TextBox 5"/>
          <p:cNvSpPr txBox="1"/>
          <p:nvPr/>
        </p:nvSpPr>
        <p:spPr>
          <a:xfrm>
            <a:off x="5148064" y="4941168"/>
            <a:ext cx="3312368" cy="1015663"/>
          </a:xfrm>
          <a:prstGeom prst="rect">
            <a:avLst/>
          </a:prstGeom>
          <a:noFill/>
        </p:spPr>
        <p:txBody>
          <a:bodyPr wrap="square" rtlCol="0">
            <a:spAutoFit/>
          </a:bodyPr>
          <a:lstStyle/>
          <a:p>
            <a:r>
              <a:rPr lang="en-US" sz="3000" dirty="0" smtClean="0">
                <a:latin typeface="+mj-lt"/>
              </a:rPr>
              <a:t>Married Melinda French in 1994</a:t>
            </a:r>
            <a:endParaRPr lang="ru-RU" sz="3000"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613</TotalTime>
  <Words>584</Words>
  <Application>Microsoft Office PowerPoint</Application>
  <PresentationFormat>Экран (4:3)</PresentationFormat>
  <Paragraphs>50</Paragraphs>
  <Slides>14</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Городская</vt:lpstr>
      <vt:lpstr>Презентация к уроку по теме “OUTSTANDING PEOPLE” </vt:lpstr>
      <vt:lpstr>Слайд 2</vt:lpstr>
      <vt:lpstr>Слайд 3</vt:lpstr>
      <vt:lpstr>Facts</vt:lpstr>
      <vt:lpstr>Parents</vt:lpstr>
      <vt:lpstr>Private Lakeside </vt:lpstr>
      <vt:lpstr>Слайд 7</vt:lpstr>
      <vt:lpstr>Слайд 8</vt:lpstr>
      <vt:lpstr>Melinda French</vt:lpstr>
      <vt:lpstr>"The Road Ahead", published in 1995, was at the top of the bestseller list for seven weeks. </vt:lpstr>
      <vt:lpstr>In 1999, Gates wrote "Business @ the Speed of Thought“. </vt:lpstr>
      <vt:lpstr>Gates has donated the proceeds of both books to non-profit organizations that support the use of technology in education</vt:lpstr>
      <vt:lpstr>Слайд 13</vt:lpstr>
      <vt:lpstr>Источники:</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BILL GATES</dc:title>
  <dc:creator>Наталья</dc:creator>
  <cp:lastModifiedBy>Tata</cp:lastModifiedBy>
  <cp:revision>62</cp:revision>
  <dcterms:created xsi:type="dcterms:W3CDTF">2014-01-11T09:07:47Z</dcterms:created>
  <dcterms:modified xsi:type="dcterms:W3CDTF">2014-04-17T19:54:37Z</dcterms:modified>
</cp:coreProperties>
</file>