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3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FFFF00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A95D5D3-A8A7-44D7-B727-7868003EFE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4308D15-562D-4FEB-BE8B-6925F639FE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95BC98-33CD-47F8-B60B-C9E2486C065E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2BE03F-756B-4B96-BD8D-08542F86EA72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14F29-08B8-4F69-A051-79A0676B95DE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9EF8BC-974F-4F12-B1E7-9CC78C8E1825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F56433-30E1-4B1B-AD20-346FF7B65566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85B4D7-74B2-456D-B2A0-09425A8BF48D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0F1DE9-E4E6-40E7-A7AF-D6968818638E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1F71E1-E3B1-476F-8A76-01B5CDE7D54D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9AB915-F6A3-46B5-B401-1F452A3E513B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29A4E-9B61-4381-AE2A-5C5E7F052E1D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59C64C-808F-4928-8615-E66F198894DE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0B91FB-812C-4529-87A7-B87D63FBAA81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BBC6CD-A305-433F-A2B7-494C7322129B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DD01FC-ED0B-4E74-B97A-4A9653F0C00D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4E2165-3A22-41DB-844F-55DC755EB829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E7F4BD-57EE-4AA8-B5C2-E951EE1ADECF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622B4-6E97-46A4-B1E8-DFB0FBCA1D61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820ABB-84BE-41EE-A9FF-E306DD185673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97643-7BE8-4AFB-B6E5-E31C42C33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3C658-18DF-448A-A14E-6ADC597D56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8EA6-E015-46D1-9D74-E94BBA4C73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22041-D67F-4937-A361-94D9F4935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CC67F-35A8-43D7-B70A-5A42C9F6F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4AF43-CAF0-48B7-8039-196D779EFE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545B9-B302-4E43-BCAD-35BFC9E47F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BB32F-5C57-4D83-8802-D6D1E80AD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A059C-26C1-48B0-A83E-1853797C1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71310-BB32-4BEE-87F2-C211FB6D77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5CC59-C6FC-417D-AFB0-4539AC547C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FF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B2DBAEB-7189-4B2D-A90E-820BE8E0B9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271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271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7271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1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1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1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1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2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2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2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2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7272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2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2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7272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73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73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7273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3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3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3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3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3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3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4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7274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4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7274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7274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4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5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5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5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5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5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5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7275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\\Admin\c\Documents%20and%20Settings\&#1053;&#1077;&#1080;&#1079;&#1074;&#1077;&#1089;&#1090;&#1085;&#1099;&#1081;\&#1052;&#1086;&#1080;%20&#1076;&#1086;&#1082;&#1091;&#1084;&#1077;&#1085;&#1090;&#1099;\&#1055;&#1057;&#1064;%20&#8470;2\&#1045;&#1084;&#1077;&#1083;&#1100;&#1103;&#1085;&#1086;&#1074;\&#1050;&#1091;&#1088;&#1089;&#1099;%20&#1091;&#1095;&#1080;&#1090;&#1077;&#1083;&#1103;\&#1047;&#1072;&#1095;&#1077;&#1090;&#1085;&#1099;&#1077;%20&#1088;&#1072;&#1073;&#1086;&#1090;&#1099;\&#1057;&#1086;&#1082;&#1086;&#1083;%20&#1053;.&#1048;\&#1051;&#1086;&#1085;&#1076;&#1086;&#1085;&#1089;&#1082;&#1080;&#1081;%20&#1089;&#1080;&#1084;&#1092;.&#1086;&#1088;&#1082;.%20-%20&#1047;&#1074;&#1086;&#1085;&#1102;%20&#1089;&#1082;&#1072;&#1079;&#1072;&#1090;&#1100;,%20&#1095;&#1090;&#1086;%20&#1103;%20&#1083;&#1102;&#1073;&#1083;&#1102;%20&#1090;&#1077;&#1073;&#1103;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2133600"/>
            <a:ext cx="8497887" cy="146685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/>
              <a:t>Буквы </a:t>
            </a:r>
            <a:r>
              <a:rPr lang="ru-RU" sz="4800" dirty="0" err="1" smtClean="0"/>
              <a:t>з,с</a:t>
            </a:r>
            <a:r>
              <a:rPr lang="ru-RU" sz="4800" dirty="0" smtClean="0"/>
              <a:t> на конце приставок.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73413" y="4572000"/>
            <a:ext cx="5970587" cy="177482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dirty="0" smtClean="0"/>
              <a:t>Выполнил учитель русского языка и литературы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dirty="0" smtClean="0"/>
              <a:t>МОБУ СОШ №30 </a:t>
            </a:r>
            <a:r>
              <a:rPr lang="ru-RU" sz="2400" b="1" dirty="0" err="1" smtClean="0"/>
              <a:t>им.В.И.Кузьмина</a:t>
            </a:r>
            <a:r>
              <a:rPr lang="ru-RU" sz="2400" b="1" dirty="0" smtClean="0"/>
              <a:t> г.Якутска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dirty="0" err="1" smtClean="0"/>
              <a:t>Бубякина</a:t>
            </a:r>
            <a:r>
              <a:rPr lang="ru-RU" sz="2400" b="1" dirty="0" smtClean="0"/>
              <a:t> Екатерина Иннокентьевна</a:t>
            </a:r>
          </a:p>
        </p:txBody>
      </p:sp>
      <p:pic>
        <p:nvPicPr>
          <p:cNvPr id="2052" name="Лондонский симф.орк. - Звоню сказать, что я люблю тебя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350" y="6921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8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30" showWhenStopped="0">
                <p:cTn id="35" repeatCount="2000" fill="remove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2"/>
                </p:tgtEl>
              </p:cMediaNode>
            </p:audio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Поразмышляем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28750"/>
            <a:ext cx="8029575" cy="4500563"/>
          </a:xfrm>
          <a:solidFill>
            <a:schemeClr val="accent1"/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ru-RU" sz="2000" smtClean="0"/>
              <a:t>		</a:t>
            </a:r>
            <a:r>
              <a:rPr lang="ru-RU" sz="2400" smtClean="0"/>
              <a:t>Выделите приставку в каждом из них, подчеркните графически орфограмму. А теперь подумайте, как правильно выбрать, З или С нужно писать на конце приставок, от чего может зависеть ваш выбор.</a:t>
            </a:r>
          </a:p>
          <a:p>
            <a:pPr>
              <a:buFontTx/>
              <a:buNone/>
            </a:pPr>
            <a:r>
              <a:rPr lang="ru-RU" sz="2400" smtClean="0"/>
              <a:t>		В стране Фонетика междоусобица, и только вам под силу разрешить ее. Как Морфемика может быть связана с Фонетикой? В русском языке все взаимосвязано. Вот почему так необходимо хорошо знать все правила. Здесь вам пригодятся знания о глухости и звонкости согласных звуков.</a:t>
            </a:r>
          </a:p>
          <a:p>
            <a:pPr eaLnBrk="1" hangingPunct="1"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  <p:bldP spid="10137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57250"/>
            <a:ext cx="7696200" cy="4629150"/>
          </a:xfrm>
          <a:solidFill>
            <a:schemeClr val="accent1"/>
          </a:solidFill>
        </p:spPr>
        <p:txBody>
          <a:bodyPr/>
          <a:lstStyle/>
          <a:p>
            <a:r>
              <a:rPr lang="ru-RU" sz="2800" smtClean="0"/>
              <a:t>Определяем, перед каким согласным приставка :</a:t>
            </a:r>
          </a:p>
          <a:p>
            <a:r>
              <a:rPr lang="ru-RU" sz="2800" smtClean="0"/>
              <a:t>[перед глухим]- пишу С- </a:t>
            </a:r>
          </a:p>
          <a:p>
            <a:r>
              <a:rPr lang="ru-RU" sz="2800" smtClean="0"/>
              <a:t>[перед звонким]- пишу З-</a:t>
            </a:r>
          </a:p>
          <a:p>
            <a:pPr>
              <a:buFontTx/>
              <a:buNone/>
            </a:pPr>
            <a:r>
              <a:rPr lang="ru-RU" sz="2800" smtClean="0"/>
              <a:t>		Получается, что согласные на конце этих приставок прислушиваются к согласным, стоящим за ними. Звучит глухо – пишем глухую С, звонко – звонкую З.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0"/>
            <a:ext cx="6870700" cy="121443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Замена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1643063"/>
            <a:ext cx="7596187" cy="3843337"/>
          </a:xfrm>
          <a:solidFill>
            <a:srgbClr val="FFFF00"/>
          </a:solidFill>
        </p:spPr>
        <p:txBody>
          <a:bodyPr/>
          <a:lstStyle/>
          <a:p>
            <a:r>
              <a:rPr lang="ru-RU" sz="2800" smtClean="0"/>
              <a:t>Замените приставки в словосочетаниях приставками на изученную орфограмму.</a:t>
            </a:r>
          </a:p>
          <a:p>
            <a:r>
              <a:rPr lang="ru-RU" sz="2800" smtClean="0"/>
              <a:t>Учитель выдал тетради (раздал). Учение открыл дверь настежь( распахнул), розы зацвели( расцвели), соль просыпалась( рассыпалась). Мы разложили книги по полкам (расставили). Неспокойный ребенок (беспокойный).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b="1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34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/>
      <p:bldP spid="103427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334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2"/>
                </a:solidFill>
              </a:rPr>
              <a:t>Антонимы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buFontTx/>
              <a:buNone/>
            </a:pPr>
            <a:r>
              <a:rPr lang="ru-RU" sz="2800" i="1" smtClean="0"/>
              <a:t>		</a:t>
            </a:r>
            <a:r>
              <a:rPr lang="ru-RU" sz="2800" smtClean="0"/>
              <a:t>К  этим словам подберите антонимы:</a:t>
            </a:r>
          </a:p>
          <a:p>
            <a:r>
              <a:rPr lang="ru-RU" sz="2800" smtClean="0"/>
              <a:t>Шумный – бесшумный, сузить – расширить, аппетитный – безвкусный, целеустремленный – бесцельный, умолчать – рассказывать, храбриться – струсить.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i="1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  <p:bldP spid="10752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334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2"/>
                </a:solidFill>
              </a:rPr>
              <a:t>Запомните!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sz="2800" smtClean="0"/>
              <a:t>Приставки  З- нет в русском языке.  Есть только приставка С-.</a:t>
            </a:r>
          </a:p>
          <a:p>
            <a:r>
              <a:rPr lang="ru-RU" sz="2800" smtClean="0"/>
              <a:t>Запишите слова, вставляя приставку с-:  …делать, …бежать, …жечь, …беречь, …дать.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u="sng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854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47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714375"/>
            <a:ext cx="6870700" cy="106203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Потренируемся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00188"/>
            <a:ext cx="7696200" cy="3986212"/>
          </a:xfrm>
          <a:solidFill>
            <a:srgbClr val="FFFF00"/>
          </a:solidFill>
        </p:spPr>
        <p:txBody>
          <a:bodyPr/>
          <a:lstStyle/>
          <a:p>
            <a:r>
              <a:rPr lang="ru-RU" sz="2800" smtClean="0"/>
              <a:t>Распределите слова на три группы: 1) с приставкой с-; 2) с приставкой з-; 3) без приставки (входит в корень).</a:t>
            </a:r>
          </a:p>
          <a:p>
            <a:r>
              <a:rPr lang="ru-RU" sz="2800" smtClean="0"/>
              <a:t>Ра..дать, ..дать, ..бегать, и..бежать, ..десь, …делать, ..бить, ра..бить, ни…кий, ..говориться, ра..толкать, бе..крайний, бе...шумный, ра..считать, бе...сильный, ра...строить.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  <p:bldP spid="110595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2"/>
                </a:solidFill>
              </a:rPr>
              <a:t>И напоследок…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1428750"/>
            <a:ext cx="7786687" cy="4429125"/>
          </a:xfrm>
          <a:solidFill>
            <a:srgbClr val="FFFF00"/>
          </a:solidFill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		</a:t>
            </a:r>
            <a:r>
              <a:rPr lang="ru-RU" sz="2800" smtClean="0"/>
              <a:t>Что мы узнали на сегодняшнем уроке? Составьте правило в виде алгоритма и запишите его в наши словарики по русскому языку.</a:t>
            </a:r>
          </a:p>
          <a:p>
            <a:r>
              <a:rPr lang="ru-RU" sz="2800" smtClean="0"/>
              <a:t>З или С на конце приставки?</a:t>
            </a:r>
          </a:p>
          <a:p>
            <a:r>
              <a:rPr lang="ru-RU" sz="2800" smtClean="0"/>
              <a:t>Какой согласный стоит после приставки?</a:t>
            </a:r>
          </a:p>
          <a:p>
            <a:r>
              <a:rPr lang="ru-RU" sz="2800" smtClean="0"/>
              <a:t>если звонкий             если глухой</a:t>
            </a:r>
          </a:p>
          <a:p>
            <a:pPr>
              <a:buFontTx/>
              <a:buNone/>
            </a:pPr>
            <a:r>
              <a:rPr lang="ru-RU" sz="2800" smtClean="0"/>
              <a:t>       пиши З                пиши С</a:t>
            </a:r>
          </a:p>
          <a:p>
            <a:pPr eaLnBrk="1" hangingPunct="1">
              <a:buFontTx/>
              <a:buNone/>
            </a:pPr>
            <a:endParaRPr lang="ru-RU" u="sng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  <p:bldP spid="105475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191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2"/>
                </a:solidFill>
              </a:rPr>
              <a:t>Домашнее задание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285875"/>
            <a:ext cx="8501062" cy="4343400"/>
          </a:xfrm>
          <a:solidFill>
            <a:srgbClr val="FFFF00"/>
          </a:solidFill>
        </p:spPr>
        <p:txBody>
          <a:bodyPr/>
          <a:lstStyle/>
          <a:p>
            <a:pPr>
              <a:buFontTx/>
              <a:buNone/>
            </a:pPr>
            <a:r>
              <a:rPr lang="ru-RU" sz="2400" smtClean="0"/>
              <a:t>		Превратите словосочетания в прилагательные, запишите их, выделяя приставки и обозначая орфограмму. Составьте небольшой рассказ, используя данные слова.</a:t>
            </a:r>
          </a:p>
          <a:p>
            <a:r>
              <a:rPr lang="ru-RU" sz="2400" smtClean="0"/>
              <a:t>Человек без чувств -                 Настроение без забот -      </a:t>
            </a:r>
          </a:p>
          <a:p>
            <a:r>
              <a:rPr lang="ru-RU" sz="2400" smtClean="0"/>
              <a:t>Погода без ветра -                   День без радости -</a:t>
            </a:r>
          </a:p>
          <a:p>
            <a:r>
              <a:rPr lang="ru-RU" sz="2400" smtClean="0"/>
              <a:t>Ночь без звезд -                        Зима без конца -</a:t>
            </a:r>
          </a:p>
          <a:p>
            <a:r>
              <a:rPr lang="ru-RU" sz="2400" smtClean="0"/>
              <a:t>Ночь без сна -                           Человек без жалости -</a:t>
            </a:r>
          </a:p>
          <a:p>
            <a:r>
              <a:rPr lang="ru-RU" sz="2400" smtClean="0"/>
              <a:t>Рыцарь без страха -                   Малыш без защиты -</a:t>
            </a:r>
          </a:p>
          <a:p>
            <a:pPr eaLnBrk="1" hangingPunct="1">
              <a:buFontTx/>
              <a:buNone/>
            </a:pPr>
            <a:endParaRPr lang="ru-RU" u="sng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  <p:bldP spid="105475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2428875"/>
            <a:ext cx="7696200" cy="1357313"/>
          </a:xfrm>
          <a:solidFill>
            <a:srgbClr val="FFFF00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4800" b="1" smtClean="0">
                <a:solidFill>
                  <a:schemeClr val="tx2"/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419225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</a:rPr>
              <a:t>Письмо из страны Морфемика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643063"/>
            <a:ext cx="7739062" cy="3843337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Дорогие ребята! Пожалуйста, откликнитесь. Помочь нам можете только вы. В нашей стране случился дворцовый переворот: все смешалось, части слова перепутались, жители Морфемики позабыли, кто есть кто. В соседней стране Фонетика произошла междоусобица: звонкие согласные звуки восстали против глухих. Не будет мира и согласия у нас, пока не восстановим Единый Закон – не вспомним Правила русского языка. Приезжайте к нам, помогите разобраться. Мы очень надеемсяна то, что ваши знания помогут нам решить проблему. С уважением жители страны Морфемика.</a:t>
            </a:r>
          </a:p>
          <a:p>
            <a:pPr eaLnBrk="1" hangingPunct="1">
              <a:lnSpc>
                <a:spcPct val="80000"/>
              </a:lnSpc>
            </a:pPr>
            <a:endParaRPr lang="ru-RU" sz="2400" smtClean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25" y="0"/>
            <a:ext cx="6870700" cy="857250"/>
          </a:xfrm>
        </p:spPr>
        <p:txBody>
          <a:bodyPr/>
          <a:lstStyle/>
          <a:p>
            <a:pPr eaLnBrk="1" hangingPunct="1"/>
            <a:r>
              <a:rPr lang="ru-RU" smtClean="0"/>
              <a:t>Отгадай загадки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000125"/>
            <a:ext cx="7667625" cy="5072063"/>
          </a:xfrm>
          <a:solidFill>
            <a:schemeClr val="accent1"/>
          </a:solidFill>
          <a:ln w="76200">
            <a:solidFill>
              <a:schemeClr val="tx2"/>
            </a:solidFill>
          </a:ln>
        </p:spPr>
        <p:txBody>
          <a:bodyPr/>
          <a:lstStyle/>
          <a:p>
            <a:r>
              <a:rPr lang="ru-RU" sz="2000" smtClean="0"/>
              <a:t>Он родственник другим словам,</a:t>
            </a:r>
          </a:p>
          <a:p>
            <a:r>
              <a:rPr lang="ru-RU" sz="2000" smtClean="0"/>
              <a:t>В нем смысл общий заключен.</a:t>
            </a:r>
          </a:p>
          <a:p>
            <a:r>
              <a:rPr lang="ru-RU" sz="2000" smtClean="0"/>
              <a:t>Он служит верой-правдой нам. ( Корень).</a:t>
            </a:r>
          </a:p>
          <a:p>
            <a:r>
              <a:rPr lang="ru-RU" sz="2000" smtClean="0"/>
              <a:t>Я укажу на род, число,</a:t>
            </a:r>
          </a:p>
          <a:p>
            <a:r>
              <a:rPr lang="ru-RU" sz="2000" smtClean="0"/>
              <a:t>Лишь форму поменяет слово.</a:t>
            </a:r>
          </a:p>
          <a:p>
            <a:r>
              <a:rPr lang="ru-RU" sz="2000" smtClean="0"/>
              <a:t>Значение же все одно. (окончание).</a:t>
            </a:r>
          </a:p>
          <a:p>
            <a:r>
              <a:rPr lang="ru-RU" sz="2000" smtClean="0"/>
              <a:t>Под крышей дома моего</a:t>
            </a:r>
          </a:p>
          <a:p>
            <a:r>
              <a:rPr lang="ru-RU" sz="2000" smtClean="0"/>
              <a:t>Уютно и тепло</a:t>
            </a:r>
          </a:p>
          <a:p>
            <a:r>
              <a:rPr lang="ru-RU" sz="2000" smtClean="0"/>
              <a:t>Слова я новые создам.</a:t>
            </a:r>
          </a:p>
          <a:p>
            <a:r>
              <a:rPr lang="ru-RU" sz="2000" smtClean="0"/>
              <a:t>Во всем помочь готов вам. (суффикс)</a:t>
            </a:r>
          </a:p>
          <a:p>
            <a:r>
              <a:rPr lang="ru-RU" sz="2000" smtClean="0"/>
              <a:t>Вперед стремится эта часть,</a:t>
            </a:r>
          </a:p>
          <a:p>
            <a:r>
              <a:rPr lang="ru-RU" sz="2000" smtClean="0"/>
              <a:t>Значение новое словам придать.</a:t>
            </a:r>
          </a:p>
          <a:p>
            <a:r>
              <a:rPr lang="ru-RU" sz="2000" smtClean="0"/>
              <a:t>Старайся с предлогами ее не путать. (приставка).</a:t>
            </a:r>
          </a:p>
          <a:p>
            <a:pPr eaLnBrk="1" hangingPunct="1"/>
            <a:endParaRPr lang="ru-RU" sz="20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76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76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76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76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76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76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76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76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76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0"/>
            <a:ext cx="6870700" cy="16002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Исправь ошибку</a:t>
            </a:r>
            <a:br>
              <a:rPr lang="ru-RU" smtClean="0">
                <a:solidFill>
                  <a:srgbClr val="FF0000"/>
                </a:solidFill>
              </a:rPr>
            </a:br>
            <a:endParaRPr lang="ru-RU" smtClean="0">
              <a:solidFill>
                <a:srgbClr val="FF0000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214438"/>
            <a:ext cx="7667625" cy="4271962"/>
          </a:xfrm>
          <a:solidFill>
            <a:srgbClr val="FFFF00"/>
          </a:solidFill>
          <a:ln w="38100">
            <a:solidFill>
              <a:srgbClr val="000000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ru-RU" sz="2400" smtClean="0"/>
              <a:t>		Ученик написал небольшое сочинение по картине и получил «2». Разумеется, он расстроен. Попробуем разобраться, что он сделал неправильно. Предлагаю вам побыть учителями. Исправьте ошибки. Отрывок из сочинения на экране.</a:t>
            </a:r>
          </a:p>
          <a:p>
            <a:r>
              <a:rPr lang="ru-RU" sz="2400" smtClean="0"/>
              <a:t>	Передо мной разстилается пейзаж. Нежные лучи солнца приласкали все живое. Бутоны цветов тянутся к свету, готовы разпуститься. Художник зделал все возможное, чтобы донести до нас безконечную красоту природы.</a:t>
            </a:r>
          </a:p>
          <a:p>
            <a:pPr eaLnBrk="1" hangingPunct="1">
              <a:lnSpc>
                <a:spcPct val="80000"/>
              </a:lnSpc>
            </a:pPr>
            <a:endParaRPr lang="ru-RU" sz="24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9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9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5750"/>
            <a:ext cx="7696200" cy="520065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ru-RU" sz="2400" smtClean="0"/>
              <a:t>Видите ли вы ошибки? В какой морфеме они допущены? Две согласные не могут поделить между собой право на место в словах. Как разрешить их спор, вы узнаете на этом уроке.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1214438" y="2428875"/>
            <a:ext cx="1428750" cy="719138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/>
              <a:t>приставка</a:t>
            </a: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2928938" y="3571875"/>
            <a:ext cx="1428750" cy="714375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/>
              <a:t>корень</a:t>
            </a:r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4572000" y="2428875"/>
            <a:ext cx="1655763" cy="785813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/>
              <a:t>суффикс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357938" y="3571875"/>
            <a:ext cx="1584325" cy="785813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/>
              <a:t>окончание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99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9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49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49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 animBg="1"/>
      <p:bldP spid="84996" grpId="0" animBg="1"/>
      <p:bldP spid="84997" grpId="0" animBg="1"/>
      <p:bldP spid="84998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</a:rPr>
              <a:t>Тема урока</a:t>
            </a:r>
            <a:br>
              <a:rPr lang="ru-RU" sz="4000" smtClean="0">
                <a:solidFill>
                  <a:srgbClr val="FF0000"/>
                </a:solidFill>
              </a:rPr>
            </a:br>
            <a:endParaRPr lang="ru-RU" sz="4000" smtClean="0">
              <a:solidFill>
                <a:srgbClr val="FF0000"/>
              </a:solidFill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		Ваши старые знакомые З и С – сестры, пары по глухости-звонкости. Попробуйте сформулировать тему нашего урока. Запись в тетради темы урока «Буквы з и с на конце приставок».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60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285750"/>
            <a:ext cx="6870700" cy="68103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Постановка целей урока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696200" cy="43434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ru-RU" sz="2800" smtClean="0"/>
              <a:t>Что же у вас получилось? Сегодня на уроке вы стремитесь научиться правильно писать слова с изученной орфограммой, употреблять их в устной и письменной речи, графически обозначать условия выбора написания приставки.</a:t>
            </a:r>
          </a:p>
          <a:p>
            <a:pPr eaLnBrk="1" hangingPunct="1"/>
            <a:endParaRPr lang="ru-RU" smtClean="0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2843213" y="5589588"/>
            <a:ext cx="1800225" cy="1268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/>
              <a:t>Без-( бес-)</a:t>
            </a:r>
          </a:p>
          <a:p>
            <a:r>
              <a:rPr lang="ru-RU" sz="1800"/>
              <a:t>Вз-(вс-)</a:t>
            </a:r>
          </a:p>
          <a:p>
            <a:r>
              <a:rPr lang="ru-RU" sz="1800"/>
              <a:t>Воз-(вос-)</a:t>
            </a:r>
          </a:p>
          <a:p>
            <a:r>
              <a:rPr lang="ru-RU" sz="1800"/>
              <a:t>Из-(ис-)</a:t>
            </a:r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5364163" y="5589588"/>
            <a:ext cx="1944687" cy="1268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/>
              <a:t>Низ-(нис-)</a:t>
            </a:r>
          </a:p>
          <a:p>
            <a:r>
              <a:rPr lang="ru-RU" sz="1800"/>
              <a:t>Раз-(рас-)</a:t>
            </a:r>
          </a:p>
          <a:p>
            <a:r>
              <a:rPr lang="ru-RU" sz="1800"/>
              <a:t>Роз-(рос-)</a:t>
            </a:r>
          </a:p>
          <a:p>
            <a:r>
              <a:rPr lang="ru-RU" sz="1800"/>
              <a:t>Ч(е)рез-(черес-)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 build="p" animBg="1"/>
      <p:bldP spid="87044" grpId="0" animBg="1"/>
      <p:bldP spid="870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Совсем не трудное правило.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Запомнить его поможет песенка из передачи «Радионяня».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95288" y="3141663"/>
            <a:ext cx="8316912" cy="2087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/>
              <a:t>Живут на свете , людям помогая,              Глухие звуки-это непоседы</a:t>
            </a:r>
          </a:p>
          <a:p>
            <a:r>
              <a:rPr lang="ru-RU" sz="1800"/>
              <a:t>Приставки воз-, из-, через-, раз- и без-.   Они спокойно не желают жить,</a:t>
            </a:r>
          </a:p>
          <a:p>
            <a:r>
              <a:rPr lang="ru-RU" sz="1800"/>
              <a:t>Но звук глухой согласный их встречает,  Они мечтают звонкого соседа</a:t>
            </a:r>
          </a:p>
          <a:p>
            <a:r>
              <a:rPr lang="ru-RU" sz="1800"/>
              <a:t>И мы их пишем только с буквой С.           Во что бы то ни стало оглушить.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  <p:bldP spid="88067" grpId="0" build="p"/>
      <p:bldP spid="8806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75" y="2643188"/>
            <a:ext cx="7696200" cy="3657600"/>
          </a:xfrm>
        </p:spPr>
        <p:txBody>
          <a:bodyPr/>
          <a:lstStyle/>
          <a:p>
            <a:r>
              <a:rPr lang="ru-RU" sz="2000" smtClean="0"/>
              <a:t>Бесшумный                           Беззвучный </a:t>
            </a:r>
          </a:p>
          <a:p>
            <a:r>
              <a:rPr lang="ru-RU" sz="2000" smtClean="0"/>
              <a:t>Беспредельный                     Безрадостный</a:t>
            </a:r>
          </a:p>
          <a:p>
            <a:r>
              <a:rPr lang="ru-RU" sz="2000" smtClean="0"/>
              <a:t>Расщедриться                        Размышлять</a:t>
            </a:r>
          </a:p>
          <a:p>
            <a:r>
              <a:rPr lang="ru-RU" sz="2000" smtClean="0"/>
              <a:t>Расчертить                             Разбросать</a:t>
            </a:r>
          </a:p>
          <a:p>
            <a:r>
              <a:rPr lang="ru-RU" sz="2000" smtClean="0"/>
              <a:t>Исходить                               Избежать</a:t>
            </a:r>
          </a:p>
          <a:p>
            <a:pPr eaLnBrk="1" hangingPunct="1">
              <a:lnSpc>
                <a:spcPct val="80000"/>
              </a:lnSpc>
            </a:pPr>
            <a:endParaRPr lang="ru-RU" sz="2000" smtClean="0"/>
          </a:p>
        </p:txBody>
      </p:sp>
      <p:sp>
        <p:nvSpPr>
          <p:cNvPr id="89092" name="Oval 4"/>
          <p:cNvSpPr>
            <a:spLocks noChangeArrowheads="1"/>
          </p:cNvSpPr>
          <p:nvPr/>
        </p:nvSpPr>
        <p:spPr bwMode="auto">
          <a:xfrm>
            <a:off x="1071563" y="1571625"/>
            <a:ext cx="1079500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/>
              <a:t>1-й</a:t>
            </a:r>
          </a:p>
        </p:txBody>
      </p:sp>
      <p:sp>
        <p:nvSpPr>
          <p:cNvPr id="89096" name="Oval 8"/>
          <p:cNvSpPr>
            <a:spLocks noChangeArrowheads="1"/>
          </p:cNvSpPr>
          <p:nvPr/>
        </p:nvSpPr>
        <p:spPr bwMode="auto">
          <a:xfrm>
            <a:off x="4929188" y="1643063"/>
            <a:ext cx="935037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/>
              <a:t>2-й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52400"/>
            <a:ext cx="7056437" cy="120491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Сравните слова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  <p:bldP spid="89092" grpId="0" animBg="1"/>
      <p:bldP spid="89096" grpId="0" animBg="1"/>
      <p:bldP spid="7" grpId="0"/>
    </p:bld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542</TotalTime>
  <Words>611</Words>
  <Application>Microsoft Office PowerPoint</Application>
  <PresentationFormat>Экран (4:3)</PresentationFormat>
  <Paragraphs>105</Paragraphs>
  <Slides>18</Slides>
  <Notes>18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Comic Sans MS</vt:lpstr>
      <vt:lpstr>Arial</vt:lpstr>
      <vt:lpstr>Пастель</vt:lpstr>
      <vt:lpstr>Буквы з,с на конце приставок. </vt:lpstr>
      <vt:lpstr>Письмо из страны Морфемика</vt:lpstr>
      <vt:lpstr>Отгадай загадки</vt:lpstr>
      <vt:lpstr>Исправь ошибку </vt:lpstr>
      <vt:lpstr>Слайд 5</vt:lpstr>
      <vt:lpstr>Тема урока </vt:lpstr>
      <vt:lpstr>Постановка целей урока</vt:lpstr>
      <vt:lpstr>Совсем не трудное правило.</vt:lpstr>
      <vt:lpstr>Сравните слова</vt:lpstr>
      <vt:lpstr>Поразмышляем</vt:lpstr>
      <vt:lpstr>Слайд 11</vt:lpstr>
      <vt:lpstr>Замена</vt:lpstr>
      <vt:lpstr>Антонимы</vt:lpstr>
      <vt:lpstr>Запомните!</vt:lpstr>
      <vt:lpstr>Потренируемся </vt:lpstr>
      <vt:lpstr>И напоследок…</vt:lpstr>
      <vt:lpstr>Домашнее задание</vt:lpstr>
      <vt:lpstr>Слайд 18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Зачетная работа по теме: Правописание приставок</dc:title>
  <dc:creator>Администратор</dc:creator>
  <cp:lastModifiedBy>re</cp:lastModifiedBy>
  <cp:revision>12</cp:revision>
  <dcterms:created xsi:type="dcterms:W3CDTF">2003-11-11T15:35:16Z</dcterms:created>
  <dcterms:modified xsi:type="dcterms:W3CDTF">2014-04-12T21:53:53Z</dcterms:modified>
</cp:coreProperties>
</file>