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6" r:id="rId11"/>
    <p:sldId id="270" r:id="rId12"/>
    <p:sldId id="268" r:id="rId13"/>
    <p:sldId id="266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6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2CE9C1-E8EF-4F4D-A50C-C1649571373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B5CE0F-FBC4-40AD-BDB1-71CE2215C8ED}">
      <dgm:prSet phldrT="[Текст]"/>
      <dgm:spPr/>
      <dgm:t>
        <a:bodyPr/>
        <a:lstStyle/>
        <a:p>
          <a:r>
            <a:rPr lang="ru-RU" dirty="0" smtClean="0"/>
            <a:t>Собственный </a:t>
          </a:r>
          <a:r>
            <a:rPr lang="ru-RU" smtClean="0"/>
            <a:t>продукт творчества</a:t>
          </a:r>
          <a:endParaRPr lang="ru-RU" dirty="0"/>
        </a:p>
      </dgm:t>
    </dgm:pt>
    <dgm:pt modelId="{0DB09183-285C-4073-A402-BFF01751EE99}" type="parTrans" cxnId="{1A137F2D-760D-461E-924E-6AEE42937D0C}">
      <dgm:prSet/>
      <dgm:spPr/>
      <dgm:t>
        <a:bodyPr/>
        <a:lstStyle/>
        <a:p>
          <a:endParaRPr lang="ru-RU"/>
        </a:p>
      </dgm:t>
    </dgm:pt>
    <dgm:pt modelId="{9A21A711-07B9-46B6-B088-73AE7D54ED29}" type="sibTrans" cxnId="{1A137F2D-760D-461E-924E-6AEE42937D0C}">
      <dgm:prSet/>
      <dgm:spPr/>
      <dgm:t>
        <a:bodyPr/>
        <a:lstStyle/>
        <a:p>
          <a:endParaRPr lang="ru-RU"/>
        </a:p>
      </dgm:t>
    </dgm:pt>
    <dgm:pt modelId="{BA90ECFF-A6B0-449E-A7C6-734429BCEFD7}">
      <dgm:prSet phldrT="[Текст]"/>
      <dgm:spPr/>
      <dgm:t>
        <a:bodyPr/>
        <a:lstStyle/>
        <a:p>
          <a:r>
            <a:rPr lang="ru-RU" dirty="0" smtClean="0"/>
            <a:t>Развитие творческой компетенции</a:t>
          </a:r>
          <a:endParaRPr lang="ru-RU" dirty="0"/>
        </a:p>
      </dgm:t>
    </dgm:pt>
    <dgm:pt modelId="{B758263F-95DC-4623-8C39-DEE1329A513F}" type="parTrans" cxnId="{ECE6D84B-FD87-441A-A6A1-9E7124DD3C43}">
      <dgm:prSet/>
      <dgm:spPr/>
      <dgm:t>
        <a:bodyPr/>
        <a:lstStyle/>
        <a:p>
          <a:endParaRPr lang="ru-RU"/>
        </a:p>
      </dgm:t>
    </dgm:pt>
    <dgm:pt modelId="{279113F4-CECA-4D0B-A925-AFBA28029D96}" type="sibTrans" cxnId="{ECE6D84B-FD87-441A-A6A1-9E7124DD3C43}">
      <dgm:prSet/>
      <dgm:spPr/>
      <dgm:t>
        <a:bodyPr/>
        <a:lstStyle/>
        <a:p>
          <a:endParaRPr lang="ru-RU"/>
        </a:p>
      </dgm:t>
    </dgm:pt>
    <dgm:pt modelId="{6061649A-201B-40D9-9667-BD68BE93A21A}">
      <dgm:prSet phldrT="[Текст]"/>
      <dgm:spPr/>
      <dgm:t>
        <a:bodyPr/>
        <a:lstStyle/>
        <a:p>
          <a:r>
            <a:rPr lang="ru-RU" dirty="0" smtClean="0"/>
            <a:t>Изучение  художественной литературы</a:t>
          </a:r>
          <a:endParaRPr lang="ru-RU" dirty="0"/>
        </a:p>
      </dgm:t>
    </dgm:pt>
    <dgm:pt modelId="{B8900385-5731-4107-935C-5E6A848EC8F6}" type="parTrans" cxnId="{EDB82421-3620-4575-AD87-2B40B96DF432}">
      <dgm:prSet/>
      <dgm:spPr/>
      <dgm:t>
        <a:bodyPr/>
        <a:lstStyle/>
        <a:p>
          <a:endParaRPr lang="ru-RU"/>
        </a:p>
      </dgm:t>
    </dgm:pt>
    <dgm:pt modelId="{D3AA7A01-1575-43C5-8644-79F6F5D84A3D}" type="sibTrans" cxnId="{EDB82421-3620-4575-AD87-2B40B96DF432}">
      <dgm:prSet/>
      <dgm:spPr/>
      <dgm:t>
        <a:bodyPr/>
        <a:lstStyle/>
        <a:p>
          <a:endParaRPr lang="ru-RU"/>
        </a:p>
      </dgm:t>
    </dgm:pt>
    <dgm:pt modelId="{590DBC7D-8CC8-4597-9A5E-81806FDCC292}">
      <dgm:prSet phldrT="[Текст]"/>
      <dgm:spPr/>
      <dgm:t>
        <a:bodyPr/>
        <a:lstStyle/>
        <a:p>
          <a:r>
            <a:rPr lang="ru-RU" dirty="0" smtClean="0"/>
            <a:t>Изучение спортивной терминологии</a:t>
          </a:r>
          <a:endParaRPr lang="ru-RU" dirty="0"/>
        </a:p>
      </dgm:t>
    </dgm:pt>
    <dgm:pt modelId="{22917B66-461C-44D1-8915-1C64881ECB50}" type="parTrans" cxnId="{1A1392ED-6B6D-4CC9-B246-69743B2855BC}">
      <dgm:prSet/>
      <dgm:spPr/>
      <dgm:t>
        <a:bodyPr/>
        <a:lstStyle/>
        <a:p>
          <a:endParaRPr lang="ru-RU"/>
        </a:p>
      </dgm:t>
    </dgm:pt>
    <dgm:pt modelId="{825E8B36-B8E9-40A6-9839-E50EB0ABF556}" type="sibTrans" cxnId="{1A1392ED-6B6D-4CC9-B246-69743B2855BC}">
      <dgm:prSet/>
      <dgm:spPr/>
      <dgm:t>
        <a:bodyPr/>
        <a:lstStyle/>
        <a:p>
          <a:endParaRPr lang="ru-RU"/>
        </a:p>
      </dgm:t>
    </dgm:pt>
    <dgm:pt modelId="{36E302D3-63D8-4570-B78F-04AE305A7FE1}" type="pres">
      <dgm:prSet presAssocID="{072CE9C1-E8EF-4F4D-A50C-C1649571373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368D00-FDF7-48DD-B89C-98B53FCFF786}" type="pres">
      <dgm:prSet presAssocID="{8BB5CE0F-FBC4-40AD-BDB1-71CE2215C8ED}" presName="centerShape" presStyleLbl="node0" presStyleIdx="0" presStyleCnt="1" custLinFactNeighborX="-2161" custLinFactNeighborY="9412"/>
      <dgm:spPr/>
      <dgm:t>
        <a:bodyPr/>
        <a:lstStyle/>
        <a:p>
          <a:endParaRPr lang="ru-RU"/>
        </a:p>
      </dgm:t>
    </dgm:pt>
    <dgm:pt modelId="{E79BE15D-3B08-49D4-85F0-27C2F3DE602A}" type="pres">
      <dgm:prSet presAssocID="{B758263F-95DC-4623-8C39-DEE1329A513F}" presName="parTrans" presStyleLbl="bgSibTrans2D1" presStyleIdx="0" presStyleCnt="3" custAng="16515190" custFlipHor="1" custScaleX="39518" custLinFactNeighborX="29877" custLinFactNeighborY="34972"/>
      <dgm:spPr/>
      <dgm:t>
        <a:bodyPr/>
        <a:lstStyle/>
        <a:p>
          <a:endParaRPr lang="ru-RU"/>
        </a:p>
      </dgm:t>
    </dgm:pt>
    <dgm:pt modelId="{24A6ED41-1824-4326-8ABC-C43368FC7E68}" type="pres">
      <dgm:prSet presAssocID="{BA90ECFF-A6B0-449E-A7C6-734429BCEFD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47EC78-AF4D-45AB-B030-AD54E75463E2}" type="pres">
      <dgm:prSet presAssocID="{B8900385-5731-4107-935C-5E6A848EC8F6}" presName="parTrans" presStyleLbl="bgSibTrans2D1" presStyleIdx="1" presStyleCnt="3" custAng="10800000" custScaleX="50724" custLinFactNeighborX="2652" custLinFactNeighborY="80350"/>
      <dgm:spPr/>
      <dgm:t>
        <a:bodyPr/>
        <a:lstStyle/>
        <a:p>
          <a:endParaRPr lang="ru-RU"/>
        </a:p>
      </dgm:t>
    </dgm:pt>
    <dgm:pt modelId="{C4DBAC08-F6BA-4ADC-B45F-3942E1D92424}" type="pres">
      <dgm:prSet presAssocID="{6061649A-201B-40D9-9667-BD68BE93A21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711D4B-D427-4BD7-8E9D-E9E9FF207789}" type="pres">
      <dgm:prSet presAssocID="{22917B66-461C-44D1-8915-1C64881ECB50}" presName="parTrans" presStyleLbl="bgSibTrans2D1" presStyleIdx="2" presStyleCnt="3" custAng="10730558" custScaleX="41207" custLinFactNeighborX="-22369" custLinFactNeighborY="67906"/>
      <dgm:spPr/>
      <dgm:t>
        <a:bodyPr/>
        <a:lstStyle/>
        <a:p>
          <a:endParaRPr lang="ru-RU"/>
        </a:p>
      </dgm:t>
    </dgm:pt>
    <dgm:pt modelId="{355C561C-192D-4FB9-9F22-A7E7CDF1194B}" type="pres">
      <dgm:prSet presAssocID="{590DBC7D-8CC8-4597-9A5E-81806FDCC292}" presName="node" presStyleLbl="node1" presStyleIdx="2" presStyleCnt="3" custRadScaleRad="109467" custRadScaleInc="-16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8EBA3D-B15C-4815-809C-5151D5C51AE5}" type="presOf" srcId="{590DBC7D-8CC8-4597-9A5E-81806FDCC292}" destId="{355C561C-192D-4FB9-9F22-A7E7CDF1194B}" srcOrd="0" destOrd="0" presId="urn:microsoft.com/office/officeart/2005/8/layout/radial4"/>
    <dgm:cxn modelId="{99E4EF75-71FF-4F5B-A5F6-ABD95C1FB204}" type="presOf" srcId="{8BB5CE0F-FBC4-40AD-BDB1-71CE2215C8ED}" destId="{9B368D00-FDF7-48DD-B89C-98B53FCFF786}" srcOrd="0" destOrd="0" presId="urn:microsoft.com/office/officeart/2005/8/layout/radial4"/>
    <dgm:cxn modelId="{7D5CF1B6-39E1-43B9-9C26-414A82102DEB}" type="presOf" srcId="{072CE9C1-E8EF-4F4D-A50C-C16495713731}" destId="{36E302D3-63D8-4570-B78F-04AE305A7FE1}" srcOrd="0" destOrd="0" presId="urn:microsoft.com/office/officeart/2005/8/layout/radial4"/>
    <dgm:cxn modelId="{212A1DD2-FB58-48AF-95E1-938890328EC7}" type="presOf" srcId="{B758263F-95DC-4623-8C39-DEE1329A513F}" destId="{E79BE15D-3B08-49D4-85F0-27C2F3DE602A}" srcOrd="0" destOrd="0" presId="urn:microsoft.com/office/officeart/2005/8/layout/radial4"/>
    <dgm:cxn modelId="{8D6EBB04-55FB-4C2C-A42D-FFB52A5E6642}" type="presOf" srcId="{22917B66-461C-44D1-8915-1C64881ECB50}" destId="{F0711D4B-D427-4BD7-8E9D-E9E9FF207789}" srcOrd="0" destOrd="0" presId="urn:microsoft.com/office/officeart/2005/8/layout/radial4"/>
    <dgm:cxn modelId="{1A1392ED-6B6D-4CC9-B246-69743B2855BC}" srcId="{8BB5CE0F-FBC4-40AD-BDB1-71CE2215C8ED}" destId="{590DBC7D-8CC8-4597-9A5E-81806FDCC292}" srcOrd="2" destOrd="0" parTransId="{22917B66-461C-44D1-8915-1C64881ECB50}" sibTransId="{825E8B36-B8E9-40A6-9839-E50EB0ABF556}"/>
    <dgm:cxn modelId="{EDB82421-3620-4575-AD87-2B40B96DF432}" srcId="{8BB5CE0F-FBC4-40AD-BDB1-71CE2215C8ED}" destId="{6061649A-201B-40D9-9667-BD68BE93A21A}" srcOrd="1" destOrd="0" parTransId="{B8900385-5731-4107-935C-5E6A848EC8F6}" sibTransId="{D3AA7A01-1575-43C5-8644-79F6F5D84A3D}"/>
    <dgm:cxn modelId="{1A137F2D-760D-461E-924E-6AEE42937D0C}" srcId="{072CE9C1-E8EF-4F4D-A50C-C16495713731}" destId="{8BB5CE0F-FBC4-40AD-BDB1-71CE2215C8ED}" srcOrd="0" destOrd="0" parTransId="{0DB09183-285C-4073-A402-BFF01751EE99}" sibTransId="{9A21A711-07B9-46B6-B088-73AE7D54ED29}"/>
    <dgm:cxn modelId="{ECE6D84B-FD87-441A-A6A1-9E7124DD3C43}" srcId="{8BB5CE0F-FBC4-40AD-BDB1-71CE2215C8ED}" destId="{BA90ECFF-A6B0-449E-A7C6-734429BCEFD7}" srcOrd="0" destOrd="0" parTransId="{B758263F-95DC-4623-8C39-DEE1329A513F}" sibTransId="{279113F4-CECA-4D0B-A925-AFBA28029D96}"/>
    <dgm:cxn modelId="{F7725C5D-1E31-4A73-81B9-35EB88A4529B}" type="presOf" srcId="{6061649A-201B-40D9-9667-BD68BE93A21A}" destId="{C4DBAC08-F6BA-4ADC-B45F-3942E1D92424}" srcOrd="0" destOrd="0" presId="urn:microsoft.com/office/officeart/2005/8/layout/radial4"/>
    <dgm:cxn modelId="{A0EF6ECD-42FE-4AB4-9D4F-889C935BEF00}" type="presOf" srcId="{B8900385-5731-4107-935C-5E6A848EC8F6}" destId="{2B47EC78-AF4D-45AB-B030-AD54E75463E2}" srcOrd="0" destOrd="0" presId="urn:microsoft.com/office/officeart/2005/8/layout/radial4"/>
    <dgm:cxn modelId="{BB5FC568-ED69-442A-AB45-D821BBD20AD9}" type="presOf" srcId="{BA90ECFF-A6B0-449E-A7C6-734429BCEFD7}" destId="{24A6ED41-1824-4326-8ABC-C43368FC7E68}" srcOrd="0" destOrd="0" presId="urn:microsoft.com/office/officeart/2005/8/layout/radial4"/>
    <dgm:cxn modelId="{AEF70708-0DAD-40DA-AE97-718C08EAEC0D}" type="presParOf" srcId="{36E302D3-63D8-4570-B78F-04AE305A7FE1}" destId="{9B368D00-FDF7-48DD-B89C-98B53FCFF786}" srcOrd="0" destOrd="0" presId="urn:microsoft.com/office/officeart/2005/8/layout/radial4"/>
    <dgm:cxn modelId="{A8F3DA9D-E6A1-403E-ADC6-5FAFF02C5387}" type="presParOf" srcId="{36E302D3-63D8-4570-B78F-04AE305A7FE1}" destId="{E79BE15D-3B08-49D4-85F0-27C2F3DE602A}" srcOrd="1" destOrd="0" presId="urn:microsoft.com/office/officeart/2005/8/layout/radial4"/>
    <dgm:cxn modelId="{2B03853C-50BB-4418-A790-12BE2514F72C}" type="presParOf" srcId="{36E302D3-63D8-4570-B78F-04AE305A7FE1}" destId="{24A6ED41-1824-4326-8ABC-C43368FC7E68}" srcOrd="2" destOrd="0" presId="urn:microsoft.com/office/officeart/2005/8/layout/radial4"/>
    <dgm:cxn modelId="{22DEC139-AECE-4FD4-8846-AA4358688B73}" type="presParOf" srcId="{36E302D3-63D8-4570-B78F-04AE305A7FE1}" destId="{2B47EC78-AF4D-45AB-B030-AD54E75463E2}" srcOrd="3" destOrd="0" presId="urn:microsoft.com/office/officeart/2005/8/layout/radial4"/>
    <dgm:cxn modelId="{F5B45B99-A419-4FBF-A569-EE99D63BA8ED}" type="presParOf" srcId="{36E302D3-63D8-4570-B78F-04AE305A7FE1}" destId="{C4DBAC08-F6BA-4ADC-B45F-3942E1D92424}" srcOrd="4" destOrd="0" presId="urn:microsoft.com/office/officeart/2005/8/layout/radial4"/>
    <dgm:cxn modelId="{676113A3-73F9-48E6-B0B6-4CF5577B2EAA}" type="presParOf" srcId="{36E302D3-63D8-4570-B78F-04AE305A7FE1}" destId="{F0711D4B-D427-4BD7-8E9D-E9E9FF207789}" srcOrd="5" destOrd="0" presId="urn:microsoft.com/office/officeart/2005/8/layout/radial4"/>
    <dgm:cxn modelId="{5C5EFA27-12C8-4590-93C5-2C48F8328F8C}" type="presParOf" srcId="{36E302D3-63D8-4570-B78F-04AE305A7FE1}" destId="{355C561C-192D-4FB9-9F22-A7E7CDF1194B}" srcOrd="6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BBD80-DB12-4F8E-A84A-1DE5B3597A3D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91256-3101-4C02-AB6F-EF97826783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91256-3101-4C02-AB6F-EF978267838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3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3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2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2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2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295753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Формирование УУД в процессе проектной деятельности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071942"/>
            <a:ext cx="7854696" cy="1357322"/>
          </a:xfrm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Подготовила учитель русского языка и литературы Савкова Елена Борисовна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" name="Рисунок 4" descr="iCAPUTRG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12" y="1714488"/>
            <a:ext cx="2465564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642918"/>
            <a:ext cx="8258204" cy="5712007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Алексей П. (5 класс)</a:t>
            </a:r>
          </a:p>
          <a:p>
            <a:pPr algn="just">
              <a:buNone/>
            </a:pPr>
            <a:r>
              <a:rPr lang="ru-RU" dirty="0" smtClean="0"/>
              <a:t>		Я живу в городе </a:t>
            </a:r>
            <a:r>
              <a:rPr lang="ru-RU" dirty="0" err="1" smtClean="0"/>
              <a:t>Лебедян</a:t>
            </a:r>
            <a:r>
              <a:rPr lang="ru-RU" dirty="0" smtClean="0"/>
              <a:t>. Мой город зеленый и очень красивый. Летом все любят купаться в реке Дон. Я очень люблю плавать в реке и бассейне и думаю, что путем долгих упорных тренировок можно достичь серьёзных результатов.</a:t>
            </a:r>
          </a:p>
          <a:p>
            <a:pPr algn="just">
              <a:buNone/>
            </a:pPr>
            <a:r>
              <a:rPr lang="ru-RU" dirty="0" smtClean="0"/>
              <a:t>		Я ездил на соревнования по плаванию среди детей с ограниченными возможностями и за участие в них получил грамоту. Еще я был на </a:t>
            </a:r>
            <a:r>
              <a:rPr lang="ru-RU" dirty="0" err="1" smtClean="0"/>
              <a:t>паралимпийской</a:t>
            </a:r>
            <a:r>
              <a:rPr lang="ru-RU" dirty="0" smtClean="0"/>
              <a:t> спартакиаде в </a:t>
            </a:r>
            <a:r>
              <a:rPr lang="ru-RU" dirty="0" err="1" smtClean="0"/>
              <a:t>Липицке</a:t>
            </a:r>
            <a:r>
              <a:rPr lang="ru-RU" dirty="0" smtClean="0"/>
              <a:t>, где принимал участие в играх в </a:t>
            </a:r>
            <a:r>
              <a:rPr lang="ru-RU" dirty="0" err="1" smtClean="0"/>
              <a:t>дартс</a:t>
            </a:r>
            <a:r>
              <a:rPr lang="ru-RU" dirty="0" smtClean="0"/>
              <a:t> и </a:t>
            </a:r>
            <a:r>
              <a:rPr lang="ru-RU" dirty="0" err="1" smtClean="0"/>
              <a:t>кетанг</a:t>
            </a:r>
            <a:r>
              <a:rPr lang="ru-RU" dirty="0" smtClean="0"/>
              <a:t>. А ещё мне понравились танцевальные выступления колясочников «Параллели».</a:t>
            </a:r>
          </a:p>
          <a:p>
            <a:pPr algn="just">
              <a:buNone/>
            </a:pPr>
            <a:r>
              <a:rPr lang="ru-RU" dirty="0" smtClean="0"/>
              <a:t>		Нужно много трудиться, заниматься каждый день спортом, чтобы побеждать в соревнованиях, не думать о болезни. Я мечтаю стать чемпионом! Мои папа и мама, вся моя семья верит в меня. Жду олимпиаду в Сочи в 2014 году, чтобы болеть за наших спортсменов. Хочу, чтобы Россия выиграла олимпиаду!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857232"/>
            <a:ext cx="821537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 Светлана (11 класс)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Спорт – дело каждого. Спорт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оздоравливает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людей, держит их в форме, делает более организованными и дисциплинированными. Некоторые люди занимаются спортом ради здоровья, а некоторые – профессионально. В каждом городе есть много стадионов, спортплощадок, бассейнов, футбольных полей.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каждого из нас разное отношение к спорту: кто-то предпочитает смотреть его по телевизору, кто-то предпочитает просто заниматься каким-либо видом спорта или общефизической подготовкой, ну а для кого-то спорт – это смысл жизни. И каждый из нас вносит свой вклад в развитие спорта в нашей стране и всего мира в целом.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Спорт делает людей более устойчивыми к негативным факторам внешней среды. Он часто приносит людям массу положительных эмоций, например, при победе любимой команды или при достижении человеком какого-то результата в нем.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ещё спорт обладает огромными объединительными возможностями. Это значит, что во время тренировок, соревнований у спортсменов, у людей, занимающихся спортом, невольно возникает чувство товарищества, сотрудничества.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Спорт – это здоровье, красота, изящность, хорошее настроение. В нем бывают как победы, так и поражения. Но если ты проиграл, не нужно расстраиваться. Надо уметь и проигрывать, не падать духом после поражений. А наоборот ещё сильнее готовиться к соревнованиям.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советую: бросайте сигареты, спиртное, наркотики! Давайте все дружно будем укреплять здоровье, заниматься спортом!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Спорт для характера, спорт для радости жизни и физического здоровья!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9124" y="18573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643042" y="15716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42965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8000" b="1" i="1" dirty="0" smtClean="0"/>
              <a:t>Развитие УУД в процессе проектной деятельности</a:t>
            </a:r>
            <a:endParaRPr lang="ru-RU" sz="8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ru-RU" b="1" i="1" dirty="0" err="1" smtClean="0"/>
              <a:t>Предпроектный</a:t>
            </a:r>
            <a:r>
              <a:rPr lang="ru-RU" b="1" i="1" dirty="0" smtClean="0"/>
              <a:t> этап</a:t>
            </a:r>
            <a:endParaRPr lang="ru-RU" b="1" i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596" y="1428736"/>
          <a:ext cx="840108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0222"/>
                <a:gridCol w="1928826"/>
                <a:gridCol w="2143140"/>
                <a:gridCol w="242889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личностные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регулятивные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познавательные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коммуникативные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формируются</a:t>
                      </a: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внутренняя позиция школьника;</a:t>
                      </a: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личностная мотивация учебной деятельности;</a:t>
                      </a: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ориентация на моральные нормы и их выполнение.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Учащиеся овладевают всеми типами учебных действий, направленных на организацию своей работы, включая способность принимать и сохранять учебную цель и задачу, планировать ее реализацию, контролировать и оценивать 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Учащиеся учатся искать информацию, овладевают действием моделирования.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Учащиеся приобретают умения организовывать и осуществлять инициативное сотрудничество в поиске и сборе информации, оценивать и точно выражать свои мысли.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Деятельностный этап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285992"/>
          <a:ext cx="840108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84"/>
                <a:gridCol w="2000264"/>
                <a:gridCol w="2143140"/>
                <a:gridCol w="2428892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личностные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регулятивные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познавательные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коммуникативные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мотивации учебной деятельности, личной ответственности, развитие познавательных интересов, чувства взаимопомощи.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типов учебной деятельности, направленных на организацию своей работы, умение планировать деятельность и действовать по плану, умение взаимодействовать со сверстниками в учебной деятельности.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Умение сравнивать данные, находить отличия.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Умение аргументировать свое предложение, убеждать и уступать, понимать позицию других людей.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pPr algn="ctr"/>
            <a:r>
              <a:rPr lang="ru-RU" b="1" i="1" dirty="0" smtClean="0"/>
              <a:t>Презентация работы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40108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14524"/>
                <a:gridCol w="2200276"/>
                <a:gridCol w="222888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личностные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регулятивные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познавательные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коммуникативные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Самоопределение, действия нравственно-этического характера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Учащиеся учатся определению последовательности высказываний с учетом конечного результата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осознанное и произвольное построение речевого высказывания в устной и письменной форме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Учащиеся приобретают умение владения монологической и диалогической формами речи в соответствии с грамматическими и синтаксическими нормами родного языка, современных средств коммуникации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Вывод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400" dirty="0" smtClean="0"/>
              <a:t>	</a:t>
            </a:r>
            <a:r>
              <a:rPr lang="ru-RU" sz="4400" dirty="0" smtClean="0">
                <a:solidFill>
                  <a:srgbClr val="002060"/>
                </a:solidFill>
              </a:rPr>
              <a:t>в результате проектной деятельности можно сформировать практически все универсальные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учебные</a:t>
            </a:r>
            <a:r>
              <a:rPr lang="ru-RU" sz="4400" dirty="0" smtClean="0">
                <a:solidFill>
                  <a:srgbClr val="002060"/>
                </a:solidFill>
              </a:rPr>
              <a:t> действия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000108"/>
            <a:ext cx="8215371" cy="393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Термин «универсальные учебные действия» означает умение учиться, т. е. способность субъекта к саморазвитию и самосовершенствованию путём сознательного и активного присвоения нового социального опыта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Рисунок 2" descr="рр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4286256"/>
            <a:ext cx="2357444" cy="23574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Autofit/>
          </a:bodyPr>
          <a:lstStyle/>
          <a:p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u="sng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400" b="1" i="1" u="sng" dirty="0" smtClean="0">
                <a:solidFill>
                  <a:schemeClr val="tx2">
                    <a:lumMod val="75000"/>
                  </a:schemeClr>
                </a:solidFill>
              </a:rPr>
              <a:t>Содержание работы: (этапы)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</a:pPr>
            <a:r>
              <a:rPr lang="ru-RU" dirty="0" smtClean="0"/>
              <a:t>погружение в проект;</a:t>
            </a:r>
          </a:p>
          <a:p>
            <a:pPr lvl="0" algn="just">
              <a:lnSpc>
                <a:spcPct val="150000"/>
              </a:lnSpc>
            </a:pPr>
            <a:r>
              <a:rPr lang="ru-RU" dirty="0" smtClean="0"/>
              <a:t>организация деятельности;</a:t>
            </a:r>
          </a:p>
          <a:p>
            <a:pPr lvl="0" algn="just">
              <a:lnSpc>
                <a:spcPct val="150000"/>
              </a:lnSpc>
            </a:pPr>
            <a:r>
              <a:rPr lang="ru-RU" dirty="0" smtClean="0"/>
              <a:t>осуществление деятельности;</a:t>
            </a:r>
          </a:p>
          <a:p>
            <a:pPr algn="just">
              <a:lnSpc>
                <a:spcPct val="150000"/>
              </a:lnSpc>
            </a:pPr>
            <a:r>
              <a:rPr lang="ru-RU" dirty="0" smtClean="0"/>
              <a:t>презентация результатов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2786058"/>
            <a:ext cx="2643207" cy="2857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Тема проекта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</a:rPr>
              <a:t>«Отражение идей олимпизма в творчестве учащихся на уроках русского языка и литературы»</a:t>
            </a:r>
            <a:endParaRPr lang="ru-RU" sz="4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57166"/>
            <a:ext cx="7729534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Цель проекта: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3"/>
          </a:xfrm>
        </p:spPr>
        <p:txBody>
          <a:bodyPr>
            <a:normAutofit fontScale="92500"/>
          </a:bodyPr>
          <a:lstStyle/>
          <a:p>
            <a:pPr lvl="0" algn="just"/>
            <a:r>
              <a:rPr lang="ru-RU" dirty="0" smtClean="0"/>
              <a:t>познакомить учащихся с видами спорта, правилами проведения Олимпийских и </a:t>
            </a:r>
            <a:r>
              <a:rPr lang="ru-RU" dirty="0" err="1" smtClean="0"/>
              <a:t>Паралимпийских</a:t>
            </a:r>
            <a:r>
              <a:rPr lang="ru-RU" dirty="0" smtClean="0"/>
              <a:t> Игр, а также с понятиями, связанными с этическими, моральными и культурными аспектами олимпизма и </a:t>
            </a:r>
            <a:r>
              <a:rPr lang="ru-RU" dirty="0" err="1" smtClean="0"/>
              <a:t>паралимпизма</a:t>
            </a:r>
            <a:r>
              <a:rPr lang="ru-RU" dirty="0" smtClean="0"/>
              <a:t>;</a:t>
            </a:r>
          </a:p>
          <a:p>
            <a:pPr lvl="0" algn="just"/>
            <a:r>
              <a:rPr lang="ru-RU" dirty="0" smtClean="0"/>
              <a:t>на уроках русского языка и литературы создать условия для развития творческого потенциала учащихся;</a:t>
            </a:r>
          </a:p>
          <a:p>
            <a:pPr lvl="0" algn="just"/>
            <a:r>
              <a:rPr lang="ru-RU" dirty="0" smtClean="0"/>
              <a:t>показать учащимся, насколько полна и многогранна может быть жизнь благодаря спорту;</a:t>
            </a:r>
          </a:p>
          <a:p>
            <a:pPr lvl="0" algn="just"/>
            <a:r>
              <a:rPr lang="ru-RU" dirty="0" smtClean="0"/>
              <a:t>научить детей использовать полученные на уроках знания не только в учебно-познавательном процессе, но и в повседневной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Задачи проекта:</a:t>
            </a:r>
            <a:br>
              <a:rPr lang="ru-RU" b="1" i="1" dirty="0" smtClean="0"/>
            </a:b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6"/>
            <a:ext cx="8229600" cy="4983179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sz="2900" dirty="0" smtClean="0"/>
              <a:t>формировать умение свободного пользования языком во всех сферах его применения;</a:t>
            </a:r>
          </a:p>
          <a:p>
            <a:pPr lvl="0" algn="just"/>
            <a:r>
              <a:rPr lang="ru-RU" sz="2900" dirty="0" smtClean="0"/>
              <a:t>формировать у учащихся научно-лингвистическое мировоззрение и орфографическую зоркость для успешной сдачи государственной аттестации;</a:t>
            </a:r>
          </a:p>
          <a:p>
            <a:pPr lvl="0" algn="just"/>
            <a:r>
              <a:rPr lang="ru-RU" sz="2900" dirty="0" smtClean="0"/>
              <a:t>обучать школьников умению связно излагать свои мысли в устной и письменной форме;</a:t>
            </a:r>
          </a:p>
          <a:p>
            <a:pPr lvl="0" algn="just"/>
            <a:r>
              <a:rPr lang="ru-RU" sz="2900" dirty="0" smtClean="0"/>
              <a:t>формировать навыки комплексного анализа текста;</a:t>
            </a:r>
          </a:p>
          <a:p>
            <a:pPr lvl="0" algn="just"/>
            <a:r>
              <a:rPr lang="ru-RU" sz="2900" dirty="0" smtClean="0"/>
              <a:t>углублять знания учащихся о целостном восприятии фактов языка в единстве фонетики, орфоэпии, графики, орфографии, морфемики, словообразования, морфологии, синтаксиса и пунктуации;</a:t>
            </a:r>
          </a:p>
          <a:p>
            <a:pPr lvl="0" algn="just"/>
            <a:r>
              <a:rPr lang="ru-RU" sz="2900" dirty="0" smtClean="0"/>
              <a:t>формировать речевую и коммуникативную компетентности;</a:t>
            </a:r>
          </a:p>
          <a:p>
            <a:pPr lvl="0" algn="just"/>
            <a:r>
              <a:rPr lang="ru-RU" sz="2900" dirty="0" smtClean="0"/>
              <a:t>познакомить с идеями олимпизма и основными олимпийскими ценностями.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На подготовительном этапе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57300"/>
            <a:ext cx="4614866" cy="4768865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ru-RU" sz="4500" dirty="0" smtClean="0"/>
              <a:t>	мы беседовали с ребятами о здоровом образе жизни, о том, что надо делать, чтобы быть здоровым:</a:t>
            </a:r>
          </a:p>
          <a:p>
            <a:pPr algn="just">
              <a:buNone/>
            </a:pPr>
            <a:endParaRPr lang="ru-RU" sz="4500" dirty="0" smtClean="0"/>
          </a:p>
          <a:p>
            <a:pPr lvl="0" algn="just">
              <a:lnSpc>
                <a:spcPct val="170000"/>
              </a:lnSpc>
            </a:pPr>
            <a:r>
              <a:rPr lang="ru-RU" sz="4500" dirty="0" smtClean="0"/>
              <a:t>Что вы знаете о </a:t>
            </a:r>
            <a:r>
              <a:rPr lang="ru-RU" sz="4500" dirty="0" err="1" smtClean="0"/>
              <a:t>Паралимпийких</a:t>
            </a:r>
            <a:r>
              <a:rPr lang="ru-RU" sz="4500" dirty="0" smtClean="0"/>
              <a:t> играх, когда они проводятся и</a:t>
            </a:r>
          </a:p>
          <a:p>
            <a:pPr lvl="0" algn="just">
              <a:lnSpc>
                <a:spcPct val="170000"/>
              </a:lnSpc>
              <a:buNone/>
            </a:pPr>
            <a:r>
              <a:rPr lang="ru-RU" sz="4500" dirty="0" smtClean="0"/>
              <a:t>	кто в них участвует?</a:t>
            </a:r>
          </a:p>
          <a:p>
            <a:pPr lvl="0" algn="just">
              <a:lnSpc>
                <a:spcPct val="170000"/>
              </a:lnSpc>
            </a:pPr>
            <a:r>
              <a:rPr lang="ru-RU" sz="4500" dirty="0" smtClean="0"/>
              <a:t>Что вы знаете о </a:t>
            </a:r>
            <a:r>
              <a:rPr lang="ru-RU" sz="4500" dirty="0" err="1" smtClean="0"/>
              <a:t>паралимпийских</a:t>
            </a:r>
            <a:r>
              <a:rPr lang="ru-RU" sz="4500" dirty="0" smtClean="0"/>
              <a:t> чемпионах из России?</a:t>
            </a:r>
          </a:p>
          <a:p>
            <a:pPr lvl="0" algn="just">
              <a:lnSpc>
                <a:spcPct val="170000"/>
              </a:lnSpc>
            </a:pPr>
            <a:r>
              <a:rPr lang="ru-RU" sz="4500" dirty="0" smtClean="0"/>
              <a:t>Какие виды спорта включены в </a:t>
            </a:r>
            <a:r>
              <a:rPr lang="ru-RU" sz="4500" dirty="0" err="1" smtClean="0"/>
              <a:t>Паралимпийские</a:t>
            </a:r>
            <a:r>
              <a:rPr lang="ru-RU" sz="4500" dirty="0" smtClean="0"/>
              <a:t> игры в Сочи?</a:t>
            </a:r>
          </a:p>
          <a:p>
            <a:endParaRPr lang="ru-RU" dirty="0"/>
          </a:p>
        </p:txBody>
      </p:sp>
      <p:pic>
        <p:nvPicPr>
          <p:cNvPr id="6" name="Содержимое 5" descr="iCAPZ9IH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08871" y="2285992"/>
            <a:ext cx="3570947" cy="328614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На основном этапе проекта </a:t>
            </a:r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9" name="Содержимое 8" descr="iCAR3SSBK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857496"/>
            <a:ext cx="3612104" cy="2709078"/>
          </a:xfrm>
        </p:spPr>
      </p:pic>
      <p:pic>
        <p:nvPicPr>
          <p:cNvPr id="10" name="Содержимое 9" descr="ррр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286248" y="1857364"/>
            <a:ext cx="2637640" cy="2637640"/>
          </a:xfrm>
        </p:spPr>
      </p:pic>
      <p:pic>
        <p:nvPicPr>
          <p:cNvPr id="11" name="Рисунок 10" descr="094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857884" y="4643446"/>
            <a:ext cx="2540018" cy="17003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Написание творческих работ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120.JPG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214283" y="1285861"/>
            <a:ext cx="4038600" cy="2700710"/>
          </a:xfrm>
          <a:ln>
            <a:solidFill>
              <a:schemeClr val="tx2">
                <a:lumMod val="50000"/>
              </a:schemeClr>
            </a:solidFill>
          </a:ln>
        </p:spPr>
      </p:pic>
      <p:pic>
        <p:nvPicPr>
          <p:cNvPr id="6" name="Содержимое 5" descr="130.JPG"/>
          <p:cNvPicPr>
            <a:picLocks noGrp="1" noChangeAspect="1"/>
          </p:cNvPicPr>
          <p:nvPr>
            <p:ph sz="half" idx="2"/>
          </p:nvPr>
        </p:nvPicPr>
        <p:blipFill>
          <a:blip r:embed="rId4" cstate="email"/>
          <a:stretch>
            <a:fillRect/>
          </a:stretch>
        </p:blipFill>
        <p:spPr>
          <a:xfrm>
            <a:off x="4857752" y="1214422"/>
            <a:ext cx="4038600" cy="2700710"/>
          </a:xfrm>
          <a:ln>
            <a:solidFill>
              <a:schemeClr val="tx2">
                <a:lumMod val="50000"/>
              </a:schemeClr>
            </a:solidFill>
          </a:ln>
        </p:spPr>
      </p:pic>
      <p:pic>
        <p:nvPicPr>
          <p:cNvPr id="8" name="Рисунок 7" descr="iCANIHFL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1802" y="4060839"/>
            <a:ext cx="2571768" cy="23960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721</Words>
  <PresentationFormat>Экран (4:3)</PresentationFormat>
  <Paragraphs>82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 Формирование УУД в процессе проектной деятельности </vt:lpstr>
      <vt:lpstr>Слайд 2</vt:lpstr>
      <vt:lpstr>  Содержание работы: (этапы)</vt:lpstr>
      <vt:lpstr>Тема проекта</vt:lpstr>
      <vt:lpstr> Цель проекта:</vt:lpstr>
      <vt:lpstr>Задачи проекта: </vt:lpstr>
      <vt:lpstr>На подготовительном этапе</vt:lpstr>
      <vt:lpstr>На основном этапе проекта </vt:lpstr>
      <vt:lpstr>Написание творческих работ</vt:lpstr>
      <vt:lpstr>Слайд 10</vt:lpstr>
      <vt:lpstr>Слайд 11</vt:lpstr>
      <vt:lpstr>Слайд 12</vt:lpstr>
      <vt:lpstr>      Развитие УУД в процессе проектной деятельности</vt:lpstr>
      <vt:lpstr>Предпроектный этап</vt:lpstr>
      <vt:lpstr>Деятельностный этап</vt:lpstr>
      <vt:lpstr>Презентация работы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УУД в процессе проектной деятельности </dc:title>
  <dc:creator>User</dc:creator>
  <cp:lastModifiedBy>Tata</cp:lastModifiedBy>
  <cp:revision>25</cp:revision>
  <dcterms:created xsi:type="dcterms:W3CDTF">2013-03-22T09:42:12Z</dcterms:created>
  <dcterms:modified xsi:type="dcterms:W3CDTF">2014-04-12T16:43:59Z</dcterms:modified>
</cp:coreProperties>
</file>