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260" r:id="rId5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CC"/>
    <a:srgbClr val="0000FF"/>
    <a:srgbClr val="00FFFF"/>
    <a:srgbClr val="CC0000"/>
    <a:srgbClr val="800000"/>
    <a:srgbClr val="FF0000"/>
    <a:srgbClr val="990000"/>
    <a:srgbClr val="0099FF"/>
    <a:srgbClr val="00FF00"/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25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50B57-3E61-4AC8-A302-D6116B3027F3}" type="datetimeFigureOut">
              <a:rPr lang="ru-RU" smtClean="0"/>
              <a:pPr/>
              <a:t>12.04.2014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87B0C-DCEE-4527-9541-3B5DDA53C2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50B57-3E61-4AC8-A302-D6116B3027F3}" type="datetimeFigureOut">
              <a:rPr lang="ru-RU" smtClean="0"/>
              <a:pPr/>
              <a:t>12.04.2014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87B0C-DCEE-4527-9541-3B5DDA53C2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50B57-3E61-4AC8-A302-D6116B3027F3}" type="datetimeFigureOut">
              <a:rPr lang="ru-RU" smtClean="0"/>
              <a:pPr/>
              <a:t>12.04.2014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87B0C-DCEE-4527-9541-3B5DDA53C2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50B57-3E61-4AC8-A302-D6116B3027F3}" type="datetimeFigureOut">
              <a:rPr lang="ru-RU" smtClean="0"/>
              <a:pPr/>
              <a:t>12.04.2014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87B0C-DCEE-4527-9541-3B5DDA53C2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50B57-3E61-4AC8-A302-D6116B3027F3}" type="datetimeFigureOut">
              <a:rPr lang="ru-RU" smtClean="0"/>
              <a:pPr/>
              <a:t>12.04.2014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87B0C-DCEE-4527-9541-3B5DDA53C2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50B57-3E61-4AC8-A302-D6116B3027F3}" type="datetimeFigureOut">
              <a:rPr lang="ru-RU" smtClean="0"/>
              <a:pPr/>
              <a:t>12.04.2014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87B0C-DCEE-4527-9541-3B5DDA53C2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50B57-3E61-4AC8-A302-D6116B3027F3}" type="datetimeFigureOut">
              <a:rPr lang="ru-RU" smtClean="0"/>
              <a:pPr/>
              <a:t>12.04.2014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87B0C-DCEE-4527-9541-3B5DDA53C2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50B57-3E61-4AC8-A302-D6116B3027F3}" type="datetimeFigureOut">
              <a:rPr lang="ru-RU" smtClean="0"/>
              <a:pPr/>
              <a:t>12.04.2014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87B0C-DCEE-4527-9541-3B5DDA53C2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50B57-3E61-4AC8-A302-D6116B3027F3}" type="datetimeFigureOut">
              <a:rPr lang="ru-RU" smtClean="0"/>
              <a:pPr/>
              <a:t>12.04.2014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87B0C-DCEE-4527-9541-3B5DDA53C2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50B57-3E61-4AC8-A302-D6116B3027F3}" type="datetimeFigureOut">
              <a:rPr lang="ru-RU" smtClean="0"/>
              <a:pPr/>
              <a:t>12.04.2014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87B0C-DCEE-4527-9541-3B5DDA53C2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50B57-3E61-4AC8-A302-D6116B3027F3}" type="datetimeFigureOut">
              <a:rPr lang="ru-RU" smtClean="0"/>
              <a:pPr/>
              <a:t>12.04.2014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87B0C-DCEE-4527-9541-3B5DDA53C2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37000" b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750B57-3E61-4AC8-A302-D6116B3027F3}" type="datetimeFigureOut">
              <a:rPr lang="ru-RU" smtClean="0"/>
              <a:pPr/>
              <a:t>12.04.2014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87B0C-DCEE-4527-9541-3B5DDA53C25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images.yandex.ru/yandsearch?source=wiz&amp;text=%D1%81%D1%82%D0%BE%D0%BF%D0%BA%D0%B0%20%D0%BA%D0%BD%D0%B8%D0%B3%20%D0%BA%D0%B0%D1%80%D1%82%D0%B8%D0%BD%D0%BA%D0%B0&amp;noreask=1&amp;pos=26&amp;rpt=simage&amp;lr=213&amp;uinfo=sw-1038-sh-518-fw-813-fh-448-pd-1&amp;img_url=http://webdesignledger.com/wp-content/uploads/2010/06/books.jp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slide" Target="slide16.xml"/><Relationship Id="rId18" Type="http://schemas.openxmlformats.org/officeDocument/2006/relationships/slide" Target="slide21.xml"/><Relationship Id="rId3" Type="http://schemas.openxmlformats.org/officeDocument/2006/relationships/slide" Target="slide6.xml"/><Relationship Id="rId21" Type="http://schemas.openxmlformats.org/officeDocument/2006/relationships/slide" Target="slide24.xml"/><Relationship Id="rId7" Type="http://schemas.openxmlformats.org/officeDocument/2006/relationships/slide" Target="slide10.xml"/><Relationship Id="rId12" Type="http://schemas.openxmlformats.org/officeDocument/2006/relationships/slide" Target="slide15.xml"/><Relationship Id="rId17" Type="http://schemas.openxmlformats.org/officeDocument/2006/relationships/slide" Target="slide20.xml"/><Relationship Id="rId2" Type="http://schemas.openxmlformats.org/officeDocument/2006/relationships/slide" Target="slide5.xml"/><Relationship Id="rId16" Type="http://schemas.openxmlformats.org/officeDocument/2006/relationships/slide" Target="slide19.xml"/><Relationship Id="rId20" Type="http://schemas.openxmlformats.org/officeDocument/2006/relationships/slide" Target="slide2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11" Type="http://schemas.openxmlformats.org/officeDocument/2006/relationships/slide" Target="slide14.xml"/><Relationship Id="rId5" Type="http://schemas.openxmlformats.org/officeDocument/2006/relationships/slide" Target="slide8.xml"/><Relationship Id="rId15" Type="http://schemas.openxmlformats.org/officeDocument/2006/relationships/slide" Target="slide18.xml"/><Relationship Id="rId10" Type="http://schemas.openxmlformats.org/officeDocument/2006/relationships/slide" Target="slide13.xml"/><Relationship Id="rId19" Type="http://schemas.openxmlformats.org/officeDocument/2006/relationships/slide" Target="slide22.xml"/><Relationship Id="rId4" Type="http://schemas.openxmlformats.org/officeDocument/2006/relationships/slide" Target="slide7.xml"/><Relationship Id="rId9" Type="http://schemas.openxmlformats.org/officeDocument/2006/relationships/slide" Target="slide12.xml"/><Relationship Id="rId14" Type="http://schemas.openxmlformats.org/officeDocument/2006/relationships/slide" Target="slide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13" Type="http://schemas.openxmlformats.org/officeDocument/2006/relationships/slide" Target="slide36.xml"/><Relationship Id="rId18" Type="http://schemas.openxmlformats.org/officeDocument/2006/relationships/slide" Target="slide41.xml"/><Relationship Id="rId3" Type="http://schemas.openxmlformats.org/officeDocument/2006/relationships/slide" Target="slide26.xml"/><Relationship Id="rId21" Type="http://schemas.openxmlformats.org/officeDocument/2006/relationships/slide" Target="slide44.xml"/><Relationship Id="rId7" Type="http://schemas.openxmlformats.org/officeDocument/2006/relationships/slide" Target="slide30.xml"/><Relationship Id="rId12" Type="http://schemas.openxmlformats.org/officeDocument/2006/relationships/slide" Target="slide35.xml"/><Relationship Id="rId17" Type="http://schemas.openxmlformats.org/officeDocument/2006/relationships/slide" Target="slide40.xml"/><Relationship Id="rId2" Type="http://schemas.openxmlformats.org/officeDocument/2006/relationships/slide" Target="slide25.xml"/><Relationship Id="rId16" Type="http://schemas.openxmlformats.org/officeDocument/2006/relationships/slide" Target="slide39.xml"/><Relationship Id="rId20" Type="http://schemas.openxmlformats.org/officeDocument/2006/relationships/slide" Target="slide4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11" Type="http://schemas.openxmlformats.org/officeDocument/2006/relationships/slide" Target="slide34.xml"/><Relationship Id="rId5" Type="http://schemas.openxmlformats.org/officeDocument/2006/relationships/slide" Target="slide28.xml"/><Relationship Id="rId15" Type="http://schemas.openxmlformats.org/officeDocument/2006/relationships/slide" Target="slide38.xml"/><Relationship Id="rId10" Type="http://schemas.openxmlformats.org/officeDocument/2006/relationships/slide" Target="slide33.xml"/><Relationship Id="rId19" Type="http://schemas.openxmlformats.org/officeDocument/2006/relationships/slide" Target="slide42.xml"/><Relationship Id="rId4" Type="http://schemas.openxmlformats.org/officeDocument/2006/relationships/slide" Target="slide27.xml"/><Relationship Id="rId9" Type="http://schemas.openxmlformats.org/officeDocument/2006/relationships/slide" Target="slide32.xml"/><Relationship Id="rId14" Type="http://schemas.openxmlformats.org/officeDocument/2006/relationships/slide" Target="slide3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slide" Target="slide48.xml"/><Relationship Id="rId2" Type="http://schemas.openxmlformats.org/officeDocument/2006/relationships/hyperlink" Target="http://images.yandex.ru/yandsearch?source=wiz&amp;text=%D1%81%D1%82%D0%BE%D0%BF%D0%BA%D0%B0%20%D0%BA%D0%BD%D0%B8%D0%B3%20%D0%BA%D0%B0%D1%80%D1%82%D0%B8%D0%BD%D0%BA%D0%B0&amp;noreask=1&amp;pos=26&amp;rpt=simage&amp;lr=213&amp;uinfo=sw-1038-sh-518-fw-813-fh-448-pd-1&amp;img_url=http://webdesignledger.com/wp-content/uploads/2010/06/books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slide" Target="slide47.xml"/><Relationship Id="rId5" Type="http://schemas.openxmlformats.org/officeDocument/2006/relationships/slide" Target="slide46.xml"/><Relationship Id="rId4" Type="http://schemas.openxmlformats.org/officeDocument/2006/relationships/slide" Target="slide4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" Target="slide4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" Target="slide4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" Target="slide49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" Target="slide4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ebdesignledger.com/wp-content/uploads/2010/06/book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1484784"/>
            <a:ext cx="5202265" cy="26642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WordArt 5"/>
          <p:cNvSpPr>
            <a:spLocks noChangeArrowheads="1" noChangeShapeType="1" noTextEdit="1"/>
          </p:cNvSpPr>
          <p:nvPr/>
        </p:nvSpPr>
        <p:spPr bwMode="auto">
          <a:xfrm>
            <a:off x="1331640" y="188640"/>
            <a:ext cx="7560840" cy="2232248"/>
          </a:xfrm>
          <a:prstGeom prst="rect">
            <a:avLst/>
          </a:prstGeom>
          <a:noFill/>
        </p:spPr>
        <p:txBody>
          <a:bodyPr wrap="none" fromWordArt="1">
            <a:prstTxWarp prst="textDeflateBottom">
              <a:avLst/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Своя игра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03648" y="4293096"/>
            <a:ext cx="74168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Русский язык в кругу славянских языков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9-11 классы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60032" y="5229200"/>
            <a:ext cx="4032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Автор: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Выборова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М. И.,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учитель русского языка и литературы МБОУ СОШ  с.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Уська-Орочская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Ванинского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района Хабаровского края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Untitled-1"/>
          <p:cNvPicPr>
            <a:picLocks noChangeAspect="1" noChangeArrowheads="1"/>
          </p:cNvPicPr>
          <p:nvPr/>
        </p:nvPicPr>
        <p:blipFill>
          <a:blip r:embed="rId2" cstate="print">
            <a:lum bright="-12000" contrast="6000"/>
          </a:blip>
          <a:srcRect/>
          <a:stretch>
            <a:fillRect/>
          </a:stretch>
        </p:blipFill>
        <p:spPr bwMode="auto">
          <a:xfrm>
            <a:off x="2731293" y="260350"/>
            <a:ext cx="4144963" cy="6264275"/>
          </a:xfrm>
          <a:prstGeom prst="rect">
            <a:avLst/>
          </a:prstGeom>
          <a:noFill/>
          <a:ln w="76200">
            <a:solidFill>
              <a:srgbClr val="FFCC00"/>
            </a:solidFill>
            <a:miter lim="800000"/>
            <a:headEnd/>
            <a:tailEnd/>
          </a:ln>
        </p:spPr>
      </p:pic>
      <p:sp>
        <p:nvSpPr>
          <p:cNvPr id="3" name="Управляющая кнопка: далее 2">
            <a:hlinkClick r:id="rId3" action="ppaction://hlinksldjump" highlightClick="1"/>
          </p:cNvPr>
          <p:cNvSpPr/>
          <p:nvPr/>
        </p:nvSpPr>
        <p:spPr>
          <a:xfrm>
            <a:off x="8028384" y="5877272"/>
            <a:ext cx="682376" cy="61036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Рисунок1"/>
          <p:cNvPicPr>
            <a:picLocks noChangeAspect="1" noChangeArrowheads="1"/>
          </p:cNvPicPr>
          <p:nvPr/>
        </p:nvPicPr>
        <p:blipFill>
          <a:blip r:embed="rId2" cstate="print">
            <a:lum contrast="18000"/>
          </a:blip>
          <a:srcRect/>
          <a:stretch>
            <a:fillRect/>
          </a:stretch>
        </p:blipFill>
        <p:spPr bwMode="auto">
          <a:xfrm>
            <a:off x="2442492" y="188913"/>
            <a:ext cx="4649788" cy="6192837"/>
          </a:xfrm>
          <a:prstGeom prst="rect">
            <a:avLst/>
          </a:prstGeom>
          <a:noFill/>
          <a:ln w="76200">
            <a:solidFill>
              <a:srgbClr val="660033"/>
            </a:solidFill>
            <a:miter lim="800000"/>
            <a:headEnd/>
            <a:tailEnd/>
          </a:ln>
        </p:spPr>
      </p:pic>
      <p:sp>
        <p:nvSpPr>
          <p:cNvPr id="3" name="Управляющая кнопка: далее 2">
            <a:hlinkClick r:id="rId3" action="ppaction://hlinksldjump" highlightClick="1"/>
          </p:cNvPr>
          <p:cNvSpPr/>
          <p:nvPr/>
        </p:nvSpPr>
        <p:spPr>
          <a:xfrm>
            <a:off x="8028384" y="5877272"/>
            <a:ext cx="682376" cy="61036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6"/>
          <p:cNvPicPr>
            <a:picLocks noChangeAspect="1" noChangeArrowheads="1"/>
          </p:cNvPicPr>
          <p:nvPr/>
        </p:nvPicPr>
        <p:blipFill>
          <a:blip r:embed="rId2" cstate="print">
            <a:lum contrast="24000"/>
          </a:blip>
          <a:srcRect/>
          <a:stretch>
            <a:fillRect/>
          </a:stretch>
        </p:blipFill>
        <p:spPr bwMode="auto">
          <a:xfrm>
            <a:off x="1834406" y="980728"/>
            <a:ext cx="6049962" cy="4840287"/>
          </a:xfrm>
          <a:prstGeom prst="rect">
            <a:avLst/>
          </a:prstGeom>
          <a:noFill/>
          <a:ln w="76200">
            <a:solidFill>
              <a:srgbClr val="FFCC00"/>
            </a:solidFill>
            <a:miter lim="800000"/>
            <a:headEnd/>
            <a:tailEnd/>
          </a:ln>
        </p:spPr>
      </p:pic>
      <p:sp>
        <p:nvSpPr>
          <p:cNvPr id="3" name="Управляющая кнопка: далее 2">
            <a:hlinkClick r:id="rId3" action="ppaction://hlinksldjump" highlightClick="1"/>
          </p:cNvPr>
          <p:cNvSpPr/>
          <p:nvPr/>
        </p:nvSpPr>
        <p:spPr>
          <a:xfrm>
            <a:off x="8028384" y="5877272"/>
            <a:ext cx="682376" cy="61036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Рисунок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33327" y="260350"/>
            <a:ext cx="3998913" cy="6192838"/>
          </a:xfrm>
          <a:prstGeom prst="rect">
            <a:avLst/>
          </a:prstGeom>
          <a:noFill/>
        </p:spPr>
      </p:pic>
      <p:sp>
        <p:nvSpPr>
          <p:cNvPr id="3" name="Управляющая кнопка: далее 2">
            <a:hlinkClick r:id="rId3" action="ppaction://hlinksldjump" highlightClick="1"/>
          </p:cNvPr>
          <p:cNvSpPr/>
          <p:nvPr/>
        </p:nvSpPr>
        <p:spPr>
          <a:xfrm>
            <a:off x="8028384" y="5877272"/>
            <a:ext cx="682376" cy="61036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zaednist.files.wordpress.com/2012/10/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836712"/>
            <a:ext cx="4104456" cy="5167098"/>
          </a:xfrm>
          <a:prstGeom prst="rect">
            <a:avLst/>
          </a:prstGeom>
          <a:noFill/>
          <a:ln w="28575">
            <a:solidFill>
              <a:srgbClr val="0099FF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2627784" y="764704"/>
            <a:ext cx="439254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Ва-банк</a:t>
            </a:r>
            <a:endParaRPr lang="ru-RU" sz="9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15816" y="3501008"/>
            <a:ext cx="37444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 2</a:t>
            </a:r>
            <a:endParaRPr lang="ru-RU" sz="9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Управляющая кнопка: далее 6">
            <a:hlinkClick r:id="rId3" action="ppaction://hlinksldjump" highlightClick="1"/>
          </p:cNvPr>
          <p:cNvSpPr/>
          <p:nvPr/>
        </p:nvSpPr>
        <p:spPr>
          <a:xfrm>
            <a:off x="8028384" y="5877272"/>
            <a:ext cx="682376" cy="61036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7  0.125 0.16667  C 0.125 0.25867  0.069 0.33333  0 0.33333  C -0.069 0.33333  -0.125 0.25867  -0.125 0.16667  C -0.125 0.07467  -0.069 0  0 0  Z" pathEditMode="relative" ptsTypes="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  <p:bldP spid="5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«Откуда есть пошла Русская земля, кто в Киеве начал первым княжить, и откуда русская земля стала есть…» </a:t>
            </a:r>
            <a:endParaRPr lang="ru-RU" sz="4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8028384" y="5877272"/>
            <a:ext cx="682376" cy="61036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Вопрос-аукцион</a:t>
            </a:r>
            <a:endParaRPr lang="ru-RU" sz="6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«При Петре Великом не одни бояре и боярыни, но и буквы сбросили с себя широкие шубы и нарядились в летние». </a:t>
            </a:r>
            <a:r>
              <a:rPr lang="ru-RU" sz="4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одежды». </a:t>
            </a:r>
            <a:endParaRPr lang="ru-RU" sz="4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6" name="Picture 4" descr="http://content.foto.mail.ru/mail/bmw7.08/_animated/i-126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132856"/>
            <a:ext cx="4916676" cy="3600400"/>
          </a:xfrm>
          <a:prstGeom prst="rect">
            <a:avLst/>
          </a:prstGeom>
          <a:noFill/>
        </p:spPr>
      </p:pic>
      <p:sp>
        <p:nvSpPr>
          <p:cNvPr id="5" name="Управляющая кнопка: далее 4">
            <a:hlinkClick r:id="rId3" action="ppaction://hlinksldjump" highlightClick="1"/>
          </p:cNvPr>
          <p:cNvSpPr/>
          <p:nvPr/>
        </p:nvSpPr>
        <p:spPr>
          <a:xfrm>
            <a:off x="8028384" y="5877272"/>
            <a:ext cx="682376" cy="61036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«Повесть временных лет» - произведение родное для всякого русского человека». </a:t>
            </a:r>
            <a:endParaRPr lang="ru-RU" sz="4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8028384" y="5877272"/>
            <a:ext cx="682376" cy="61036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908720"/>
            <a:ext cx="7920880" cy="576064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«Если бы от меня зависело, я упразднил бы и ять, и фиту, и ижицу, и ер. Эти буквы мешают только школьному делу… и составляют совершенно излишнее украшение нашей грамматики». </a:t>
            </a:r>
            <a:endParaRPr lang="ru-RU" sz="4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8028384" y="5877272"/>
            <a:ext cx="682376" cy="61036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640" y="1196752"/>
            <a:ext cx="7416824" cy="4525963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4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«Язык есть самая живая, самая обильная и прочная связь, соединяющая отжившие, живущие и будущие поколения народа в одно великое, историческое живое целое». </a:t>
            </a:r>
            <a:endParaRPr lang="ru-RU" sz="4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8028384" y="5877272"/>
            <a:ext cx="682376" cy="61036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771800" y="404664"/>
            <a:ext cx="405031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Синий раунд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Group 177"/>
          <p:cNvGraphicFramePr>
            <a:graphicFrameLocks noGrp="1"/>
          </p:cNvGraphicFramePr>
          <p:nvPr>
            <p:ph idx="1"/>
          </p:nvPr>
        </p:nvGraphicFramePr>
        <p:xfrm>
          <a:off x="1115616" y="1543475"/>
          <a:ext cx="7704854" cy="4189781"/>
        </p:xfrm>
        <a:graphic>
          <a:graphicData uri="http://schemas.openxmlformats.org/drawingml/2006/table">
            <a:tbl>
              <a:tblPr/>
              <a:tblGrid>
                <a:gridCol w="2664295"/>
                <a:gridCol w="1080120"/>
                <a:gridCol w="936104"/>
                <a:gridCol w="1008112"/>
                <a:gridCol w="1008112"/>
                <a:gridCol w="1008111"/>
              </a:tblGrid>
              <a:tr h="105234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Даты</a:t>
                      </a:r>
                      <a:endParaRPr kumimoji="0" 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2" action="ppaction://hlinksldjump"/>
                        </a:rPr>
                        <a:t>10</a:t>
                      </a:r>
                      <a:endParaRPr kumimoji="0" 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3" action="ppaction://hlinksldjump"/>
                        </a:rPr>
                        <a:t>20</a:t>
                      </a:r>
                      <a:endParaRPr kumimoji="0" 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4" action="ppaction://hlinksldjump"/>
                        </a:rPr>
                        <a:t>30</a:t>
                      </a:r>
                      <a:endParaRPr kumimoji="0" 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5" action="ppaction://hlinksldjump"/>
                        </a:rPr>
                        <a:t>40</a:t>
                      </a:r>
                      <a:endParaRPr kumimoji="0" 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6" action="ppaction://hlinksldjump"/>
                        </a:rPr>
                        <a:t>50</a:t>
                      </a:r>
                      <a:endParaRPr kumimoji="0" 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</a:tr>
              <a:tr h="9638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Портреты</a:t>
                      </a:r>
                      <a:endParaRPr kumimoji="0" 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7" action="ppaction://hlinksldjump"/>
                        </a:rPr>
                        <a:t>10</a:t>
                      </a:r>
                      <a:endParaRPr kumimoji="0" 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8" action="ppaction://hlinksldjump"/>
                        </a:rPr>
                        <a:t>20</a:t>
                      </a:r>
                      <a:endParaRPr kumimoji="0" 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9" action="ppaction://hlinksldjump"/>
                        </a:rPr>
                        <a:t>30</a:t>
                      </a:r>
                      <a:endParaRPr kumimoji="0" 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10" action="ppaction://hlinksldjump"/>
                        </a:rPr>
                        <a:t>40</a:t>
                      </a:r>
                      <a:endParaRPr kumimoji="0" 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11" action="ppaction://hlinksldjump"/>
                        </a:rPr>
                        <a:t>50</a:t>
                      </a:r>
                      <a:endParaRPr kumimoji="0" 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</a:tr>
              <a:tr h="105234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Цитаты</a:t>
                      </a: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12" action="ppaction://hlinksldjump"/>
                        </a:rPr>
                        <a:t>10</a:t>
                      </a:r>
                      <a:endParaRPr kumimoji="0" 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13" action="ppaction://hlinksldjump"/>
                        </a:rPr>
                        <a:t>20</a:t>
                      </a:r>
                      <a:endParaRPr kumimoji="0" 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14" action="ppaction://hlinksldjump"/>
                        </a:rPr>
                        <a:t>30</a:t>
                      </a:r>
                      <a:endParaRPr kumimoji="0" 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15" action="ppaction://hlinksldjump"/>
                        </a:rPr>
                        <a:t>40</a:t>
                      </a:r>
                      <a:endParaRPr kumimoji="0" 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16" action="ppaction://hlinksldjump"/>
                        </a:rPr>
                        <a:t>50</a:t>
                      </a:r>
                      <a:endParaRPr kumimoji="0" 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</a:tr>
              <a:tr h="112120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Эрудит</a:t>
                      </a:r>
                      <a:endParaRPr kumimoji="0" 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17" action="ppaction://hlinksldjump"/>
                        </a:rPr>
                        <a:t>10</a:t>
                      </a:r>
                      <a:endParaRPr kumimoji="0" 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18" action="ppaction://hlinksldjump"/>
                        </a:rPr>
                        <a:t>20</a:t>
                      </a:r>
                      <a:endParaRPr kumimoji="0" 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19" action="ppaction://hlinksldjump"/>
                        </a:rPr>
                        <a:t>30</a:t>
                      </a:r>
                      <a:endParaRPr kumimoji="0" 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20" action="ppaction://hlinksldjump"/>
                        </a:rPr>
                        <a:t>40</a:t>
                      </a:r>
                      <a:endParaRPr kumimoji="0" 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21" action="ppaction://hlinksldjump"/>
                        </a:rPr>
                        <a:t>50</a:t>
                      </a:r>
                      <a:endParaRPr kumimoji="0" 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640" y="1988840"/>
            <a:ext cx="6768752" cy="252028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6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 чём писали в городе Пергаме? </a:t>
            </a:r>
            <a:endParaRPr lang="ru-RU" sz="6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8028384" y="5877272"/>
            <a:ext cx="682376" cy="61036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640" y="1268760"/>
            <a:ext cx="6840760" cy="403244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6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Название этой книги в переводе с греческого означает «книга». </a:t>
            </a:r>
            <a:endParaRPr lang="ru-RU" sz="6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8028384" y="5877272"/>
            <a:ext cx="682376" cy="61036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Своя игра </a:t>
            </a:r>
            <a:endParaRPr lang="ru-RU" sz="8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1268760"/>
            <a:ext cx="6840760" cy="4525963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4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Старые ржавые гвозди, квас, мёд, вишнёвый клей, кислые щи перемешать с наростами дубовых листьев, настоять и употреблять. Что получится? </a:t>
            </a:r>
            <a:endParaRPr lang="ru-RU" sz="4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2" name="Picture 4" descr="http://content.foto.mail.ru/mail/bmw7.08/_animated/i-126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916832"/>
            <a:ext cx="3168352" cy="3989779"/>
          </a:xfrm>
          <a:prstGeom prst="rect">
            <a:avLst/>
          </a:prstGeom>
          <a:noFill/>
        </p:spPr>
      </p:pic>
      <p:sp>
        <p:nvSpPr>
          <p:cNvPr id="5" name="Управляющая кнопка: далее 4">
            <a:hlinkClick r:id="rId3" action="ppaction://hlinksldjump" highlightClick="1"/>
          </p:cNvPr>
          <p:cNvSpPr/>
          <p:nvPr/>
        </p:nvSpPr>
        <p:spPr>
          <a:xfrm>
            <a:off x="8028384" y="5877272"/>
            <a:ext cx="682376" cy="61036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640" y="1268760"/>
            <a:ext cx="7128792" cy="403244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6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«Вот мой сад, аромат которого вдыхаю каждый день». </a:t>
            </a:r>
          </a:p>
          <a:p>
            <a:pPr algn="ctr">
              <a:buNone/>
            </a:pPr>
            <a:r>
              <a:rPr lang="ru-RU" sz="6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 чём эти слова? </a:t>
            </a:r>
            <a:endParaRPr lang="ru-RU" sz="6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8028384" y="5877272"/>
            <a:ext cx="682376" cy="61036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640" y="188640"/>
            <a:ext cx="6696744" cy="612068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 хотел бы я стать этим старцем смиренным,</a:t>
            </a:r>
          </a:p>
          <a:p>
            <a:pPr>
              <a:buNone/>
            </a:pPr>
            <a:r>
              <a:rPr lang="ru-RU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 закрыться в скиту, и возжечь, как и древне, лампаду,</a:t>
            </a:r>
          </a:p>
          <a:p>
            <a:pPr>
              <a:buNone/>
            </a:pPr>
            <a:r>
              <a:rPr lang="ru-RU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 сидеть, и писать, составляя правдивую повесть</a:t>
            </a:r>
          </a:p>
          <a:p>
            <a:pPr>
              <a:buNone/>
            </a:pPr>
            <a:r>
              <a:rPr lang="ru-RU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Про себя, и других, и про всё, что я знаю и помню.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 ком говорится в этом стихотворении? </a:t>
            </a:r>
            <a:endParaRPr lang="ru-RU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8028384" y="5877272"/>
            <a:ext cx="682376" cy="61036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1556793"/>
            <a:ext cx="7056784" cy="410445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Это дело в Древней Руси поручали только им: дьяконам, монахам, священникам. </a:t>
            </a:r>
          </a:p>
          <a:p>
            <a:pPr algn="ctr">
              <a:buNone/>
            </a:pPr>
            <a:r>
              <a:rPr lang="ru-RU" sz="48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Какое? </a:t>
            </a:r>
            <a:endParaRPr lang="ru-RU" sz="4800" b="1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899592" y="188640"/>
            <a:ext cx="7978080" cy="1584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8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Кот в мешке </a:t>
            </a:r>
            <a:endParaRPr kumimoji="0" lang="ru-RU" sz="8000" b="0" i="0" u="none" strike="noStrike" kern="1200" cap="none" spc="0" normalizeH="0" baseline="0" noProof="0" dirty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6" name="Picture 4" descr="http://briticat.ru/smail/cats/cat13-8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628800"/>
            <a:ext cx="3960440" cy="4866646"/>
          </a:xfrm>
          <a:prstGeom prst="rect">
            <a:avLst/>
          </a:prstGeom>
          <a:noFill/>
        </p:spPr>
      </p:pic>
      <p:sp>
        <p:nvSpPr>
          <p:cNvPr id="5" name="Управляющая кнопка: далее 4">
            <a:hlinkClick r:id="rId3" action="ppaction://hlinksldjump" highlightClick="1"/>
          </p:cNvPr>
          <p:cNvSpPr/>
          <p:nvPr/>
        </p:nvSpPr>
        <p:spPr>
          <a:xfrm>
            <a:off x="7956376" y="6021288"/>
            <a:ext cx="576064" cy="5040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980728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60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Устав, полуустав, скоропись, вязь. </a:t>
            </a:r>
          </a:p>
          <a:p>
            <a:pPr algn="ctr">
              <a:buNone/>
            </a:pPr>
            <a:r>
              <a:rPr lang="ru-RU" sz="60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Что общего между этими словами? </a:t>
            </a:r>
            <a:endParaRPr lang="ru-RU" sz="6000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7956376" y="6021288"/>
            <a:ext cx="576064" cy="5040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1124744"/>
            <a:ext cx="7560840" cy="452596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60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Киев, Новгород, Чернигов, Владимир. Какое отношение к книгам имеют эти города? </a:t>
            </a:r>
            <a:endParaRPr lang="ru-RU" sz="6000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7956376" y="6021288"/>
            <a:ext cx="576064" cy="5040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1124744"/>
            <a:ext cx="7653536" cy="554461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54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М. </a:t>
            </a:r>
            <a:r>
              <a:rPr lang="ru-RU" sz="5400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Смотрицкий</a:t>
            </a:r>
            <a:r>
              <a:rPr lang="ru-RU" sz="54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, В. </a:t>
            </a:r>
            <a:r>
              <a:rPr lang="ru-RU" sz="5400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Бурцов</a:t>
            </a:r>
            <a:r>
              <a:rPr lang="ru-RU" sz="54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, Л. </a:t>
            </a:r>
            <a:r>
              <a:rPr lang="ru-RU" sz="5400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Зизания</a:t>
            </a:r>
            <a:r>
              <a:rPr lang="ru-RU" sz="54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, К. Истомин, С. Полоцкий. Что общего между этими людьми? </a:t>
            </a:r>
            <a:endParaRPr lang="ru-RU" sz="5400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7956376" y="6021288"/>
            <a:ext cx="576064" cy="5040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980728"/>
            <a:ext cx="7416824" cy="4525963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Новгород, Смоленск, Псков, Старая Русса, Тверь, Москва. </a:t>
            </a:r>
          </a:p>
          <a:p>
            <a:pPr algn="ctr">
              <a:buNone/>
            </a:pPr>
            <a:r>
              <a:rPr lang="ru-RU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Какое отношение имеют эти русские города к русской письменности? </a:t>
            </a:r>
            <a:endParaRPr lang="ru-RU" sz="4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7956376" y="6021288"/>
            <a:ext cx="576064" cy="5040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411760" y="548680"/>
            <a:ext cx="532859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Красный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раунд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Group 322"/>
          <p:cNvGraphicFramePr>
            <a:graphicFrameLocks noGrp="1"/>
          </p:cNvGraphicFramePr>
          <p:nvPr>
            <p:ph idx="1"/>
          </p:nvPr>
        </p:nvGraphicFramePr>
        <p:xfrm>
          <a:off x="899592" y="1821505"/>
          <a:ext cx="7941568" cy="3839743"/>
        </p:xfrm>
        <a:graphic>
          <a:graphicData uri="http://schemas.openxmlformats.org/drawingml/2006/table">
            <a:tbl>
              <a:tblPr/>
              <a:tblGrid>
                <a:gridCol w="2779510"/>
                <a:gridCol w="1042316"/>
                <a:gridCol w="972829"/>
                <a:gridCol w="972829"/>
                <a:gridCol w="1042316"/>
                <a:gridCol w="1131768"/>
              </a:tblGrid>
              <a:tr h="92556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Логические цепочки  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2" action="ppaction://hlinksldjump"/>
                        </a:rPr>
                        <a:t>20</a:t>
                      </a:r>
                      <a:endParaRPr kumimoji="0" 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3" action="ppaction://hlinksldjump"/>
                        </a:rPr>
                        <a:t>40</a:t>
                      </a:r>
                      <a:endParaRPr kumimoji="0" 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4" action="ppaction://hlinksldjump"/>
                        </a:rPr>
                        <a:t>60</a:t>
                      </a:r>
                      <a:endParaRPr kumimoji="0" 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5" action="ppaction://hlinksldjump"/>
                        </a:rPr>
                        <a:t>80</a:t>
                      </a:r>
                      <a:endParaRPr kumimoji="0" 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6" action="ppaction://hlinksldjump"/>
                        </a:rPr>
                        <a:t>100</a:t>
                      </a:r>
                      <a:endParaRPr kumimoji="0" 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9191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Откуда пошло?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7" action="ppaction://hlinksldjump"/>
                        </a:rPr>
                        <a:t>20</a:t>
                      </a:r>
                      <a:endParaRPr kumimoji="0" 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8" action="ppaction://hlinksldjump"/>
                        </a:rPr>
                        <a:t>40</a:t>
                      </a:r>
                      <a:endParaRPr kumimoji="0" 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9" action="ppaction://hlinksldjump"/>
                        </a:rPr>
                        <a:t>60</a:t>
                      </a:r>
                      <a:endParaRPr kumimoji="0" 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10" action="ppaction://hlinksldjump"/>
                        </a:rPr>
                        <a:t>80</a:t>
                      </a:r>
                      <a:endParaRPr kumimoji="0" 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11" action="ppaction://hlinksldjump"/>
                        </a:rPr>
                        <a:t>100</a:t>
                      </a:r>
                      <a:endParaRPr kumimoji="0" 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102505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Что написано пером…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12" action="ppaction://hlinksldjump"/>
                        </a:rPr>
                        <a:t>20</a:t>
                      </a:r>
                      <a:endParaRPr kumimoji="0" 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13" action="ppaction://hlinksldjump"/>
                        </a:rPr>
                        <a:t>40</a:t>
                      </a:r>
                      <a:endParaRPr kumimoji="0" 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14" action="ppaction://hlinksldjump"/>
                        </a:rPr>
                        <a:t>60</a:t>
                      </a:r>
                      <a:endParaRPr kumimoji="0" 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15" action="ppaction://hlinksldjump"/>
                        </a:rPr>
                        <a:t>80</a:t>
                      </a:r>
                      <a:endParaRPr kumimoji="0" 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16" action="ppaction://hlinksldjump"/>
                        </a:rPr>
                        <a:t>100</a:t>
                      </a:r>
                      <a:endParaRPr kumimoji="0" 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9699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Азбука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17" action="ppaction://hlinksldjump"/>
                        </a:rPr>
                        <a:t>20</a:t>
                      </a:r>
                      <a:endParaRPr kumimoji="0" 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18" action="ppaction://hlinksldjump"/>
                        </a:rPr>
                        <a:t>40</a:t>
                      </a:r>
                      <a:endParaRPr kumimoji="0" 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19" action="ppaction://hlinksldjump"/>
                        </a:rPr>
                        <a:t>60</a:t>
                      </a:r>
                      <a:endParaRPr kumimoji="0" 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20" action="ppaction://hlinksldjump"/>
                        </a:rPr>
                        <a:t>80</a:t>
                      </a:r>
                      <a:endParaRPr kumimoji="0" 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21" action="ppaction://hlinksldjump"/>
                        </a:rPr>
                        <a:t>100</a:t>
                      </a:r>
                      <a:endParaRPr kumimoji="0" 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640" y="1196753"/>
            <a:ext cx="7437512" cy="4248472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Митрополит московский Филипп не мог примириться с разгулом опричников, он в посланиях к царю стремился убедить Грозного распустить опричнину. Грозный презрительно назвал митрополита Филькой, а его послания… </a:t>
            </a:r>
            <a:endParaRPr lang="ru-RU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7956376" y="6021288"/>
            <a:ext cx="576064" cy="5040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640" y="548680"/>
            <a:ext cx="7200800" cy="568863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Когда ещё не было изобретено книгопечатание, книги переписывались от руки. Начиная новую строку, писец рисовал замысловатый узор, выводил красной краской фигурную первую букву. Поэтому сейчас, начиная новый абзац, мы говорим…</a:t>
            </a:r>
            <a:endParaRPr lang="ru-RU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7956376" y="6021288"/>
            <a:ext cx="576064" cy="5040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1268760"/>
            <a:ext cx="7200800" cy="4525963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начале 20 века слова с этой буквой гимназистам приходилось механически заучивать. Ошибки на эту букву считались самыми страшными. Поэтому в гимназической среде и родилось выражение… </a:t>
            </a:r>
            <a:endParaRPr lang="ru-RU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http://content.foto.mail.ru/mail/bmw7.08/_animated/i-126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1628800"/>
            <a:ext cx="3168352" cy="3989779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83568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Своя игра </a:t>
            </a:r>
            <a:endParaRPr kumimoji="0" lang="ru-RU" sz="8800" b="0" i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Управляющая кнопка: далее 5">
            <a:hlinkClick r:id="rId3" action="ppaction://hlinksldjump" highlightClick="1"/>
          </p:cNvPr>
          <p:cNvSpPr/>
          <p:nvPr/>
        </p:nvSpPr>
        <p:spPr>
          <a:xfrm>
            <a:off x="7956376" y="6021288"/>
            <a:ext cx="576064" cy="5040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640" y="908720"/>
            <a:ext cx="7272808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древности неграмотные люди всегда носили с собой памятные палочки и дощечки и на них зарубками, резам делали всевозможные заметки. Эти бирки назывались носами. Отсюда и пошло выражение… </a:t>
            </a:r>
            <a:endParaRPr lang="ru-RU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7956376" y="6021288"/>
            <a:ext cx="576064" cy="5040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640" y="908720"/>
            <a:ext cx="7128792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 царе Алексее Михайловиче «бунтовщикам» выжигали знак «буки» (б), чтобы они «от прочих добрых людей отличны были». </a:t>
            </a:r>
          </a:p>
          <a:p>
            <a:pPr algn="ctr">
              <a:buNone/>
            </a:pPr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 этих несчастных их горькое прошлое было… </a:t>
            </a:r>
            <a:endParaRPr lang="ru-RU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7956376" y="6021288"/>
            <a:ext cx="576064" cy="5040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640" y="1196752"/>
            <a:ext cx="7344816" cy="4525963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 называлось приспособление, которым процарапывали буквы на берестяных грамотах? </a:t>
            </a:r>
            <a:endParaRPr lang="ru-RU" sz="5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7956376" y="6021288"/>
            <a:ext cx="576064" cy="5040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640" y="2132856"/>
            <a:ext cx="6912768" cy="233285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6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Самый дальний предок бумаги? </a:t>
            </a:r>
            <a:endParaRPr lang="ru-RU" sz="6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7956376" y="6021288"/>
            <a:ext cx="576064" cy="5040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1052736"/>
            <a:ext cx="7272808" cy="4525963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 назывался специальный знак, который переписчики книг ставили над сокращёнными словами? </a:t>
            </a:r>
            <a:endParaRPr lang="ru-RU" sz="5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7956376" y="6021288"/>
            <a:ext cx="576064" cy="5040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1196752"/>
            <a:ext cx="6768752" cy="4525963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 называлась рукопись на пергаменте, с которого был соскоблён предыдущий текст? </a:t>
            </a:r>
            <a:endParaRPr lang="ru-RU" sz="5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7956376" y="6021288"/>
            <a:ext cx="576064" cy="5040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1268760"/>
            <a:ext cx="6912768" cy="4525963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 всегда люди в Древней Руси показывали грамотность там, где надо. Их надписи часто находят на стенах церквей. Как это называется? </a:t>
            </a:r>
            <a:endParaRPr lang="ru-RU" sz="4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27784" y="260648"/>
            <a:ext cx="439254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6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Ва-банк</a:t>
            </a:r>
            <a:endParaRPr lang="ru-RU" sz="9600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15816" y="3501008"/>
            <a:ext cx="37444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X 2</a:t>
            </a:r>
            <a:endParaRPr lang="ru-RU" sz="9600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Управляющая кнопка: далее 4">
            <a:hlinkClick r:id="rId2" action="ppaction://hlinksldjump" highlightClick="1"/>
          </p:cNvPr>
          <p:cNvSpPr/>
          <p:nvPr/>
        </p:nvSpPr>
        <p:spPr>
          <a:xfrm>
            <a:off x="7956376" y="6021288"/>
            <a:ext cx="576064" cy="5040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7  0.125 0.16667  C 0.125 0.25867  0.069 0.33333  0 0.33333  C -0.069 0.33333  -0.125 0.25867  -0.125 0.16667  C -0.125 0.07467  -0.069 0  0 0  Z" pathEditMode="relative" ptsTypes="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/>
      <p:bldP spid="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35896" y="260648"/>
            <a:ext cx="2592288" cy="936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54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Финал</a:t>
            </a:r>
            <a:endParaRPr lang="ru-RU" sz="5400" dirty="0" smtClean="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http://webdesignledger.com/wp-content/uploads/2010/06/book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40152" y="5085184"/>
            <a:ext cx="2952637" cy="15121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691680" y="1196752"/>
            <a:ext cx="68000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1. Книжное дело похвально.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91680" y="2204864"/>
            <a:ext cx="47233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2. В глубь истории.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91680" y="3212976"/>
            <a:ext cx="41809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3. А. С. Пушкин.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91680" y="4293096"/>
            <a:ext cx="64087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4. Грамоте учиться всегда пригодиться.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640" y="1484784"/>
            <a:ext cx="6840760" cy="338437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6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Традиционное название славянской азбуки. </a:t>
            </a:r>
            <a:endParaRPr lang="ru-RU" sz="6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7956376" y="6021288"/>
            <a:ext cx="576064" cy="5040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640" y="2204864"/>
            <a:ext cx="6768752" cy="334096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6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Последняя буква славянского алфавита?</a:t>
            </a:r>
            <a:endParaRPr lang="ru-RU" sz="6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http://content.foto.mail.ru/mail/bmw7.08/_animated/i-126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988840"/>
            <a:ext cx="4916676" cy="36004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83568" y="83671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Вопрос-аукцион</a:t>
            </a:r>
            <a:endParaRPr kumimoji="0" lang="ru-RU" sz="6000" b="0" i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Управляющая кнопка: далее 5">
            <a:hlinkClick r:id="rId3" action="ppaction://hlinksldjump" highlightClick="1"/>
          </p:cNvPr>
          <p:cNvSpPr/>
          <p:nvPr/>
        </p:nvSpPr>
        <p:spPr>
          <a:xfrm>
            <a:off x="7956376" y="6021288"/>
            <a:ext cx="576064" cy="5040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640" y="1196752"/>
            <a:ext cx="7272808" cy="4320480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Эту букву ввёл в обиход писатель Карамзин в конце 18 века. Она сохранилась в нашем алфавите до сих пор, хотя печатные тексты часто обходятся без неё. </a:t>
            </a:r>
            <a:endParaRPr lang="ru-RU" sz="4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7956376" y="6021288"/>
            <a:ext cx="576064" cy="5040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1340769"/>
            <a:ext cx="7488832" cy="374441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Буква-«страшилище», буква-«пугало», «изгнанная» из алфавита в 1918 году. </a:t>
            </a:r>
            <a:endParaRPr lang="ru-RU" sz="5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7956376" y="6021288"/>
            <a:ext cx="576064" cy="5040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640" y="908720"/>
            <a:ext cx="6984776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Учёные подсчитали, что из 2080 страниц романа Л. Н. Толстого «Война и мир» приблизительно 70 страниц занимает эта бесполезная буква. </a:t>
            </a:r>
            <a:endParaRPr lang="ru-RU" sz="4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7956376" y="6021288"/>
            <a:ext cx="576064" cy="5040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640" y="548680"/>
            <a:ext cx="7416824" cy="590465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/>
              <a:t>    </a:t>
            </a:r>
            <a:r>
              <a:rPr lang="ru-RU" sz="36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Персидский учёный визирь Сахиб, живший в середине </a:t>
            </a:r>
            <a:r>
              <a:rPr lang="en-US" sz="36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36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века, большую часть жизни провёл в седле, так как был ещё и государственным деятелем и воином. Вместе с собой в походы он брал 400 верблюдов, которые всегда шли в строго определённом порядке. 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  Зачем нужны были эти верблюды? Как одним словом можно назвать этот караван? </a:t>
            </a:r>
            <a:endParaRPr lang="ru-RU" sz="3600" b="1" dirty="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7956376" y="6093296"/>
            <a:ext cx="576064" cy="47667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640" y="188640"/>
            <a:ext cx="7488832" cy="6408712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      	</a:t>
            </a:r>
            <a:r>
              <a:rPr lang="ru-RU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Знаменитый баснописец древней Греции Эзоп был рабом философа </a:t>
            </a:r>
            <a:r>
              <a:rPr lang="ru-RU" b="1" dirty="0" err="1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Ксанфа</a:t>
            </a:r>
            <a:r>
              <a:rPr lang="ru-RU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. Однажды </a:t>
            </a:r>
            <a:r>
              <a:rPr lang="ru-RU" b="1" dirty="0" err="1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Ксанф</a:t>
            </a:r>
            <a:r>
              <a:rPr lang="ru-RU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захотел пригласить гостей и приказал Эзопу приготовить самое лучшее. Эзоп купил это и приготовил три блюда. </a:t>
            </a:r>
            <a:r>
              <a:rPr lang="ru-RU" b="1" dirty="0" err="1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Ксанф</a:t>
            </a:r>
            <a:r>
              <a:rPr lang="ru-RU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спросил, почему Эзоп подаёт только это. Эзоп ответил: «Ты велел купить самое лучшее. А что может быть на свете лучше этого! При помощи этого строятся города, развивается культура народов. При помощи этого мы изучаем науки и получаем знания, при помощи этого люди могут … выполнять просьбы, вдохновлять на подвиги, выражать радость ласку, объясняться в любви. Поэтому нужно думать, что нет ничего лучше этого». Такое рассуждение пришлось по сердцу </a:t>
            </a:r>
            <a:r>
              <a:rPr lang="ru-RU" b="1" dirty="0" err="1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Ксанфу</a:t>
            </a:r>
            <a:r>
              <a:rPr lang="ru-RU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и его гостям. </a:t>
            </a:r>
          </a:p>
          <a:p>
            <a:pPr>
              <a:buNone/>
            </a:pPr>
            <a:r>
              <a:rPr lang="ru-RU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      	В другой раз </a:t>
            </a:r>
            <a:r>
              <a:rPr lang="ru-RU" b="1" dirty="0" err="1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Ксанф</a:t>
            </a:r>
            <a:r>
              <a:rPr lang="ru-RU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распорядился, чтобы Эзоп приобрёл к обеду самое худшее. Эзоп пошёл опять покупать это. Все удивились. Тогда Эзоп начал объяснять </a:t>
            </a:r>
            <a:r>
              <a:rPr lang="ru-RU" b="1" dirty="0" err="1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Ксанфу</a:t>
            </a:r>
            <a:r>
              <a:rPr lang="ru-RU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: «Ты велел мне сыскать самое худшее. А что на свете хуже этого? Посредством этого люди огорчают и разочаровывают друг друга… Это может сделать людей врагами, он может вызвать войну, он приказывает разрушать города и даже целые государства, он может вносить в нашу жизнь горе и зло… Может ли быть что-нибудь хуже этого?!» </a:t>
            </a:r>
          </a:p>
          <a:p>
            <a:pPr algn="ctr">
              <a:buNone/>
            </a:pPr>
            <a:r>
              <a:rPr lang="ru-RU" sz="64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Так что это? </a:t>
            </a:r>
            <a:endParaRPr lang="ru-RU" sz="6400" b="1" dirty="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8100392" y="6165304"/>
            <a:ext cx="576064" cy="47667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640" y="548680"/>
            <a:ext cx="7344816" cy="59046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   А. С. Пушкин однажды, угощая обедом в ресторане графа </a:t>
            </a:r>
            <a:r>
              <a:rPr lang="ru-RU" sz="3600" b="1" dirty="0" err="1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Завадовского</a:t>
            </a:r>
            <a:r>
              <a:rPr lang="ru-RU" sz="36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, сказал: «А ведь я богаче Вас, Вам приходится иногда ждать денег из деревни, а у меня доход постоянный – с … букв русской азбуки».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  Сколько букв было в алфавите во времена Пушкина? </a:t>
            </a:r>
            <a:endParaRPr lang="ru-RU" sz="3600" b="1" dirty="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8028384" y="6165304"/>
            <a:ext cx="576064" cy="47667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75656" y="908720"/>
            <a:ext cx="6696744" cy="46085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44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Прочитайте слово вместе с Алёшей Пешковым. </a:t>
            </a:r>
          </a:p>
          <a:p>
            <a:pPr>
              <a:buNone/>
            </a:pPr>
            <a:r>
              <a:rPr lang="ru-RU" sz="44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4400" b="1" dirty="0" err="1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Буки-люди-аз-живете-иже-наш-ер</a:t>
            </a:r>
            <a:r>
              <a:rPr lang="ru-RU" sz="44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4400" b="1" dirty="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8028384" y="6165304"/>
            <a:ext cx="576064" cy="47667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5"/>
          <p:cNvSpPr>
            <a:spLocks noChangeArrowheads="1" noChangeShapeType="1" noTextEdit="1"/>
          </p:cNvSpPr>
          <p:nvPr/>
        </p:nvSpPr>
        <p:spPr bwMode="auto">
          <a:xfrm>
            <a:off x="1259632" y="908720"/>
            <a:ext cx="7560840" cy="2232248"/>
          </a:xfrm>
          <a:prstGeom prst="rect">
            <a:avLst/>
          </a:prstGeom>
          <a:noFill/>
        </p:spPr>
        <p:txBody>
          <a:bodyPr wrap="none" fromWordArt="1">
            <a:prstTxWarp prst="textDeflateBottom">
              <a:avLst/>
            </a:prstTxWarp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Поздравляю</a:t>
            </a:r>
          </a:p>
          <a:p>
            <a:pPr algn="ctr"/>
            <a:r>
              <a:rPr lang="ru-RU" sz="3600" kern="10" dirty="0" smtClean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победителей!</a:t>
            </a:r>
            <a:endParaRPr lang="ru-RU" sz="3600" kern="10" dirty="0">
              <a:ln w="9525">
                <a:solidFill>
                  <a:srgbClr val="00FF00"/>
                </a:solidFill>
                <a:round/>
                <a:headEnd/>
                <a:tailEnd/>
              </a:ln>
              <a:solidFill>
                <a:srgbClr val="0099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6" descr="свеча, перо, письмо, роза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39752" y="2636912"/>
            <a:ext cx="5256584" cy="350066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640" y="1052736"/>
            <a:ext cx="7560840" cy="496855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7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Когда была создана старославянская азбука? </a:t>
            </a:r>
            <a:endParaRPr lang="ru-RU" sz="7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8028384" y="5877272"/>
            <a:ext cx="682376" cy="61036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1196752"/>
            <a:ext cx="7488832" cy="460851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7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Год создания «Повести временных лет»? </a:t>
            </a:r>
            <a:endParaRPr lang="ru-RU" sz="7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8028384" y="5877272"/>
            <a:ext cx="682376" cy="61036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836712"/>
            <a:ext cx="7632848" cy="612068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5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Назовите год открытия первой известной библиотеки на территории Древней Руси в  Киеве, при Софийском соборе. </a:t>
            </a:r>
            <a:endParaRPr lang="ru-RU" sz="5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8028384" y="5877272"/>
            <a:ext cx="682376" cy="61036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65920" y="620688"/>
            <a:ext cx="7978080" cy="158417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8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Кот в мешке </a:t>
            </a:r>
            <a:endParaRPr lang="ru-RU" sz="8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1225689"/>
            <a:ext cx="770485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 каком году вышел в свет первый российский букварь? </a:t>
            </a:r>
            <a:endParaRPr lang="ru-RU" sz="6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4" name="Picture 4" descr="http://briticat.ru/smail/cats/cat13-8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628800"/>
            <a:ext cx="3960440" cy="4866646"/>
          </a:xfrm>
          <a:prstGeom prst="rect">
            <a:avLst/>
          </a:prstGeom>
          <a:noFill/>
        </p:spPr>
      </p:pic>
      <p:sp>
        <p:nvSpPr>
          <p:cNvPr id="5" name="Управляющая кнопка: далее 4">
            <a:hlinkClick r:id="rId3" action="ppaction://hlinksldjump" highlightClick="1"/>
          </p:cNvPr>
          <p:cNvSpPr/>
          <p:nvPr/>
        </p:nvSpPr>
        <p:spPr>
          <a:xfrm>
            <a:off x="8028384" y="5877272"/>
            <a:ext cx="682376" cy="61036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1196752"/>
            <a:ext cx="756084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7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Назовите годы Петровской реформы в русской графике. </a:t>
            </a:r>
            <a:endParaRPr lang="ru-RU" sz="7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8028384" y="5877272"/>
            <a:ext cx="682376" cy="61036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961</Words>
  <Application>Microsoft Office PowerPoint</Application>
  <PresentationFormat>Экран (4:3)</PresentationFormat>
  <Paragraphs>125</Paragraphs>
  <Slides>49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Вопрос-аукцион</vt:lpstr>
      <vt:lpstr>Слайд 17</vt:lpstr>
      <vt:lpstr>Слайд 18</vt:lpstr>
      <vt:lpstr>Слайд 19</vt:lpstr>
      <vt:lpstr>Слайд 20</vt:lpstr>
      <vt:lpstr>Слайд 21</vt:lpstr>
      <vt:lpstr>Своя игра 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Tata</cp:lastModifiedBy>
  <cp:revision>52</cp:revision>
  <dcterms:created xsi:type="dcterms:W3CDTF">2013-06-25T15:10:20Z</dcterms:created>
  <dcterms:modified xsi:type="dcterms:W3CDTF">2014-04-12T16:24:54Z</dcterms:modified>
</cp:coreProperties>
</file>