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C9FF"/>
    <a:srgbClr val="000000"/>
    <a:srgbClr val="000099"/>
    <a:srgbClr val="0000FF"/>
    <a:srgbClr val="FFFFCC"/>
    <a:srgbClr val="800000"/>
    <a:srgbClr val="CC0000"/>
    <a:srgbClr val="C9D7E9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DCE3A-45B2-4136-B4BA-44043EC6F7F7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8E095-BDE8-4188-8EBA-BAECA16CA6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titchfanclub.com/uploads/forum/posts/2009-03/1237456474_011_beside-still-waters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usiness.nextplora.com/wp-content/uploads/2013/04/ponte-di-legno-clip-art_435355.jpg" TargetMode="External"/><Relationship Id="rId5" Type="http://schemas.openxmlformats.org/officeDocument/2006/relationships/hyperlink" Target="http://vesy.3dn.ru/_fr/0/6855022.jpg" TargetMode="External"/><Relationship Id="rId4" Type="http://schemas.openxmlformats.org/officeDocument/2006/relationships/hyperlink" Target="http://www.ellf.ru/uploads/posts/2011-07/thumbs/1309776664_1-3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basik.ru/images/3303/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0" name="Группа 9"/>
          <p:cNvGrpSpPr/>
          <p:nvPr/>
        </p:nvGrpSpPr>
        <p:grpSpPr>
          <a:xfrm>
            <a:off x="1115616" y="548680"/>
            <a:ext cx="5256584" cy="1512168"/>
            <a:chOff x="1115616" y="548680"/>
            <a:chExt cx="5256584" cy="1512168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115616" y="548680"/>
              <a:ext cx="5256584" cy="1512168"/>
            </a:xfrm>
            <a:prstGeom prst="roundRect">
              <a:avLst/>
            </a:prstGeom>
            <a:solidFill>
              <a:srgbClr val="FFFF99">
                <a:alpha val="65098"/>
              </a:srgb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71800" y="620688"/>
              <a:ext cx="1039067" cy="132343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dirty="0">
                  <a:ln w="11430"/>
                  <a:solidFill>
                    <a:srgbClr val="0000FF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М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691680" y="620688"/>
              <a:ext cx="925253" cy="132343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dirty="0" smtClean="0">
                  <a:ln w="11430"/>
                  <a:solidFill>
                    <a:srgbClr val="0000FF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С</a:t>
              </a:r>
              <a:endParaRPr lang="ru-RU" sz="80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932040" y="620688"/>
              <a:ext cx="982961" cy="132343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dirty="0" smtClean="0">
                  <a:ln w="11430"/>
                  <a:solidFill>
                    <a:srgbClr val="0000FF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О</a:t>
              </a:r>
              <a:endParaRPr lang="ru-RU" sz="80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980834" y="620688"/>
              <a:ext cx="811441" cy="132343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8000" b="1" dirty="0" smtClean="0">
                  <a:ln w="11430"/>
                  <a:solidFill>
                    <a:srgbClr val="0000FF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Т</a:t>
              </a:r>
              <a:endParaRPr lang="ru-RU" sz="80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9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0" name="Скругленный прямоугольник 9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85098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" name="Picture 2" descr="http://www.clker.com/cliparts/3/2/6/7/1194984706666758454island_palm_and_the_sun_01.svg.hi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374" y="2428868"/>
            <a:ext cx="3615998" cy="2928958"/>
          </a:xfrm>
          <a:prstGeom prst="rect">
            <a:avLst/>
          </a:prstGeom>
          <a:noFill/>
        </p:spPr>
      </p:pic>
      <p:pic>
        <p:nvPicPr>
          <p:cNvPr id="3" name="Picture 4" descr="http://www.artsides.ru/big/item_4746.jpg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20" y="2786058"/>
            <a:ext cx="4286280" cy="2357454"/>
          </a:xfrm>
          <a:prstGeom prst="rect">
            <a:avLst/>
          </a:prstGeom>
          <a:noFill/>
        </p:spPr>
      </p:pic>
      <p:pic>
        <p:nvPicPr>
          <p:cNvPr id="4" name="Picture 6" descr="http://www.prestig.dp.ua/images/imagebig162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60940" y="3212976"/>
            <a:ext cx="3381352" cy="2304150"/>
          </a:xfrm>
          <a:prstGeom prst="rect">
            <a:avLst/>
          </a:prstGeom>
          <a:noFill/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785918" y="642918"/>
            <a:ext cx="1512168" cy="576064"/>
          </a:xfrm>
          <a:prstGeom prst="rect">
            <a:avLst/>
          </a:prstGeom>
          <a:solidFill>
            <a:srgbClr val="66FF66"/>
          </a:solidFill>
          <a:ln w="28575">
            <a:solidFill>
              <a:srgbClr val="66FF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300" dirty="0">
                <a:solidFill>
                  <a:srgbClr val="E91B4C"/>
                </a:solidFill>
                <a:latin typeface="Franklin Gothic Heavy" pitchFamily="34" charset="0"/>
              </a:rPr>
              <a:t>Ц Е Л Ь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5929290" y="642918"/>
            <a:ext cx="2016224" cy="576064"/>
          </a:xfrm>
          <a:prstGeom prst="rect">
            <a:avLst/>
          </a:prstGeom>
          <a:solidFill>
            <a:srgbClr val="66FF66"/>
          </a:solidFill>
          <a:ln w="28575">
            <a:solidFill>
              <a:srgbClr val="66FF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300" dirty="0" smtClean="0">
                <a:solidFill>
                  <a:srgbClr val="E91B4C"/>
                </a:solidFill>
                <a:latin typeface="Franklin Gothic Heavy" pitchFamily="34" charset="0"/>
              </a:rPr>
              <a:t>РЕЗУЛЬТАТ</a:t>
            </a:r>
            <a:endParaRPr lang="ru-RU" b="1" spc="300" dirty="0">
              <a:solidFill>
                <a:srgbClr val="E91B4C"/>
              </a:solidFill>
              <a:latin typeface="Franklin Gothic Heavy" pitchFamily="34" charset="0"/>
            </a:endParaRPr>
          </a:p>
        </p:txBody>
      </p:sp>
      <p:sp>
        <p:nvSpPr>
          <p:cNvPr id="7" name="AutoShape 9"/>
          <p:cNvSpPr>
            <a:spLocks noChangeAspect="1" noChangeArrowheads="1"/>
          </p:cNvSpPr>
          <p:nvPr/>
        </p:nvSpPr>
        <p:spPr bwMode="auto">
          <a:xfrm>
            <a:off x="3428960" y="857232"/>
            <a:ext cx="2214578" cy="349670"/>
          </a:xfrm>
          <a:prstGeom prst="rightArrow">
            <a:avLst>
              <a:gd name="adj1" fmla="val 50000"/>
              <a:gd name="adj2" fmla="val 37213"/>
            </a:avLst>
          </a:prstGeom>
          <a:solidFill>
            <a:srgbClr val="33CC33"/>
          </a:solidFill>
          <a:ln w="57150">
            <a:solidFill>
              <a:srgbClr val="0099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9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0" name="Скругленный прямоугольник 9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85098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11560" y="764704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http://stitchfanclub.com/uploads/forum/posts/2009-03/1237456474_011_beside-still-waters.jpg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1556792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http://www.ellf.ru/uploads/posts/2011-07/thumbs/1309776664_1-3.jpg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2204864"/>
            <a:ext cx="370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5"/>
              </a:rPr>
              <a:t>http://vesy.3dn.ru/_fr/0/6855022.jpg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2780928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http://business.nextplora.com/wp-content/uploads/2013/04/ponte-di-legno-clip-art_435355.jpg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basik.ru/images/3303/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1115616" y="548680"/>
            <a:ext cx="5256584" cy="1512168"/>
          </a:xfrm>
          <a:prstGeom prst="roundRect">
            <a:avLst/>
          </a:prstGeom>
          <a:solidFill>
            <a:srgbClr val="FFFF99">
              <a:alpha val="65098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620688"/>
            <a:ext cx="103906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79912" y="620688"/>
            <a:ext cx="9252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</a:t>
            </a:r>
            <a:endParaRPr lang="ru-RU" sz="80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620688"/>
            <a:ext cx="98296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</a:t>
            </a:r>
            <a:endParaRPr lang="ru-RU" sz="80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620688"/>
            <a:ext cx="81144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</a:t>
            </a:r>
            <a:endParaRPr lang="ru-RU" sz="80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1266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0" name="Скругленный прямоугольник 9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60000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043608" y="980728"/>
            <a:ext cx="6948264" cy="100811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  <a:latin typeface="Century Schoolbook" pitchFamily="18" charset="0"/>
              </a:rPr>
              <a:t>Мосты…</a:t>
            </a:r>
            <a:endParaRPr lang="ru-RU" sz="5400" b="1" dirty="0">
              <a:ln>
                <a:solidFill>
                  <a:srgbClr val="000099"/>
                </a:solidFill>
              </a:ln>
              <a:solidFill>
                <a:srgbClr val="0000FF"/>
              </a:solidFill>
              <a:latin typeface="Century Schoolbook" pitchFamily="18" charset="0"/>
            </a:endParaRPr>
          </a:p>
        </p:txBody>
      </p:sp>
      <p:pic>
        <p:nvPicPr>
          <p:cNvPr id="18" name="Picture 2" descr="http://pics.livejournal.com/morenwen/pic/00adrhzw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3568" y="1772816"/>
            <a:ext cx="2472721" cy="1656184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4" descr="http://profismart.ru/files/forum/02/bankoboev.ru_zheleznodorozhnyi_most_cherez_reku_pechor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47864" y="1700808"/>
            <a:ext cx="2314974" cy="1728192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6" descr="http://img-fotki.yandex.ru/get/4710/70898899.28/0_5ed9f_a7c0031a_XL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40152" y="1772816"/>
            <a:ext cx="2520280" cy="1680187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8" descr="http://static.freepik.com/darmowe-zdjecie/drewniany-clipart-bridge_435355.jp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4077072"/>
            <a:ext cx="3103210" cy="2088232"/>
          </a:xfrm>
          <a:prstGeom prst="rect">
            <a:avLst/>
          </a:prstGeom>
          <a:noFill/>
        </p:spPr>
      </p:pic>
      <p:pic>
        <p:nvPicPr>
          <p:cNvPr id="22" name="Picture 10" descr="http://www.clker.com/cliparts/f/e/a/f/1206571596334627526nicubunu_RPG_map_symbols_stone_bridge.svg.hi.pn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flipH="1">
            <a:off x="4644008" y="4149080"/>
            <a:ext cx="2851182" cy="19902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54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55" name="Скругленный прямоугольник 154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60000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0" name="Группа 129"/>
          <p:cNvGrpSpPr/>
          <p:nvPr/>
        </p:nvGrpSpPr>
        <p:grpSpPr>
          <a:xfrm>
            <a:off x="4716016" y="4509120"/>
            <a:ext cx="3240360" cy="1857919"/>
            <a:chOff x="1907704" y="2443714"/>
            <a:chExt cx="5706777" cy="3577574"/>
          </a:xfrm>
          <a:blipFill>
            <a:blip r:embed="rId3"/>
            <a:tile tx="0" ty="0" sx="100000" sy="100000" flip="none" algn="tl"/>
          </a:blipFill>
        </p:grpSpPr>
        <p:sp>
          <p:nvSpPr>
            <p:cNvPr id="119" name="Трапеция 118"/>
            <p:cNvSpPr/>
            <p:nvPr/>
          </p:nvSpPr>
          <p:spPr>
            <a:xfrm rot="5400000">
              <a:off x="1907704" y="4869160"/>
              <a:ext cx="1152128" cy="1152128"/>
            </a:xfrm>
            <a:prstGeom prst="trapezoid">
              <a:avLst>
                <a:gd name="adj" fmla="val 14141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Трапеция 119"/>
            <p:cNvSpPr/>
            <p:nvPr/>
          </p:nvSpPr>
          <p:spPr>
            <a:xfrm rot="7853355">
              <a:off x="2403793" y="3133040"/>
              <a:ext cx="1152128" cy="1152127"/>
            </a:xfrm>
            <a:prstGeom prst="trapezoid">
              <a:avLst>
                <a:gd name="adj" fmla="val 29322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Трапеция 120"/>
            <p:cNvSpPr/>
            <p:nvPr/>
          </p:nvSpPr>
          <p:spPr>
            <a:xfrm rot="9522274">
              <a:off x="3083180" y="2612767"/>
              <a:ext cx="1152127" cy="1266303"/>
            </a:xfrm>
            <a:prstGeom prst="trapezoid">
              <a:avLst>
                <a:gd name="adj" fmla="val 20493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Трапеция 121"/>
            <p:cNvSpPr/>
            <p:nvPr/>
          </p:nvSpPr>
          <p:spPr>
            <a:xfrm rot="10800000">
              <a:off x="4027927" y="2443714"/>
              <a:ext cx="1265582" cy="1229532"/>
            </a:xfrm>
            <a:prstGeom prst="trapezoid">
              <a:avLst>
                <a:gd name="adj" fmla="val 26051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Трапеция 122"/>
            <p:cNvSpPr/>
            <p:nvPr/>
          </p:nvSpPr>
          <p:spPr>
            <a:xfrm rot="13297317">
              <a:off x="5821968" y="3075153"/>
              <a:ext cx="1018757" cy="1302959"/>
            </a:xfrm>
            <a:prstGeom prst="trapezoid">
              <a:avLst>
                <a:gd name="adj" fmla="val 14868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4" name="Трапеция 123"/>
            <p:cNvSpPr/>
            <p:nvPr/>
          </p:nvSpPr>
          <p:spPr>
            <a:xfrm rot="14585574">
              <a:off x="6230165" y="3902292"/>
              <a:ext cx="1152128" cy="1152128"/>
            </a:xfrm>
            <a:prstGeom prst="trapezoid">
              <a:avLst>
                <a:gd name="adj" fmla="val 15288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Трапеция 124"/>
            <p:cNvSpPr/>
            <p:nvPr/>
          </p:nvSpPr>
          <p:spPr>
            <a:xfrm rot="15645346">
              <a:off x="6462354" y="4700860"/>
              <a:ext cx="1152128" cy="1152127"/>
            </a:xfrm>
            <a:prstGeom prst="trapezoid">
              <a:avLst>
                <a:gd name="adj" fmla="val 9163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Трапеция 125"/>
            <p:cNvSpPr/>
            <p:nvPr/>
          </p:nvSpPr>
          <p:spPr>
            <a:xfrm rot="11997268">
              <a:off x="4979539" y="2603285"/>
              <a:ext cx="1260538" cy="1329071"/>
            </a:xfrm>
            <a:prstGeom prst="trapezoid">
              <a:avLst>
                <a:gd name="adj" fmla="val 27512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Трапеция 128"/>
            <p:cNvSpPr/>
            <p:nvPr/>
          </p:nvSpPr>
          <p:spPr>
            <a:xfrm rot="6223157">
              <a:off x="2027891" y="3909227"/>
              <a:ext cx="1152128" cy="1152128"/>
            </a:xfrm>
            <a:prstGeom prst="trapezoid">
              <a:avLst>
                <a:gd name="adj" fmla="val 16021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6" name="Скругленный прямоугольник 155"/>
          <p:cNvSpPr/>
          <p:nvPr/>
        </p:nvSpPr>
        <p:spPr>
          <a:xfrm>
            <a:off x="1043608" y="476672"/>
            <a:ext cx="4392488" cy="1080120"/>
          </a:xfrm>
          <a:prstGeom prst="roundRect">
            <a:avLst/>
          </a:prstGeom>
          <a:solidFill>
            <a:srgbClr val="FFC9F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</a:rPr>
              <a:t>Арочно-консольный мост</a:t>
            </a:r>
            <a:endParaRPr lang="ru-RU" sz="28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grpSp>
        <p:nvGrpSpPr>
          <p:cNvPr id="157" name="Группа 156"/>
          <p:cNvGrpSpPr/>
          <p:nvPr/>
        </p:nvGrpSpPr>
        <p:grpSpPr>
          <a:xfrm>
            <a:off x="1259633" y="1628800"/>
            <a:ext cx="3096344" cy="1800200"/>
            <a:chOff x="1372675" y="3570784"/>
            <a:chExt cx="5566545" cy="2201209"/>
          </a:xfrm>
          <a:blipFill>
            <a:blip r:embed="rId3"/>
            <a:tile tx="0" ty="0" sx="100000" sy="100000" flip="none" algn="tl"/>
          </a:blipFill>
        </p:grpSpPr>
        <p:sp>
          <p:nvSpPr>
            <p:cNvPr id="158" name="Куб 157"/>
            <p:cNvSpPr/>
            <p:nvPr/>
          </p:nvSpPr>
          <p:spPr>
            <a:xfrm>
              <a:off x="5498225" y="5310926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9" name="Куб 158"/>
            <p:cNvSpPr/>
            <p:nvPr/>
          </p:nvSpPr>
          <p:spPr>
            <a:xfrm>
              <a:off x="6146297" y="5310926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0" name="Куб 159"/>
            <p:cNvSpPr/>
            <p:nvPr/>
          </p:nvSpPr>
          <p:spPr>
            <a:xfrm>
              <a:off x="5210193" y="5022894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1" name="Куб 160"/>
            <p:cNvSpPr/>
            <p:nvPr/>
          </p:nvSpPr>
          <p:spPr>
            <a:xfrm>
              <a:off x="5858658" y="5013016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2" name="Куб 161"/>
            <p:cNvSpPr/>
            <p:nvPr/>
          </p:nvSpPr>
          <p:spPr>
            <a:xfrm rot="21585969">
              <a:off x="6505755" y="5034335"/>
              <a:ext cx="433465" cy="41620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Куб 162"/>
            <p:cNvSpPr/>
            <p:nvPr/>
          </p:nvSpPr>
          <p:spPr>
            <a:xfrm>
              <a:off x="4850153" y="473486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4" name="Куб 163"/>
            <p:cNvSpPr/>
            <p:nvPr/>
          </p:nvSpPr>
          <p:spPr>
            <a:xfrm>
              <a:off x="5498225" y="473486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Куб 164"/>
            <p:cNvSpPr/>
            <p:nvPr/>
          </p:nvSpPr>
          <p:spPr>
            <a:xfrm>
              <a:off x="6146297" y="473486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Куб 165"/>
            <p:cNvSpPr/>
            <p:nvPr/>
          </p:nvSpPr>
          <p:spPr>
            <a:xfrm>
              <a:off x="4502083" y="445451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Куб 166"/>
            <p:cNvSpPr/>
            <p:nvPr/>
          </p:nvSpPr>
          <p:spPr>
            <a:xfrm>
              <a:off x="5174592" y="4453761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Куб 167"/>
            <p:cNvSpPr/>
            <p:nvPr/>
          </p:nvSpPr>
          <p:spPr>
            <a:xfrm>
              <a:off x="5836455" y="445760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Куб 168"/>
            <p:cNvSpPr/>
            <p:nvPr/>
          </p:nvSpPr>
          <p:spPr>
            <a:xfrm rot="21585969">
              <a:off x="1385315" y="5349411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0" name="Куб 169"/>
            <p:cNvSpPr/>
            <p:nvPr/>
          </p:nvSpPr>
          <p:spPr>
            <a:xfrm rot="21585969">
              <a:off x="2019138" y="5338541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Куб 170"/>
            <p:cNvSpPr/>
            <p:nvPr/>
          </p:nvSpPr>
          <p:spPr>
            <a:xfrm rot="21585969">
              <a:off x="1372675" y="5061662"/>
              <a:ext cx="433465" cy="41620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Куб 171"/>
            <p:cNvSpPr/>
            <p:nvPr/>
          </p:nvSpPr>
          <p:spPr>
            <a:xfrm rot="21585969">
              <a:off x="1688539" y="5057636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Куб 172"/>
            <p:cNvSpPr/>
            <p:nvPr/>
          </p:nvSpPr>
          <p:spPr>
            <a:xfrm rot="21585969">
              <a:off x="2341726" y="5050217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Куб 173"/>
            <p:cNvSpPr/>
            <p:nvPr/>
          </p:nvSpPr>
          <p:spPr>
            <a:xfrm rot="21585969">
              <a:off x="1387956" y="4753945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Куб 174"/>
            <p:cNvSpPr/>
            <p:nvPr/>
          </p:nvSpPr>
          <p:spPr>
            <a:xfrm rot="21585969">
              <a:off x="2040603" y="4758390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Куб 175"/>
            <p:cNvSpPr/>
            <p:nvPr/>
          </p:nvSpPr>
          <p:spPr>
            <a:xfrm rot="21585969">
              <a:off x="2692830" y="4749244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Куб 176"/>
            <p:cNvSpPr/>
            <p:nvPr/>
          </p:nvSpPr>
          <p:spPr>
            <a:xfrm rot="21585969">
              <a:off x="1404105" y="4462830"/>
              <a:ext cx="433465" cy="41620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Куб 177"/>
            <p:cNvSpPr/>
            <p:nvPr/>
          </p:nvSpPr>
          <p:spPr>
            <a:xfrm rot="21585969">
              <a:off x="1719969" y="4458804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Куб 178"/>
            <p:cNvSpPr/>
            <p:nvPr/>
          </p:nvSpPr>
          <p:spPr>
            <a:xfrm rot="21585969">
              <a:off x="2373156" y="4451385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Куб 179"/>
            <p:cNvSpPr/>
            <p:nvPr/>
          </p:nvSpPr>
          <p:spPr>
            <a:xfrm rot="21585969">
              <a:off x="3026019" y="4455221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Куб 180"/>
            <p:cNvSpPr/>
            <p:nvPr/>
          </p:nvSpPr>
          <p:spPr>
            <a:xfrm rot="21585969">
              <a:off x="1414235" y="4158758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Куб 181"/>
            <p:cNvSpPr/>
            <p:nvPr/>
          </p:nvSpPr>
          <p:spPr>
            <a:xfrm rot="21585969">
              <a:off x="2066882" y="4163203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Куб 182"/>
            <p:cNvSpPr/>
            <p:nvPr/>
          </p:nvSpPr>
          <p:spPr>
            <a:xfrm rot="21585969">
              <a:off x="2719109" y="4154058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4" name="Куб 183"/>
            <p:cNvSpPr/>
            <p:nvPr/>
          </p:nvSpPr>
          <p:spPr>
            <a:xfrm rot="21585969">
              <a:off x="3371978" y="4147723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5" name="Куб 184"/>
            <p:cNvSpPr/>
            <p:nvPr/>
          </p:nvSpPr>
          <p:spPr>
            <a:xfrm rot="21585969">
              <a:off x="6501363" y="4459164"/>
              <a:ext cx="433465" cy="41620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6" name="Куб 185"/>
            <p:cNvSpPr/>
            <p:nvPr/>
          </p:nvSpPr>
          <p:spPr>
            <a:xfrm>
              <a:off x="4202081" y="4158798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7" name="Куб 186"/>
            <p:cNvSpPr/>
            <p:nvPr/>
          </p:nvSpPr>
          <p:spPr>
            <a:xfrm>
              <a:off x="4850153" y="4158798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Куб 187"/>
            <p:cNvSpPr/>
            <p:nvPr/>
          </p:nvSpPr>
          <p:spPr>
            <a:xfrm>
              <a:off x="5498225" y="4158798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9" name="Куб 188"/>
            <p:cNvSpPr/>
            <p:nvPr/>
          </p:nvSpPr>
          <p:spPr>
            <a:xfrm>
              <a:off x="6146297" y="4158798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0" name="Куб 189"/>
            <p:cNvSpPr/>
            <p:nvPr/>
          </p:nvSpPr>
          <p:spPr>
            <a:xfrm rot="21585969">
              <a:off x="1438777" y="3870261"/>
              <a:ext cx="433465" cy="41620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1" name="Куб 190"/>
            <p:cNvSpPr/>
            <p:nvPr/>
          </p:nvSpPr>
          <p:spPr>
            <a:xfrm rot="21585969">
              <a:off x="1754641" y="3866235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2" name="Куб 191"/>
            <p:cNvSpPr/>
            <p:nvPr/>
          </p:nvSpPr>
          <p:spPr>
            <a:xfrm rot="21585969">
              <a:off x="2407828" y="3858816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3" name="Куб 192"/>
            <p:cNvSpPr/>
            <p:nvPr/>
          </p:nvSpPr>
          <p:spPr>
            <a:xfrm rot="21585969">
              <a:off x="3060691" y="386265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4" name="Куб 193"/>
            <p:cNvSpPr/>
            <p:nvPr/>
          </p:nvSpPr>
          <p:spPr>
            <a:xfrm rot="21585969">
              <a:off x="3708763" y="386265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5" name="Куб 194"/>
            <p:cNvSpPr/>
            <p:nvPr/>
          </p:nvSpPr>
          <p:spPr>
            <a:xfrm rot="21585969">
              <a:off x="4356835" y="386265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6" name="Куб 195"/>
            <p:cNvSpPr/>
            <p:nvPr/>
          </p:nvSpPr>
          <p:spPr>
            <a:xfrm rot="21585969">
              <a:off x="5004907" y="386265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7" name="Куб 196"/>
            <p:cNvSpPr/>
            <p:nvPr/>
          </p:nvSpPr>
          <p:spPr>
            <a:xfrm rot="21585969">
              <a:off x="5652979" y="3862652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8" name="Куб 197"/>
            <p:cNvSpPr/>
            <p:nvPr/>
          </p:nvSpPr>
          <p:spPr>
            <a:xfrm rot="21585969">
              <a:off x="6301039" y="3861582"/>
              <a:ext cx="604736" cy="41620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9" name="Куб 198"/>
            <p:cNvSpPr/>
            <p:nvPr/>
          </p:nvSpPr>
          <p:spPr>
            <a:xfrm rot="21585969">
              <a:off x="1394601" y="3578203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0" name="Куб 199"/>
            <p:cNvSpPr/>
            <p:nvPr/>
          </p:nvSpPr>
          <p:spPr>
            <a:xfrm rot="21585969">
              <a:off x="2047788" y="3570784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1" name="Куб 200"/>
            <p:cNvSpPr/>
            <p:nvPr/>
          </p:nvSpPr>
          <p:spPr>
            <a:xfrm rot="21585969">
              <a:off x="2700651" y="3574620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2" name="Куб 201"/>
            <p:cNvSpPr/>
            <p:nvPr/>
          </p:nvSpPr>
          <p:spPr>
            <a:xfrm rot="21585969">
              <a:off x="3348723" y="3574620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3" name="Куб 202"/>
            <p:cNvSpPr/>
            <p:nvPr/>
          </p:nvSpPr>
          <p:spPr>
            <a:xfrm rot="21585969">
              <a:off x="3996795" y="3574620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4" name="Куб 203"/>
            <p:cNvSpPr/>
            <p:nvPr/>
          </p:nvSpPr>
          <p:spPr>
            <a:xfrm rot="21585969">
              <a:off x="4644867" y="3574620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5" name="Куб 204"/>
            <p:cNvSpPr/>
            <p:nvPr/>
          </p:nvSpPr>
          <p:spPr>
            <a:xfrm rot="21585969">
              <a:off x="5292939" y="3574620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6" name="Куб 205"/>
            <p:cNvSpPr/>
            <p:nvPr/>
          </p:nvSpPr>
          <p:spPr>
            <a:xfrm rot="21585969">
              <a:off x="5941011" y="3574620"/>
              <a:ext cx="786715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7" name="Куб 206"/>
            <p:cNvSpPr/>
            <p:nvPr/>
          </p:nvSpPr>
          <p:spPr>
            <a:xfrm rot="21585969">
              <a:off x="6589085" y="3575639"/>
              <a:ext cx="287161" cy="422582"/>
            </a:xfrm>
            <a:prstGeom prst="cube">
              <a:avLst>
                <a:gd name="adj" fmla="val 31177"/>
              </a:avLst>
            </a:prstGeom>
            <a:grpFill/>
            <a:ln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08" name="Скругленный прямоугольник 207"/>
          <p:cNvSpPr/>
          <p:nvPr/>
        </p:nvSpPr>
        <p:spPr>
          <a:xfrm>
            <a:off x="4067944" y="3573016"/>
            <a:ext cx="4392488" cy="864096"/>
          </a:xfrm>
          <a:prstGeom prst="roundRect">
            <a:avLst/>
          </a:prstGeom>
          <a:solidFill>
            <a:srgbClr val="FFC9F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Georgia" pitchFamily="18" charset="0"/>
              </a:rPr>
              <a:t>Арочный мост</a:t>
            </a:r>
            <a:endParaRPr lang="ru-RU" sz="40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209" name="Скругленный прямоугольник 208"/>
          <p:cNvSpPr/>
          <p:nvPr/>
        </p:nvSpPr>
        <p:spPr>
          <a:xfrm>
            <a:off x="785786" y="4214818"/>
            <a:ext cx="3312368" cy="1152128"/>
          </a:xfrm>
          <a:prstGeom prst="round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Georgia" pitchFamily="18" charset="0"/>
              </a:rPr>
              <a:t>Клинчатый брусок</a:t>
            </a:r>
            <a:endParaRPr lang="ru-RU" sz="3200" b="1" dirty="0">
              <a:solidFill>
                <a:srgbClr val="0000FF"/>
              </a:solidFill>
              <a:latin typeface="Georgia" pitchFamily="18" charset="0"/>
            </a:endParaRPr>
          </a:p>
        </p:txBody>
      </p:sp>
      <p:grpSp>
        <p:nvGrpSpPr>
          <p:cNvPr id="97" name="Группа 96"/>
          <p:cNvGrpSpPr/>
          <p:nvPr/>
        </p:nvGrpSpPr>
        <p:grpSpPr>
          <a:xfrm>
            <a:off x="2071670" y="2571744"/>
            <a:ext cx="1357322" cy="787406"/>
            <a:chOff x="2071670" y="2571744"/>
            <a:chExt cx="1357322" cy="787406"/>
          </a:xfrm>
        </p:grpSpPr>
        <p:cxnSp>
          <p:nvCxnSpPr>
            <p:cNvPr id="70" name="Прямая соединительная линия 69"/>
            <p:cNvCxnSpPr/>
            <p:nvPr/>
          </p:nvCxnSpPr>
          <p:spPr>
            <a:xfrm>
              <a:off x="2071670" y="3357562"/>
              <a:ext cx="1357322" cy="1588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Группа 93"/>
            <p:cNvGrpSpPr/>
            <p:nvPr/>
          </p:nvGrpSpPr>
          <p:grpSpPr>
            <a:xfrm>
              <a:off x="2214546" y="2571744"/>
              <a:ext cx="1071570" cy="501654"/>
              <a:chOff x="2214546" y="2571744"/>
              <a:chExt cx="1071570" cy="501654"/>
            </a:xfrm>
          </p:grpSpPr>
          <p:cxnSp>
            <p:nvCxnSpPr>
              <p:cNvPr id="71" name="Прямая соединительная линия 70"/>
              <p:cNvCxnSpPr/>
              <p:nvPr/>
            </p:nvCxnSpPr>
            <p:spPr>
              <a:xfrm>
                <a:off x="2214546" y="3071810"/>
                <a:ext cx="1071570" cy="1588"/>
              </a:xfrm>
              <a:prstGeom prst="line">
                <a:avLst/>
              </a:prstGeom>
              <a:ln w="57150">
                <a:solidFill>
                  <a:srgbClr val="0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2357422" y="2857496"/>
                <a:ext cx="785818" cy="1588"/>
              </a:xfrm>
              <a:prstGeom prst="line">
                <a:avLst/>
              </a:prstGeom>
              <a:ln w="57150">
                <a:solidFill>
                  <a:srgbClr val="0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2500298" y="2571744"/>
                <a:ext cx="428628" cy="1588"/>
              </a:xfrm>
              <a:prstGeom prst="line">
                <a:avLst/>
              </a:prstGeom>
              <a:ln w="57150">
                <a:solidFill>
                  <a:srgbClr val="0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Группа 94"/>
          <p:cNvGrpSpPr/>
          <p:nvPr/>
        </p:nvGrpSpPr>
        <p:grpSpPr>
          <a:xfrm>
            <a:off x="5429256" y="5215744"/>
            <a:ext cx="1857388" cy="1072010"/>
            <a:chOff x="5429256" y="5215744"/>
            <a:chExt cx="1857388" cy="1072010"/>
          </a:xfrm>
        </p:grpSpPr>
        <p:cxnSp>
          <p:nvCxnSpPr>
            <p:cNvPr id="77" name="Прямая соединительная линия 76"/>
            <p:cNvCxnSpPr/>
            <p:nvPr/>
          </p:nvCxnSpPr>
          <p:spPr>
            <a:xfrm rot="5400000" flipH="1" flipV="1">
              <a:off x="5822165" y="5750735"/>
              <a:ext cx="1071570" cy="1588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rot="16200000" flipV="1">
              <a:off x="5607851" y="5536421"/>
              <a:ext cx="928694" cy="571504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rot="10800000">
              <a:off x="5429256" y="5643578"/>
              <a:ext cx="857256" cy="642942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rot="10800000">
              <a:off x="5429256" y="6215082"/>
              <a:ext cx="857256" cy="71438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 rot="5400000" flipH="1" flipV="1">
              <a:off x="6179355" y="5536421"/>
              <a:ext cx="857256" cy="500066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>
              <a:endCxn id="124" idx="0"/>
            </p:cNvCxnSpPr>
            <p:nvPr/>
          </p:nvCxnSpPr>
          <p:spPr>
            <a:xfrm flipV="1">
              <a:off x="6357950" y="5713782"/>
              <a:ext cx="847809" cy="572738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 flipV="1">
              <a:off x="6429388" y="6286520"/>
              <a:ext cx="857256" cy="1234"/>
            </a:xfrm>
            <a:prstGeom prst="line">
              <a:avLst/>
            </a:prstGeom>
            <a:ln w="571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Трапеция 95"/>
          <p:cNvSpPr/>
          <p:nvPr/>
        </p:nvSpPr>
        <p:spPr>
          <a:xfrm rot="10800000">
            <a:off x="2000232" y="5500702"/>
            <a:ext cx="1357322" cy="928694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208" grpId="0" animBg="1"/>
      <p:bldP spid="209" grpId="0" animBg="1"/>
      <p:bldP spid="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1266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0" name="Скругленный прямоугольник 9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60000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Скругленный прямоугольник 17"/>
          <p:cNvSpPr/>
          <p:nvPr/>
        </p:nvSpPr>
        <p:spPr>
          <a:xfrm>
            <a:off x="642910" y="571480"/>
            <a:ext cx="8032406" cy="3714776"/>
          </a:xfrm>
          <a:prstGeom prst="roundRect">
            <a:avLst/>
          </a:prstGeom>
          <a:solidFill>
            <a:srgbClr val="FFFFCC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3200" b="1" dirty="0" smtClean="0">
                <a:solidFill>
                  <a:srgbClr val="0000FF"/>
                </a:solidFill>
                <a:latin typeface="Century Schoolbook" pitchFamily="18" charset="0"/>
              </a:rPr>
              <a:t>Постройте мост из 9 клинчатых брусков. </a:t>
            </a:r>
          </a:p>
          <a:p>
            <a:pPr algn="just"/>
            <a:r>
              <a:rPr lang="ru-RU" sz="3200" b="1" dirty="0" smtClean="0">
                <a:solidFill>
                  <a:srgbClr val="C00000"/>
                </a:solidFill>
                <a:latin typeface="Century Schoolbook" pitchFamily="18" charset="0"/>
              </a:rPr>
              <a:t>Условия:</a:t>
            </a:r>
          </a:p>
          <a:p>
            <a:pPr marL="514350" indent="-514350" algn="just">
              <a:buAutoNum type="arabicParenR"/>
            </a:pPr>
            <a:r>
              <a:rPr lang="ru-RU" sz="3200" b="1" dirty="0" smtClean="0">
                <a:solidFill>
                  <a:srgbClr val="0000FF"/>
                </a:solidFill>
                <a:latin typeface="Century Schoolbook" pitchFamily="18" charset="0"/>
              </a:rPr>
              <a:t>мост должен стоять на подставке,</a:t>
            </a:r>
          </a:p>
          <a:p>
            <a:pPr marL="514350" indent="-514350" algn="just">
              <a:buAutoNum type="arabicParenR"/>
            </a:pPr>
            <a:r>
              <a:rPr lang="ru-RU" sz="3200" b="1" dirty="0" smtClean="0">
                <a:solidFill>
                  <a:srgbClr val="0000FF"/>
                </a:solidFill>
                <a:latin typeface="Century Schoolbook" pitchFamily="18" charset="0"/>
              </a:rPr>
              <a:t> не должен падать,</a:t>
            </a:r>
          </a:p>
          <a:p>
            <a:pPr marL="514350" indent="-514350" algn="just">
              <a:buAutoNum type="arabicParenR"/>
            </a:pPr>
            <a:r>
              <a:rPr lang="ru-RU" sz="3200" b="1" dirty="0" smtClean="0">
                <a:solidFill>
                  <a:srgbClr val="0000FF"/>
                </a:solidFill>
                <a:latin typeface="Century Schoolbook" pitchFamily="18" charset="0"/>
              </a:rPr>
              <a:t> бруски нельзя поддерживать.</a:t>
            </a:r>
          </a:p>
        </p:txBody>
      </p:sp>
      <p:sp>
        <p:nvSpPr>
          <p:cNvPr id="19" name="Трапеция 18"/>
          <p:cNvSpPr/>
          <p:nvPr/>
        </p:nvSpPr>
        <p:spPr>
          <a:xfrm>
            <a:off x="1043608" y="4365104"/>
            <a:ext cx="1224136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рапеция 19"/>
          <p:cNvSpPr/>
          <p:nvPr/>
        </p:nvSpPr>
        <p:spPr>
          <a:xfrm>
            <a:off x="2411760" y="4365104"/>
            <a:ext cx="1224136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Трапеция 20"/>
          <p:cNvSpPr/>
          <p:nvPr/>
        </p:nvSpPr>
        <p:spPr>
          <a:xfrm>
            <a:off x="3779912" y="4365104"/>
            <a:ext cx="1224136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Трапеция 21"/>
          <p:cNvSpPr/>
          <p:nvPr/>
        </p:nvSpPr>
        <p:spPr>
          <a:xfrm>
            <a:off x="1691680" y="5517232"/>
            <a:ext cx="1224136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Трапеция 22"/>
          <p:cNvSpPr/>
          <p:nvPr/>
        </p:nvSpPr>
        <p:spPr>
          <a:xfrm>
            <a:off x="3131840" y="5517232"/>
            <a:ext cx="1224136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Трапеция 23"/>
          <p:cNvSpPr/>
          <p:nvPr/>
        </p:nvSpPr>
        <p:spPr>
          <a:xfrm>
            <a:off x="5220072" y="4365104"/>
            <a:ext cx="1224136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Трапеция 24"/>
          <p:cNvSpPr/>
          <p:nvPr/>
        </p:nvSpPr>
        <p:spPr>
          <a:xfrm>
            <a:off x="4716016" y="5517232"/>
            <a:ext cx="1224136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3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4" name="Скругленный прямоугольник 13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60000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3707904" y="1628800"/>
            <a:ext cx="2088232" cy="576064"/>
          </a:xfrm>
          <a:prstGeom prst="round2DiagRect">
            <a:avLst>
              <a:gd name="adj1" fmla="val 32392"/>
              <a:gd name="adj2" fmla="val 0"/>
            </a:avLst>
          </a:prstGeom>
          <a:solidFill>
            <a:srgbClr val="FFFF99"/>
          </a:solidFill>
          <a:ln w="57150">
            <a:solidFill>
              <a:srgbClr val="0099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588" lvl="1">
              <a:spcAft>
                <a:spcPts val="1000"/>
              </a:spcAft>
              <a:defRPr/>
            </a:pPr>
            <a:r>
              <a:rPr lang="ru-RU" sz="2000" b="1" dirty="0">
                <a:solidFill>
                  <a:srgbClr val="EA005F"/>
                </a:solidFill>
                <a:latin typeface="Tahoma" pitchFamily="34" charset="0"/>
                <a:cs typeface="Tahoma" pitchFamily="34" charset="0"/>
              </a:rPr>
              <a:t>Я НЕ ЗНАЮ</a:t>
            </a:r>
          </a:p>
        </p:txBody>
      </p:sp>
      <p:sp>
        <p:nvSpPr>
          <p:cNvPr id="4" name="AutoShape 9"/>
          <p:cNvSpPr>
            <a:spLocks noChangeAspect="1" noChangeArrowheads="1"/>
          </p:cNvSpPr>
          <p:nvPr/>
        </p:nvSpPr>
        <p:spPr bwMode="auto">
          <a:xfrm>
            <a:off x="5652121" y="1117164"/>
            <a:ext cx="504056" cy="79588"/>
          </a:xfrm>
          <a:prstGeom prst="rightArrow">
            <a:avLst>
              <a:gd name="adj1" fmla="val 50000"/>
              <a:gd name="adj2" fmla="val 37213"/>
            </a:avLst>
          </a:prstGeom>
          <a:solidFill>
            <a:srgbClr val="33CC33"/>
          </a:solidFill>
          <a:ln w="57150">
            <a:solidFill>
              <a:srgbClr val="0099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228184" y="1628800"/>
            <a:ext cx="1821860" cy="561814"/>
          </a:xfrm>
          <a:prstGeom prst="round2DiagRect">
            <a:avLst>
              <a:gd name="adj1" fmla="val 32392"/>
              <a:gd name="adj2" fmla="val 0"/>
            </a:avLst>
          </a:prstGeom>
          <a:solidFill>
            <a:srgbClr val="FFFF99"/>
          </a:solidFill>
          <a:ln w="57150">
            <a:solidFill>
              <a:srgbClr val="0099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588" lvl="1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ru-RU" b="1" dirty="0">
                <a:solidFill>
                  <a:srgbClr val="EA005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b="1" dirty="0">
                <a:solidFill>
                  <a:srgbClr val="EA005F"/>
                </a:solidFill>
                <a:latin typeface="Tahoma" pitchFamily="34" charset="0"/>
                <a:cs typeface="Tahoma" pitchFamily="34" charset="0"/>
              </a:rPr>
              <a:t>УЗНАТЬ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851920" y="836712"/>
            <a:ext cx="1800200" cy="576064"/>
          </a:xfrm>
          <a:prstGeom prst="rect">
            <a:avLst/>
          </a:prstGeom>
          <a:solidFill>
            <a:srgbClr val="66FF66"/>
          </a:solidFill>
          <a:ln w="28575">
            <a:solidFill>
              <a:srgbClr val="66FF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300" dirty="0">
                <a:solidFill>
                  <a:srgbClr val="E91B4C"/>
                </a:solidFill>
                <a:latin typeface="Franklin Gothic Heavy" pitchFamily="34" charset="0"/>
              </a:rPr>
              <a:t>ПРИЧИНА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300192" y="764704"/>
            <a:ext cx="1512168" cy="576064"/>
          </a:xfrm>
          <a:prstGeom prst="rect">
            <a:avLst/>
          </a:prstGeom>
          <a:solidFill>
            <a:srgbClr val="66FF66"/>
          </a:solidFill>
          <a:ln w="28575">
            <a:solidFill>
              <a:srgbClr val="66FF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300" dirty="0">
                <a:solidFill>
                  <a:srgbClr val="E91B4C"/>
                </a:solidFill>
                <a:latin typeface="Franklin Gothic Heavy" pitchFamily="34" charset="0"/>
              </a:rPr>
              <a:t>Ц Е Л Ь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755576" y="836712"/>
            <a:ext cx="2413502" cy="648072"/>
          </a:xfrm>
          <a:prstGeom prst="rect">
            <a:avLst/>
          </a:prstGeom>
          <a:solidFill>
            <a:srgbClr val="66FF66"/>
          </a:solidFill>
          <a:ln w="28575">
            <a:solidFill>
              <a:srgbClr val="66FF66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300" dirty="0">
                <a:solidFill>
                  <a:srgbClr val="E91B4C"/>
                </a:solidFill>
                <a:latin typeface="Franklin Gothic Heavy" pitchFamily="34" charset="0"/>
              </a:rPr>
              <a:t>ЗАТРУДНЕНИЕ</a:t>
            </a:r>
          </a:p>
        </p:txBody>
      </p:sp>
      <p:sp>
        <p:nvSpPr>
          <p:cNvPr id="9" name="AutoShape 9"/>
          <p:cNvSpPr>
            <a:spLocks noChangeAspect="1" noChangeArrowheads="1"/>
          </p:cNvSpPr>
          <p:nvPr/>
        </p:nvSpPr>
        <p:spPr bwMode="auto">
          <a:xfrm>
            <a:off x="3275856" y="1124744"/>
            <a:ext cx="504056" cy="79588"/>
          </a:xfrm>
          <a:prstGeom prst="rightArrow">
            <a:avLst>
              <a:gd name="adj1" fmla="val 50000"/>
              <a:gd name="adj2" fmla="val 37213"/>
            </a:avLst>
          </a:prstGeom>
          <a:solidFill>
            <a:srgbClr val="33CC33"/>
          </a:solidFill>
          <a:ln w="57150">
            <a:solidFill>
              <a:srgbClr val="0099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827584" y="1628800"/>
            <a:ext cx="2088232" cy="576064"/>
          </a:xfrm>
          <a:prstGeom prst="round2DiagRect">
            <a:avLst>
              <a:gd name="adj1" fmla="val 32392"/>
              <a:gd name="adj2" fmla="val 0"/>
            </a:avLst>
          </a:prstGeom>
          <a:solidFill>
            <a:srgbClr val="FFFF99"/>
          </a:solidFill>
          <a:ln w="57150">
            <a:solidFill>
              <a:srgbClr val="009900"/>
            </a:solidFill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588" lvl="1">
              <a:spcAft>
                <a:spcPts val="1000"/>
              </a:spcAft>
              <a:defRPr/>
            </a:pPr>
            <a:r>
              <a:rPr lang="ru-RU" sz="2000" b="1" dirty="0">
                <a:solidFill>
                  <a:srgbClr val="EA005F"/>
                </a:solidFill>
                <a:latin typeface="Tahoma" pitchFamily="34" charset="0"/>
                <a:cs typeface="Tahoma" pitchFamily="34" charset="0"/>
              </a:rPr>
              <a:t>Я НЕ МОГУ</a:t>
            </a:r>
          </a:p>
        </p:txBody>
      </p:sp>
      <p:sp>
        <p:nvSpPr>
          <p:cNvPr id="11" name="Oval 36"/>
          <p:cNvSpPr>
            <a:spLocks noChangeArrowheads="1"/>
          </p:cNvSpPr>
          <p:nvPr/>
        </p:nvSpPr>
        <p:spPr bwMode="auto">
          <a:xfrm>
            <a:off x="5364088" y="1700808"/>
            <a:ext cx="428628" cy="428628"/>
          </a:xfrm>
          <a:prstGeom prst="ellipse">
            <a:avLst/>
          </a:prstGeom>
          <a:solidFill>
            <a:srgbClr val="FF0066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19458" name="Picture 2" descr="http://www.chudopredki.ru/uploads/posts/2011-11/1320245801_resize-of-dsc0865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3608" y="3068960"/>
            <a:ext cx="2819400" cy="2664296"/>
          </a:xfrm>
          <a:prstGeom prst="rect">
            <a:avLst/>
          </a:prstGeom>
          <a:noFill/>
        </p:spPr>
      </p:pic>
      <p:pic>
        <p:nvPicPr>
          <p:cNvPr id="19460" name="Picture 4" descr="http://lad-lad.ru/images/stories/podelki/handmay/img_18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3068960"/>
            <a:ext cx="3312368" cy="2484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.01365 C -0.01701 0.02777 -0.03385 0.04189 0.00156 0.04907 C 0.03698 0.05625 0.17431 0.06412 0.21319 0.05578 C 0.25226 0.04768 0.23194 0.00949 0.23576 0.00023 " pathEditMode="relative" rAng="0" ptsTypes="aaaA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3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4" name="Скругленный прямоугольник 13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60000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Куб 15"/>
          <p:cNvSpPr/>
          <p:nvPr/>
        </p:nvSpPr>
        <p:spPr>
          <a:xfrm>
            <a:off x="841465" y="2191431"/>
            <a:ext cx="4032448" cy="792088"/>
          </a:xfrm>
          <a:prstGeom prst="cube">
            <a:avLst>
              <a:gd name="adj" fmla="val 64101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Куб 16"/>
          <p:cNvSpPr/>
          <p:nvPr/>
        </p:nvSpPr>
        <p:spPr>
          <a:xfrm>
            <a:off x="838894" y="1898616"/>
            <a:ext cx="1080120" cy="792088"/>
          </a:xfrm>
          <a:prstGeom prst="cube">
            <a:avLst>
              <a:gd name="adj" fmla="val 64101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Трапеция 17"/>
          <p:cNvSpPr/>
          <p:nvPr/>
        </p:nvSpPr>
        <p:spPr>
          <a:xfrm rot="6232336">
            <a:off x="1528543" y="1778584"/>
            <a:ext cx="1080120" cy="1008112"/>
          </a:xfrm>
          <a:prstGeom prst="trapezoid">
            <a:avLst>
              <a:gd name="adj" fmla="val 21809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Трапеция 20"/>
          <p:cNvSpPr/>
          <p:nvPr/>
        </p:nvSpPr>
        <p:spPr>
          <a:xfrm rot="7688480">
            <a:off x="1881597" y="1026865"/>
            <a:ext cx="1080120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Куб 21"/>
          <p:cNvSpPr/>
          <p:nvPr/>
        </p:nvSpPr>
        <p:spPr>
          <a:xfrm>
            <a:off x="2506349" y="1903399"/>
            <a:ext cx="1080120" cy="792088"/>
          </a:xfrm>
          <a:prstGeom prst="cube">
            <a:avLst>
              <a:gd name="adj" fmla="val 64101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Куб 22"/>
          <p:cNvSpPr/>
          <p:nvPr/>
        </p:nvSpPr>
        <p:spPr>
          <a:xfrm>
            <a:off x="2578357" y="1615367"/>
            <a:ext cx="1080120" cy="792088"/>
          </a:xfrm>
          <a:prstGeom prst="cube">
            <a:avLst>
              <a:gd name="adj" fmla="val 64101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Куб 23"/>
          <p:cNvSpPr/>
          <p:nvPr/>
        </p:nvSpPr>
        <p:spPr>
          <a:xfrm>
            <a:off x="2218238" y="5501176"/>
            <a:ext cx="4032448" cy="792088"/>
          </a:xfrm>
          <a:prstGeom prst="cube">
            <a:avLst>
              <a:gd name="adj" fmla="val 64101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Куб 24"/>
          <p:cNvSpPr/>
          <p:nvPr/>
        </p:nvSpPr>
        <p:spPr>
          <a:xfrm>
            <a:off x="2215667" y="5208361"/>
            <a:ext cx="1080120" cy="792088"/>
          </a:xfrm>
          <a:prstGeom prst="cube">
            <a:avLst>
              <a:gd name="adj" fmla="val 64101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Трапеция 25"/>
          <p:cNvSpPr/>
          <p:nvPr/>
        </p:nvSpPr>
        <p:spPr>
          <a:xfrm rot="6232336">
            <a:off x="2901778" y="5088748"/>
            <a:ext cx="1080120" cy="1008112"/>
          </a:xfrm>
          <a:prstGeom prst="trapezoid">
            <a:avLst>
              <a:gd name="adj" fmla="val 21809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Трапеция 26"/>
          <p:cNvSpPr/>
          <p:nvPr/>
        </p:nvSpPr>
        <p:spPr>
          <a:xfrm rot="7688480">
            <a:off x="3258370" y="4336610"/>
            <a:ext cx="1080120" cy="1008112"/>
          </a:xfrm>
          <a:prstGeom prst="trapezoid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Хорда 31"/>
          <p:cNvSpPr/>
          <p:nvPr/>
        </p:nvSpPr>
        <p:spPr>
          <a:xfrm rot="7052967">
            <a:off x="3975680" y="4509528"/>
            <a:ext cx="2679638" cy="2825414"/>
          </a:xfrm>
          <a:prstGeom prst="chord">
            <a:avLst>
              <a:gd name="adj1" fmla="val 3550285"/>
              <a:gd name="adj2" fmla="val 15156942"/>
            </a:avLst>
          </a:prstGeom>
          <a:solidFill>
            <a:srgbClr val="FFC9FF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707316" y="836712"/>
            <a:ext cx="3312368" cy="720080"/>
          </a:xfrm>
          <a:prstGeom prst="round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Georgia" pitchFamily="18" charset="0"/>
              </a:rPr>
              <a:t>1 способ</a:t>
            </a:r>
            <a:endParaRPr lang="ru-RU" sz="3200" b="1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076056" y="3645024"/>
            <a:ext cx="3312368" cy="720080"/>
          </a:xfrm>
          <a:prstGeom prst="round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Georgia" pitchFamily="18" charset="0"/>
              </a:rPr>
              <a:t>2 способ</a:t>
            </a:r>
            <a:endParaRPr lang="ru-RU" sz="3200" b="1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2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4" name="Скругленный прямоугольник 3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60000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0" name="Группа 59"/>
          <p:cNvGrpSpPr/>
          <p:nvPr/>
        </p:nvGrpSpPr>
        <p:grpSpPr>
          <a:xfrm>
            <a:off x="1071538" y="2285992"/>
            <a:ext cx="7128792" cy="6048672"/>
            <a:chOff x="971600" y="2780928"/>
            <a:chExt cx="7128792" cy="6048672"/>
          </a:xfrm>
        </p:grpSpPr>
        <p:grpSp>
          <p:nvGrpSpPr>
            <p:cNvPr id="48" name="Группа 47"/>
            <p:cNvGrpSpPr/>
            <p:nvPr/>
          </p:nvGrpSpPr>
          <p:grpSpPr>
            <a:xfrm>
              <a:off x="971600" y="2780928"/>
              <a:ext cx="7128792" cy="6048672"/>
              <a:chOff x="899592" y="1988840"/>
              <a:chExt cx="7128792" cy="6048672"/>
            </a:xfrm>
          </p:grpSpPr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1331640" y="3553794"/>
                <a:ext cx="1224136" cy="739302"/>
              </a:xfrm>
              <a:prstGeom prst="line">
                <a:avLst/>
              </a:prstGeom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Группа 46"/>
              <p:cNvGrpSpPr/>
              <p:nvPr/>
            </p:nvGrpSpPr>
            <p:grpSpPr>
              <a:xfrm>
                <a:off x="899592" y="1988840"/>
                <a:ext cx="7128792" cy="6048672"/>
                <a:chOff x="899592" y="1988840"/>
                <a:chExt cx="7128792" cy="6048672"/>
              </a:xfrm>
            </p:grpSpPr>
            <p:sp>
              <p:nvSpPr>
                <p:cNvPr id="5" name="Дуга 4"/>
                <p:cNvSpPr/>
                <p:nvPr/>
              </p:nvSpPr>
              <p:spPr>
                <a:xfrm>
                  <a:off x="2339752" y="3257600"/>
                  <a:ext cx="4320480" cy="3600400"/>
                </a:xfrm>
                <a:prstGeom prst="arc">
                  <a:avLst>
                    <a:gd name="adj1" fmla="val 11068730"/>
                    <a:gd name="adj2" fmla="val 21262604"/>
                  </a:avLst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" name="Дуга 5"/>
                <p:cNvSpPr/>
                <p:nvPr/>
              </p:nvSpPr>
              <p:spPr>
                <a:xfrm>
                  <a:off x="899592" y="1988840"/>
                  <a:ext cx="7128792" cy="6048672"/>
                </a:xfrm>
                <a:prstGeom prst="arc">
                  <a:avLst>
                    <a:gd name="adj1" fmla="val 10955201"/>
                    <a:gd name="adj2" fmla="val 21416914"/>
                  </a:avLst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0" name="Прямая соединительная линия 9"/>
                <p:cNvCxnSpPr>
                  <a:stCxn id="5" idx="2"/>
                </p:cNvCxnSpPr>
                <p:nvPr/>
              </p:nvCxnSpPr>
              <p:spPr>
                <a:xfrm>
                  <a:off x="6645309" y="4846568"/>
                  <a:ext cx="1383075" cy="22592"/>
                </a:xfrm>
                <a:prstGeom prst="line">
                  <a:avLst/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>
                  <a:off x="899592" y="4849938"/>
                  <a:ext cx="1440160" cy="19222"/>
                </a:xfrm>
                <a:prstGeom prst="line">
                  <a:avLst/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>
                  <a:off x="3131840" y="2204864"/>
                  <a:ext cx="504056" cy="1224136"/>
                </a:xfrm>
                <a:prstGeom prst="line">
                  <a:avLst/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>
                  <a:off x="2195736" y="2708920"/>
                  <a:ext cx="792088" cy="1080120"/>
                </a:xfrm>
                <a:prstGeom prst="line">
                  <a:avLst/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 flipH="1">
                  <a:off x="6516216" y="3933056"/>
                  <a:ext cx="1296144" cy="432048"/>
                </a:xfrm>
                <a:prstGeom prst="line">
                  <a:avLst/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 flipH="1">
                  <a:off x="6156176" y="2996952"/>
                  <a:ext cx="936104" cy="864096"/>
                </a:xfrm>
                <a:prstGeom prst="line">
                  <a:avLst/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/>
                <p:nvPr/>
              </p:nvCxnSpPr>
              <p:spPr>
                <a:xfrm flipH="1">
                  <a:off x="5652120" y="2348880"/>
                  <a:ext cx="576064" cy="1152128"/>
                </a:xfrm>
                <a:prstGeom prst="line">
                  <a:avLst/>
                </a:pr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1" name="Прямая соединительная линия 50"/>
            <p:cNvCxnSpPr/>
            <p:nvPr/>
          </p:nvCxnSpPr>
          <p:spPr>
            <a:xfrm>
              <a:off x="4067944" y="2780928"/>
              <a:ext cx="288032" cy="1296144"/>
            </a:xfrm>
            <a:prstGeom prst="line">
              <a:avLst/>
            </a:prstGeom>
            <a:ln w="5715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flipH="1">
              <a:off x="4932040" y="2852936"/>
              <a:ext cx="216024" cy="1224136"/>
            </a:xfrm>
            <a:prstGeom prst="line">
              <a:avLst/>
            </a:prstGeom>
            <a:ln w="5715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Трапеция 45"/>
          <p:cNvSpPr/>
          <p:nvPr/>
        </p:nvSpPr>
        <p:spPr>
          <a:xfrm rot="10800000">
            <a:off x="3900605" y="2260296"/>
            <a:ext cx="1538170" cy="1450819"/>
          </a:xfrm>
          <a:prstGeom prst="trapezoid">
            <a:avLst/>
          </a:prstGeom>
          <a:solidFill>
            <a:srgbClr val="C00000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403648" y="836712"/>
            <a:ext cx="6948264" cy="100811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>
                  <a:solidFill>
                    <a:srgbClr val="000099"/>
                  </a:solidFill>
                </a:ln>
                <a:solidFill>
                  <a:srgbClr val="0000FF"/>
                </a:solidFill>
                <a:latin typeface="Century Schoolbook" pitchFamily="18" charset="0"/>
              </a:rPr>
              <a:t>Римский мост</a:t>
            </a:r>
            <a:endParaRPr lang="ru-RU" sz="6600" b="1" dirty="0">
              <a:ln>
                <a:solidFill>
                  <a:srgbClr val="000099"/>
                </a:solidFill>
              </a:ln>
              <a:solidFill>
                <a:srgbClr val="0000FF"/>
              </a:solidFill>
              <a:latin typeface="Century Schoolbook" pitchFamily="18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143108" y="1357298"/>
            <a:ext cx="5544616" cy="792088"/>
          </a:xfrm>
          <a:prstGeom prst="roundRect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Georgia" pitchFamily="18" charset="0"/>
              </a:rPr>
              <a:t>«Замковый камень»</a:t>
            </a:r>
            <a:endParaRPr lang="ru-RU" sz="32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71538" y="5286388"/>
            <a:ext cx="7143800" cy="1214446"/>
          </a:xfrm>
          <a:prstGeom prst="roundRect">
            <a:avLst/>
          </a:prstGeom>
          <a:solidFill>
            <a:srgbClr val="FFC9F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Georgia" pitchFamily="18" charset="0"/>
              </a:rPr>
              <a:t>Мост становится устойчивым, когда уложены все бруски.</a:t>
            </a:r>
          </a:p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Georgia" pitchFamily="18" charset="0"/>
              </a:rPr>
              <a:t> Действуют силы сдвига. </a:t>
            </a:r>
            <a:endParaRPr lang="ru-RU" sz="2400" b="1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24" name="Куб 23"/>
          <p:cNvSpPr/>
          <p:nvPr/>
        </p:nvSpPr>
        <p:spPr>
          <a:xfrm>
            <a:off x="8215338" y="4357694"/>
            <a:ext cx="500066" cy="785818"/>
          </a:xfrm>
          <a:prstGeom prst="cube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Куб 24"/>
          <p:cNvSpPr/>
          <p:nvPr/>
        </p:nvSpPr>
        <p:spPr>
          <a:xfrm>
            <a:off x="571472" y="4429132"/>
            <a:ext cx="500066" cy="785818"/>
          </a:xfrm>
          <a:prstGeom prst="cube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6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Picture 2" descr="http://basik.ru/images/3303/50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4" name="Скругленный прямоугольник 3"/>
            <p:cNvSpPr/>
            <p:nvPr/>
          </p:nvSpPr>
          <p:spPr>
            <a:xfrm>
              <a:off x="395536" y="404664"/>
              <a:ext cx="8352928" cy="6192688"/>
            </a:xfrm>
            <a:prstGeom prst="roundRect">
              <a:avLst/>
            </a:prstGeom>
            <a:solidFill>
              <a:srgbClr val="FFFFCC">
                <a:alpha val="85098"/>
              </a:srgb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0482" name="Picture 2" descr="http://www.transsib.ru/Photo/Old-DV/old-amost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785794"/>
            <a:ext cx="2928958" cy="2027740"/>
          </a:xfrm>
          <a:prstGeom prst="rect">
            <a:avLst/>
          </a:prstGeom>
          <a:noFill/>
          <a:ln w="38100">
            <a:solidFill>
              <a:srgbClr val="663300"/>
            </a:solidFill>
          </a:ln>
        </p:spPr>
      </p:pic>
      <p:pic>
        <p:nvPicPr>
          <p:cNvPr id="20484" name="Picture 4" descr="http://www.tmvt.ru/dictionary/img/krugal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1" y="714356"/>
            <a:ext cx="3071834" cy="2215266"/>
          </a:xfrm>
          <a:prstGeom prst="rect">
            <a:avLst/>
          </a:prstGeom>
          <a:noFill/>
          <a:ln w="38100">
            <a:solidFill>
              <a:srgbClr val="663300"/>
            </a:solidFill>
          </a:ln>
        </p:spPr>
      </p:pic>
      <p:pic>
        <p:nvPicPr>
          <p:cNvPr id="20486" name="Picture 6" descr="http://derevnyaonline.ru/upload/gallery/411/1536/n_9913211671631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00100" y="3143248"/>
            <a:ext cx="3000396" cy="2400317"/>
          </a:xfrm>
          <a:prstGeom prst="rect">
            <a:avLst/>
          </a:prstGeom>
          <a:noFill/>
          <a:ln w="38100">
            <a:solidFill>
              <a:srgbClr val="663300"/>
            </a:solidFill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4286248" y="3214686"/>
            <a:ext cx="4286280" cy="2500330"/>
          </a:xfrm>
          <a:prstGeom prst="roundRect">
            <a:avLst/>
          </a:prstGeom>
          <a:solidFill>
            <a:srgbClr val="FFC9F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0000FF"/>
                </a:solidFill>
                <a:latin typeface="Georgia" pitchFamily="18" charset="0"/>
              </a:rPr>
              <a:t>Строительство: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00FF"/>
                </a:solidFill>
                <a:latin typeface="Georgia" pitchFamily="18" charset="0"/>
              </a:rPr>
              <a:t> мостов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00FF"/>
                </a:solidFill>
                <a:latin typeface="Georgia" pitchFamily="18" charset="0"/>
              </a:rPr>
              <a:t>сводов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00FF"/>
                </a:solidFill>
                <a:latin typeface="Georgia" pitchFamily="18" charset="0"/>
              </a:rPr>
              <a:t>оконных проёмов</a:t>
            </a:r>
            <a:endParaRPr lang="ru-RU" sz="2800" b="1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106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32</cp:revision>
  <dcterms:created xsi:type="dcterms:W3CDTF">2013-02-10T12:56:04Z</dcterms:created>
  <dcterms:modified xsi:type="dcterms:W3CDTF">2014-04-12T15:34:14Z</dcterms:modified>
</cp:coreProperties>
</file>