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6" r:id="rId3"/>
    <p:sldId id="258" r:id="rId4"/>
    <p:sldId id="263" r:id="rId5"/>
    <p:sldId id="264" r:id="rId6"/>
    <p:sldId id="265" r:id="rId7"/>
    <p:sldId id="267" r:id="rId8"/>
    <p:sldId id="268" r:id="rId9"/>
    <p:sldId id="257" r:id="rId10"/>
    <p:sldId id="261" r:id="rId11"/>
    <p:sldId id="269" r:id="rId12"/>
    <p:sldId id="277" r:id="rId13"/>
    <p:sldId id="270" r:id="rId14"/>
    <p:sldId id="271" r:id="rId15"/>
    <p:sldId id="273" r:id="rId16"/>
    <p:sldId id="275" r:id="rId17"/>
    <p:sldId id="274" r:id="rId18"/>
    <p:sldId id="272" r:id="rId19"/>
    <p:sldId id="276" r:id="rId20"/>
    <p:sldId id="279" r:id="rId21"/>
    <p:sldId id="281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41142" autoAdjust="0"/>
    <p:restoredTop sz="94660"/>
  </p:normalViewPr>
  <p:slideViewPr>
    <p:cSldViewPr>
      <p:cViewPr>
        <p:scale>
          <a:sx n="60" d="100"/>
          <a:sy n="60" d="100"/>
        </p:scale>
        <p:origin x="-336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gif"/><Relationship Id="rId3" Type="http://schemas.openxmlformats.org/officeDocument/2006/relationships/image" Target="../media/image32.gif"/><Relationship Id="rId7" Type="http://schemas.openxmlformats.org/officeDocument/2006/relationships/image" Target="../media/image36.gif"/><Relationship Id="rId12" Type="http://schemas.openxmlformats.org/officeDocument/2006/relationships/image" Target="../media/image41.gif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5.gif"/><Relationship Id="rId11" Type="http://schemas.openxmlformats.org/officeDocument/2006/relationships/image" Target="../media/image40.gif"/><Relationship Id="rId5" Type="http://schemas.openxmlformats.org/officeDocument/2006/relationships/image" Target="../media/image34.gif"/><Relationship Id="rId10" Type="http://schemas.openxmlformats.org/officeDocument/2006/relationships/image" Target="../media/image39.gif"/><Relationship Id="rId4" Type="http://schemas.openxmlformats.org/officeDocument/2006/relationships/image" Target="../media/image33.gif"/><Relationship Id="rId9" Type="http://schemas.openxmlformats.org/officeDocument/2006/relationships/image" Target="../media/image38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g3.proshkolu.ru/content/media/pic/std/3000000/2103000/2102363-03fd56e02356b28c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spy.kz/images/9c7f681c72fdd583d9692e45ae90de17.jpg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lum bright="11000" contrast="-2000"/>
          </a:blip>
          <a:srcRect/>
          <a:stretch>
            <a:fillRect/>
          </a:stretch>
        </p:blipFill>
        <p:spPr bwMode="auto">
          <a:xfrm>
            <a:off x="157176" y="486595"/>
            <a:ext cx="8986824" cy="6371405"/>
          </a:xfrm>
          <a:prstGeom prst="rect">
            <a:avLst/>
          </a:prstGeom>
          <a:noFill/>
          <a:effectLst>
            <a:softEdge rad="635000"/>
          </a:effec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2" y="4572008"/>
            <a:ext cx="514353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14744" y="1500174"/>
            <a:ext cx="514353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285720" y="0"/>
            <a:ext cx="885828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Две кривые, начерченные </a:t>
            </a:r>
            <a:r>
              <a:rPr lang="ru-RU" sz="40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сейсмографом</a:t>
            </a:r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—</a:t>
            </a:r>
          </a:p>
          <a:p>
            <a:pPr lvl="0" algn="ctr"/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прибором, записывающим колебания земной коры. </a:t>
            </a:r>
            <a:endParaRPr lang="ru-RU" sz="2800" b="1" i="1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1500174"/>
            <a:ext cx="33805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Земная кора спокойна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2071678"/>
            <a:ext cx="32147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Сигналы землетрясения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4714884"/>
            <a:ext cx="35718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Нормальная работа сердца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20" y="5500702"/>
            <a:ext cx="35718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Кардиограмма больного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0" y="3143248"/>
            <a:ext cx="9144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Две кривые, начерченные </a:t>
            </a:r>
            <a:r>
              <a:rPr lang="ru-RU" sz="40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кардиографом</a:t>
            </a:r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—</a:t>
            </a:r>
          </a:p>
          <a:p>
            <a:pPr lvl="0" algn="ctr"/>
            <a:r>
              <a:rPr lang="ru-RU" sz="2800" b="1" i="1" dirty="0" smtClean="0">
                <a:ln>
                  <a:solidFill>
                    <a:schemeClr val="tx1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прибором, записывающим отклонения в работе сердца. </a:t>
            </a:r>
            <a:endParaRPr lang="ru-RU" sz="2800" b="1" i="1" dirty="0">
              <a:ln>
                <a:solidFill>
                  <a:schemeClr val="tx1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  <a:alpha val="2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Прямоугольник 37"/>
          <p:cNvSpPr/>
          <p:nvPr/>
        </p:nvSpPr>
        <p:spPr>
          <a:xfrm>
            <a:off x="2285984" y="0"/>
            <a:ext cx="4071966" cy="68580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http://www.autoexploitation.ru/xml_my_shop_new/img/345243.jpg"/>
          <p:cNvPicPr>
            <a:picLocks noChangeAspect="1" noChangeArrowheads="1"/>
          </p:cNvPicPr>
          <p:nvPr/>
        </p:nvPicPr>
        <p:blipFill>
          <a:blip r:embed="rId2" cstate="print">
            <a:lum bright="44000" contrast="5000"/>
          </a:blip>
          <a:srcRect/>
          <a:stretch>
            <a:fillRect/>
          </a:stretch>
        </p:blipFill>
        <p:spPr bwMode="auto">
          <a:xfrm>
            <a:off x="0" y="-357214"/>
            <a:ext cx="9144000" cy="2214578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2" name="Прямоугольник 1"/>
          <p:cNvSpPr/>
          <p:nvPr/>
        </p:nvSpPr>
        <p:spPr>
          <a:xfrm>
            <a:off x="357158" y="5534561"/>
            <a:ext cx="85010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Все значения аргумента , при которых функция имеет смысл</a:t>
            </a:r>
            <a:endParaRPr lang="ru-RU" sz="4000" b="1" dirty="0"/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142844" y="214290"/>
            <a:ext cx="8786874" cy="1184297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Область определения функции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4143372" y="1500174"/>
            <a:ext cx="10695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D(f)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rot="5400000">
            <a:off x="1607720" y="3250008"/>
            <a:ext cx="3500462" cy="79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10800000" flipV="1">
            <a:off x="1428728" y="3856040"/>
            <a:ext cx="6143668" cy="952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7643834" y="3713164"/>
            <a:ext cx="500066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928926" y="3929066"/>
            <a:ext cx="500066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714744" y="3927478"/>
            <a:ext cx="285752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00430" y="2928934"/>
            <a:ext cx="428628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286512" y="3927478"/>
            <a:ext cx="357190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71670" y="3927478"/>
            <a:ext cx="571504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-2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2285984" y="3857628"/>
            <a:ext cx="4071966" cy="1588"/>
          </a:xfrm>
          <a:prstGeom prst="line">
            <a:avLst/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857488" y="1285066"/>
            <a:ext cx="500066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286512" y="2285992"/>
            <a:ext cx="1420582" cy="58477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5286380" y="1714488"/>
            <a:ext cx="38530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(от англ.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область»)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00628" y="4714884"/>
            <a:ext cx="3143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[-2;6]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олилиния 27"/>
          <p:cNvSpPr/>
          <p:nvPr/>
        </p:nvSpPr>
        <p:spPr>
          <a:xfrm>
            <a:off x="2324100" y="2152650"/>
            <a:ext cx="4057650" cy="2193925"/>
          </a:xfrm>
          <a:custGeom>
            <a:avLst/>
            <a:gdLst>
              <a:gd name="connsiteX0" fmla="*/ 0 w 4057650"/>
              <a:gd name="connsiteY0" fmla="*/ 0 h 2193925"/>
              <a:gd name="connsiteX1" fmla="*/ 704850 w 4057650"/>
              <a:gd name="connsiteY1" fmla="*/ 2038350 h 2193925"/>
              <a:gd name="connsiteX2" fmla="*/ 4000500 w 4057650"/>
              <a:gd name="connsiteY2" fmla="*/ 933450 h 2193925"/>
              <a:gd name="connsiteX3" fmla="*/ 4057650 w 4057650"/>
              <a:gd name="connsiteY3" fmla="*/ 914400 h 2193925"/>
              <a:gd name="connsiteX4" fmla="*/ 4057650 w 4057650"/>
              <a:gd name="connsiteY4" fmla="*/ 914400 h 2193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57650" h="2193925">
                <a:moveTo>
                  <a:pt x="0" y="0"/>
                </a:moveTo>
                <a:cubicBezTo>
                  <a:pt x="19050" y="941387"/>
                  <a:pt x="38100" y="1882775"/>
                  <a:pt x="704850" y="2038350"/>
                </a:cubicBezTo>
                <a:cubicBezTo>
                  <a:pt x="1371600" y="2193925"/>
                  <a:pt x="4000500" y="933450"/>
                  <a:pt x="4000500" y="933450"/>
                </a:cubicBezTo>
                <a:lnTo>
                  <a:pt x="4057650" y="914400"/>
                </a:lnTo>
                <a:lnTo>
                  <a:pt x="4057650" y="914400"/>
                </a:ln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2214546" y="2070090"/>
            <a:ext cx="144000" cy="144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286512" y="2998784"/>
            <a:ext cx="144000" cy="144000"/>
          </a:xfrm>
          <a:prstGeom prst="ellipse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Управляющая кнопка: назад 31">
            <a:hlinkClick r:id="" action="ppaction://hlinkshowjump?jump=previousslide" highlightClick="1"/>
          </p:cNvPr>
          <p:cNvSpPr/>
          <p:nvPr/>
        </p:nvSpPr>
        <p:spPr>
          <a:xfrm>
            <a:off x="8572528" y="6072206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6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-3.33333E-6 0.24931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3.33333E-6 L 0.00104 0.1143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3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2" grpId="0"/>
      <p:bldP spid="3" grpId="0"/>
      <p:bldP spid="5" grpId="0"/>
      <p:bldP spid="24" grpId="0"/>
      <p:bldP spid="25" grpId="0"/>
      <p:bldP spid="26" grpId="0"/>
      <p:bldP spid="27" grpId="0"/>
      <p:bldP spid="29" grpId="0"/>
      <p:bldP spid="30" grpId="0"/>
      <p:bldP spid="36" grpId="0"/>
      <p:bldP spid="37" grpId="0"/>
      <p:bldP spid="40" grpId="0"/>
      <p:bldP spid="28" grpId="0" animBg="1"/>
      <p:bldP spid="31" grpId="0" animBg="1"/>
      <p:bldP spid="31" grpId="1" animBg="1"/>
      <p:bldP spid="34" grpId="0" animBg="1"/>
      <p:bldP spid="34" grpId="1" animBg="1"/>
      <p:bldP spid="3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  <a:alpha val="2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/>
          <p:cNvSpPr/>
          <p:nvPr/>
        </p:nvSpPr>
        <p:spPr>
          <a:xfrm>
            <a:off x="0" y="2071678"/>
            <a:ext cx="9144000" cy="2714644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Picture 2" descr="http://www.autoexploitation.ru/xml_my_shop_new/img/345243.jpg"/>
          <p:cNvPicPr>
            <a:picLocks noChangeAspect="1" noChangeArrowheads="1"/>
          </p:cNvPicPr>
          <p:nvPr/>
        </p:nvPicPr>
        <p:blipFill>
          <a:blip r:embed="rId2" cstate="print">
            <a:lum bright="44000" contrast="5000"/>
          </a:blip>
          <a:srcRect/>
          <a:stretch>
            <a:fillRect/>
          </a:stretch>
        </p:blipFill>
        <p:spPr bwMode="auto">
          <a:xfrm>
            <a:off x="0" y="-357214"/>
            <a:ext cx="9144000" cy="2214578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42844" y="214290"/>
            <a:ext cx="8786874" cy="1184297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Область значений функции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5534561"/>
            <a:ext cx="850109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Все значения, которые принимает функция</a:t>
            </a:r>
            <a:endParaRPr lang="ru-RU" sz="4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6238" y="1714488"/>
            <a:ext cx="44677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(от англ.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codomain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со-область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»)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3643306" y="1571612"/>
            <a:ext cx="1040670" cy="707886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(f)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rot="5400000">
            <a:off x="1036613" y="3606801"/>
            <a:ext cx="3786214" cy="1588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V="1">
            <a:off x="1000100" y="3856040"/>
            <a:ext cx="6143668" cy="9524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215206" y="3713164"/>
            <a:ext cx="500066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43174" y="3784602"/>
            <a:ext cx="500066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14678" y="3786190"/>
            <a:ext cx="285752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71802" y="3071810"/>
            <a:ext cx="428628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57752" y="3927478"/>
            <a:ext cx="357190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357950" y="3786190"/>
            <a:ext cx="357190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071802" y="1785926"/>
            <a:ext cx="357190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85984" y="4500570"/>
            <a:ext cx="714380" cy="583187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-2</a:t>
            </a:r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1571604" y="3429000"/>
            <a:ext cx="2714644" cy="1588"/>
          </a:xfrm>
          <a:prstGeom prst="line">
            <a:avLst/>
          </a:prstGeom>
          <a:ln w="38100">
            <a:solidFill>
              <a:srgbClr val="FF000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00298" y="1498586"/>
            <a:ext cx="500066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715008" y="2428868"/>
            <a:ext cx="1418978" cy="584775"/>
          </a:xfrm>
          <a:prstGeom prst="rect">
            <a:avLst/>
          </a:prstGeom>
          <a:noFill/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y = f(x)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86314" y="4786322"/>
            <a:ext cx="2928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[-2;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олилиния 28"/>
          <p:cNvSpPr/>
          <p:nvPr/>
        </p:nvSpPr>
        <p:spPr>
          <a:xfrm>
            <a:off x="1785918" y="2071678"/>
            <a:ext cx="4929223" cy="2775553"/>
          </a:xfrm>
          <a:custGeom>
            <a:avLst/>
            <a:gdLst>
              <a:gd name="connsiteX0" fmla="*/ 0 w 4910919"/>
              <a:gd name="connsiteY0" fmla="*/ 31845 h 2681785"/>
              <a:gd name="connsiteX1" fmla="*/ 2333767 w 4910919"/>
              <a:gd name="connsiteY1" fmla="*/ 2624919 h 2681785"/>
              <a:gd name="connsiteX2" fmla="*/ 4544704 w 4910919"/>
              <a:gd name="connsiteY2" fmla="*/ 373039 h 2681785"/>
              <a:gd name="connsiteX3" fmla="*/ 4531056 w 4910919"/>
              <a:gd name="connsiteY3" fmla="*/ 386686 h 2681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10919" h="2681785">
                <a:moveTo>
                  <a:pt x="0" y="31845"/>
                </a:moveTo>
                <a:cubicBezTo>
                  <a:pt x="788158" y="1299949"/>
                  <a:pt x="1576316" y="2568053"/>
                  <a:pt x="2333767" y="2624919"/>
                </a:cubicBezTo>
                <a:cubicBezTo>
                  <a:pt x="3091218" y="2681785"/>
                  <a:pt x="4178489" y="746078"/>
                  <a:pt x="4544704" y="373039"/>
                </a:cubicBezTo>
                <a:cubicBezTo>
                  <a:pt x="4910919" y="0"/>
                  <a:pt x="4720987" y="193343"/>
                  <a:pt x="4531056" y="386686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6500826" y="2143116"/>
            <a:ext cx="144000" cy="144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1714480" y="2000240"/>
            <a:ext cx="144000" cy="144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071934" y="4714884"/>
            <a:ext cx="144000" cy="144000"/>
          </a:xfrm>
          <a:prstGeom prst="ellipse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6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7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8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022E-16 L -0.13438 0.00069 " pathEditMode="relative" rAng="0" ptsTypes="AA">
                                      <p:cBhvr>
                                        <p:cTn id="8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69882E-6 L 0.12361 -0.00162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3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000"/>
                            </p:stCondLst>
                            <p:childTnLst>
                              <p:par>
                                <p:cTn id="9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" grpId="0"/>
      <p:bldP spid="5" grpId="0"/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  <p:bldP spid="22" grpId="0"/>
      <p:bldP spid="24" grpId="0"/>
      <p:bldP spid="28" grpId="0"/>
      <p:bldP spid="29" grpId="0" animBg="1"/>
      <p:bldP spid="30" grpId="0" animBg="1"/>
      <p:bldP spid="23" grpId="0" animBg="1"/>
      <p:bldP spid="23" grpId="1" animBg="1"/>
      <p:bldP spid="19" grpId="0" animBg="1"/>
      <p:bldP spid="19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28926" y="1071546"/>
            <a:ext cx="58579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Monotype Corsiva" pitchFamily="66" charset="0"/>
              </a:rPr>
              <a:t>А теперь, ребята, встать</a:t>
            </a:r>
            <a:br>
              <a:rPr lang="ru-RU" sz="4000" b="1" dirty="0" smtClean="0">
                <a:latin typeface="Monotype Corsiva" pitchFamily="66" charset="0"/>
              </a:rPr>
            </a:br>
            <a:r>
              <a:rPr lang="ru-RU" sz="4000" b="1" dirty="0" smtClean="0">
                <a:latin typeface="Monotype Corsiva" pitchFamily="66" charset="0"/>
              </a:rPr>
              <a:t>Руки медленно поднять,</a:t>
            </a:r>
            <a:br>
              <a:rPr lang="ru-RU" sz="4000" b="1" dirty="0" smtClean="0">
                <a:latin typeface="Monotype Corsiva" pitchFamily="66" charset="0"/>
              </a:rPr>
            </a:br>
            <a:r>
              <a:rPr lang="ru-RU" sz="4000" b="1" dirty="0" smtClean="0">
                <a:latin typeface="Monotype Corsiva" pitchFamily="66" charset="0"/>
              </a:rPr>
              <a:t>Пальцы сжать, </a:t>
            </a:r>
          </a:p>
          <a:p>
            <a:r>
              <a:rPr lang="ru-RU" sz="4000" b="1" dirty="0" smtClean="0">
                <a:latin typeface="Monotype Corsiva" pitchFamily="66" charset="0"/>
              </a:rPr>
              <a:t>Потом разжать,</a:t>
            </a:r>
            <a:br>
              <a:rPr lang="ru-RU" sz="4000" b="1" dirty="0" smtClean="0">
                <a:latin typeface="Monotype Corsiva" pitchFamily="66" charset="0"/>
              </a:rPr>
            </a:br>
            <a:r>
              <a:rPr lang="ru-RU" sz="4000" b="1" dirty="0" smtClean="0">
                <a:latin typeface="Monotype Corsiva" pitchFamily="66" charset="0"/>
              </a:rPr>
              <a:t>Руки вниз и так стоять.</a:t>
            </a:r>
            <a:br>
              <a:rPr lang="ru-RU" sz="4000" b="1" dirty="0" smtClean="0">
                <a:latin typeface="Monotype Corsiva" pitchFamily="66" charset="0"/>
              </a:rPr>
            </a:br>
            <a:r>
              <a:rPr lang="ru-RU" sz="4000" b="1" dirty="0" smtClean="0">
                <a:latin typeface="Monotype Corsiva" pitchFamily="66" charset="0"/>
              </a:rPr>
              <a:t>Наклонитесь вправо, влево.</a:t>
            </a:r>
            <a:br>
              <a:rPr lang="ru-RU" sz="4000" b="1" dirty="0" smtClean="0">
                <a:latin typeface="Monotype Corsiva" pitchFamily="66" charset="0"/>
              </a:rPr>
            </a:br>
            <a:r>
              <a:rPr lang="ru-RU" sz="4000" b="1" dirty="0" smtClean="0">
                <a:latin typeface="Monotype Corsiva" pitchFamily="66" charset="0"/>
              </a:rPr>
              <a:t>И беритесь вновь за дело</a:t>
            </a:r>
            <a:endParaRPr lang="ru-RU" sz="4000" b="1" dirty="0">
              <a:latin typeface="Monotype Corsiva" pitchFamily="66" charset="0"/>
            </a:endParaRPr>
          </a:p>
        </p:txBody>
      </p:sp>
      <p:pic>
        <p:nvPicPr>
          <p:cNvPr id="32770" name="Picture 2" descr="C:\Users\admin\Desktop\0_78cd3_ff4e10eb_XL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3000396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  <a:alpha val="2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215074" y="1857364"/>
            <a:ext cx="2731239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1857364"/>
            <a:ext cx="2834768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42844" y="214290"/>
            <a:ext cx="8786874" cy="1184297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Укажите область определения и область значений функции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7950" y="1928802"/>
            <a:ext cx="428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5214950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5929330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0430" y="5214950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00430" y="5929330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643570" y="5214950"/>
            <a:ext cx="3786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(∞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;0)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ᴜ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(0;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∞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43570" y="5929330"/>
            <a:ext cx="36433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(∞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;0)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ᴜ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(0;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∞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143240" y="1857364"/>
            <a:ext cx="2928958" cy="27146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50000"/>
                <a:satMod val="300000"/>
                <a:alpha val="2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1928801"/>
            <a:ext cx="2731103" cy="24207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42844" y="214290"/>
            <a:ext cx="8786874" cy="1184297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Укажите область определения и область значений функции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3670" y="4929198"/>
            <a:ext cx="2500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0;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∞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43702" y="5572140"/>
            <a:ext cx="25002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0;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∞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7620" y="4929198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7620" y="5572140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4929198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D(f)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R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5572140"/>
            <a:ext cx="2714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en-US" sz="3200" b="1" i="1" dirty="0" smtClean="0">
                <a:latin typeface="Times New Roman" pitchFamily="18" charset="0"/>
                <a:cs typeface="Times New Roman" pitchFamily="18" charset="0"/>
              </a:rPr>
              <a:t>(f)</a:t>
            </a: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0;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∞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357554" y="1928802"/>
            <a:ext cx="2639311" cy="24193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57950" y="1928802"/>
            <a:ext cx="2590784" cy="24288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le-savchen.ucoz.ru/test/test_7/12_1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714620"/>
            <a:ext cx="3940421" cy="3495271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214282" y="1714488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3438" y="1714488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42844" y="214290"/>
            <a:ext cx="8786874" cy="1184297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Найдите</a:t>
            </a: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область определения и область значений функции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7" name="Picture 10" descr="http://le-savchen.ucoz.ru/test/test_7/12_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1" y="2700604"/>
            <a:ext cx="4457833" cy="3514477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0" y="2143116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14810" y="2143116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http://le-savchen.ucoz.ru/test/test_7/12_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786058"/>
            <a:ext cx="4015839" cy="319250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14282" y="1714488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43438" y="1714488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42844" y="214290"/>
            <a:ext cx="8786874" cy="1184297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Найдите</a:t>
            </a: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область определения и область значений функции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10" name="Picture 4" descr="http://le-savchen.ucoz.ru/test/test_7/12_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770342"/>
            <a:ext cx="4143404" cy="323185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0" y="2143116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14810" y="2143116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http://le-savchen.ucoz.ru/test/test_7/12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643182"/>
            <a:ext cx="3857652" cy="3402647"/>
          </a:xfrm>
          <a:prstGeom prst="rect">
            <a:avLst/>
          </a:prstGeom>
          <a:noFill/>
        </p:spPr>
      </p:pic>
      <p:pic>
        <p:nvPicPr>
          <p:cNvPr id="5" name="Picture 16" descr="http://le-savchen.ucoz.ru/test/test_7/12_7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2643182"/>
            <a:ext cx="3917304" cy="3414551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214282" y="1714488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43438" y="1714488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42844" y="214290"/>
            <a:ext cx="8786874" cy="1184297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b="1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Найдите</a:t>
            </a: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область определения и область значений функции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2143116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14810" y="2143116"/>
            <a:ext cx="785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14744" y="6286520"/>
            <a:ext cx="16430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(1 балл)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im5-tub-ru.yandex.net/i?id=100213986-5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00090"/>
            <a:ext cx="9144000" cy="7000924"/>
          </a:xfrm>
          <a:prstGeom prst="rect">
            <a:avLst/>
          </a:prstGeom>
          <a:noFill/>
        </p:spPr>
      </p:pic>
      <p:pic>
        <p:nvPicPr>
          <p:cNvPr id="4098" name="Picture 2" descr="C:\Users\user\Desktop\Р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08" y="3500438"/>
            <a:ext cx="2544564" cy="2214578"/>
          </a:xfrm>
          <a:prstGeom prst="rect">
            <a:avLst/>
          </a:prstGeom>
          <a:noFill/>
        </p:spPr>
      </p:pic>
      <p:pic>
        <p:nvPicPr>
          <p:cNvPr id="4099" name="Picture 3" descr="C:\Users\user\Desktop\Р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08" y="-500090"/>
            <a:ext cx="2591007" cy="3754516"/>
          </a:xfrm>
          <a:prstGeom prst="rect">
            <a:avLst/>
          </a:prstGeom>
          <a:noFill/>
        </p:spPr>
      </p:pic>
      <p:sp>
        <p:nvSpPr>
          <p:cNvPr id="26" name="TextBox 25"/>
          <p:cNvSpPr txBox="1"/>
          <p:nvPr/>
        </p:nvSpPr>
        <p:spPr>
          <a:xfrm>
            <a:off x="3857620" y="1071546"/>
            <a:ext cx="642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7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43372" y="4572008"/>
            <a:ext cx="6429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ru-RU" sz="7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4844" y="1000108"/>
            <a:ext cx="4429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 = 0</a:t>
            </a:r>
            <a:endParaRPr lang="ru-RU" sz="9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5400000">
            <a:off x="5715008" y="1571612"/>
            <a:ext cx="642942" cy="50006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714844" y="4143380"/>
            <a:ext cx="4429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≥ 0</a:t>
            </a:r>
            <a:endParaRPr lang="ru-RU" sz="9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0166" y="1285860"/>
            <a:ext cx="10001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57290" y="4214818"/>
            <a:ext cx="1285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i="1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ru-RU" sz="5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34" grpId="0"/>
      <p:bldP spid="36" grpId="0"/>
      <p:bldP spid="3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imageup.ru/img93/23413968.png"/>
          <p:cNvPicPr>
            <a:picLocks noChangeAspect="1" noChangeArrowheads="1"/>
          </p:cNvPicPr>
          <p:nvPr/>
        </p:nvPicPr>
        <p:blipFill>
          <a:blip r:embed="rId2"/>
          <a:srcRect t="2555" r="1562"/>
          <a:stretch>
            <a:fillRect/>
          </a:stretch>
        </p:blipFill>
        <p:spPr bwMode="auto">
          <a:xfrm>
            <a:off x="142844" y="1357298"/>
            <a:ext cx="8786874" cy="5357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9" name="Заголовок 1"/>
          <p:cNvSpPr txBox="1">
            <a:spLocks/>
          </p:cNvSpPr>
          <p:nvPr/>
        </p:nvSpPr>
        <p:spPr>
          <a:xfrm>
            <a:off x="142844" y="214290"/>
            <a:ext cx="8858312" cy="1071569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Найдите область определения функции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29697" name="Picture 1" descr="http://festival.1september.ru/articles/580579/Image3040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071678"/>
            <a:ext cx="1617895" cy="414339"/>
          </a:xfrm>
          <a:prstGeom prst="rect">
            <a:avLst/>
          </a:prstGeom>
          <a:noFill/>
        </p:spPr>
      </p:pic>
      <p:pic>
        <p:nvPicPr>
          <p:cNvPr id="29698" name="Picture 2" descr="http://festival.1september.ru/articles/580579/Image3041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071678"/>
            <a:ext cx="1243017" cy="414339"/>
          </a:xfrm>
          <a:prstGeom prst="rect">
            <a:avLst/>
          </a:prstGeom>
          <a:noFill/>
        </p:spPr>
      </p:pic>
      <p:pic>
        <p:nvPicPr>
          <p:cNvPr id="29699" name="Picture 3" descr="http://festival.1september.ru/articles/580579/Image3042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5786454"/>
            <a:ext cx="1183826" cy="730026"/>
          </a:xfrm>
          <a:prstGeom prst="rect">
            <a:avLst/>
          </a:prstGeom>
          <a:noFill/>
        </p:spPr>
      </p:pic>
      <p:pic>
        <p:nvPicPr>
          <p:cNvPr id="29700" name="Picture 4" descr="http://festival.1september.ru/articles/580579/Image3043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694" y="5715016"/>
            <a:ext cx="1183826" cy="730026"/>
          </a:xfrm>
          <a:prstGeom prst="rect">
            <a:avLst/>
          </a:prstGeom>
          <a:noFill/>
        </p:spPr>
      </p:pic>
      <p:pic>
        <p:nvPicPr>
          <p:cNvPr id="29701" name="Picture 5" descr="http://festival.1september.ru/articles/580579/Image3044.gif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500694" y="2571744"/>
            <a:ext cx="1065443" cy="730026"/>
          </a:xfrm>
          <a:prstGeom prst="rect">
            <a:avLst/>
          </a:prstGeom>
          <a:noFill/>
        </p:spPr>
      </p:pic>
      <p:pic>
        <p:nvPicPr>
          <p:cNvPr id="29702" name="Picture 6" descr="http://festival.1september.ru/articles/580579/Image3045.gif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14348" y="2714620"/>
            <a:ext cx="1183826" cy="730026"/>
          </a:xfrm>
          <a:prstGeom prst="rect">
            <a:avLst/>
          </a:prstGeom>
          <a:noFill/>
        </p:spPr>
      </p:pic>
      <p:pic>
        <p:nvPicPr>
          <p:cNvPr id="29703" name="Picture 7" descr="http://festival.1september.ru/articles/580579/Image3046.gif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14348" y="4643446"/>
            <a:ext cx="1420592" cy="808948"/>
          </a:xfrm>
          <a:prstGeom prst="rect">
            <a:avLst/>
          </a:prstGeom>
          <a:noFill/>
        </p:spPr>
      </p:pic>
      <p:pic>
        <p:nvPicPr>
          <p:cNvPr id="29704" name="Picture 8" descr="http://festival.1september.ru/articles/580579/Image3047.gif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500694" y="4643446"/>
            <a:ext cx="1440321" cy="828678"/>
          </a:xfrm>
          <a:prstGeom prst="rect">
            <a:avLst/>
          </a:prstGeom>
          <a:noFill/>
        </p:spPr>
      </p:pic>
      <p:pic>
        <p:nvPicPr>
          <p:cNvPr id="29705" name="Picture 9" descr="http://festival.1september.ru/articles/580579/Image3048.gif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14348" y="3643314"/>
            <a:ext cx="1381129" cy="749756"/>
          </a:xfrm>
          <a:prstGeom prst="rect">
            <a:avLst/>
          </a:prstGeom>
          <a:noFill/>
        </p:spPr>
      </p:pic>
      <p:pic>
        <p:nvPicPr>
          <p:cNvPr id="29707" name="Picture 11" descr="http://festival.1september.ru/articles/580579/Image3050.gif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500694" y="3571876"/>
            <a:ext cx="1381129" cy="749756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214282" y="1357298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 вариант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857752" y="1357298"/>
            <a:ext cx="24288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 вариант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00298" y="2000240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ϵ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7358050" y="2000240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ϵ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357422" y="578645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ϵ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358050" y="5786454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ϵ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500298" y="2786058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≠ 1,5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358050" y="2786058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≠ 2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57422" y="478632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≠ 0,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214678" y="4786322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≠ 3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929586" y="4786322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≠ - 4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7072298" y="4786322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≠ 0,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500298" y="3786190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˂ 2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7358050" y="3786190"/>
            <a:ext cx="107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˂ 1,5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42844" y="2000240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2844" y="2786058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42844" y="3643314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2844" y="4572008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42844" y="5786454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5.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57752" y="2000240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1.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857752" y="2786058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2.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857752" y="3643314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3.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857752" y="4572008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4.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57752" y="5786454"/>
            <a:ext cx="785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5.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29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6000"/>
                            </p:stCondLst>
                            <p:childTnLst>
                              <p:par>
                                <p:cTn id="7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29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0" dur="1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5" dur="1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7" grpId="0"/>
      <p:bldP spid="38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5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>
                <a:alpha val="0"/>
              </a:srgbClr>
            </a:gs>
            <a:gs pos="45000">
              <a:srgbClr val="FF7A00"/>
            </a:gs>
            <a:gs pos="70000">
              <a:srgbClr val="FF0300">
                <a:alpha val="76000"/>
              </a:srgbClr>
            </a:gs>
            <a:gs pos="100000">
              <a:srgbClr val="4D0808">
                <a:alpha val="71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0432430">
            <a:off x="-63233" y="618210"/>
            <a:ext cx="8844784" cy="2423797"/>
          </a:xfrm>
          <a:prstGeom prst="rect">
            <a:avLst/>
          </a:prstGeom>
          <a:noFill/>
        </p:spPr>
        <p:txBody>
          <a:bodyPr wrap="square" rtlCol="0">
            <a:prstTxWarp prst="textWave1">
              <a:avLst>
                <a:gd name="adj1" fmla="val 18940"/>
                <a:gd name="adj2" fmla="val 0"/>
              </a:avLst>
            </a:prstTxWarp>
            <a:spAutoFit/>
          </a:bodyPr>
          <a:lstStyle/>
          <a:p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Arial Black" pitchFamily="34" charset="0"/>
              </a:rPr>
              <a:t>Функции и </a:t>
            </a:r>
            <a:r>
              <a:rPr lang="ru-RU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Arial Black" pitchFamily="34" charset="0"/>
              </a:rPr>
              <a:t>их свойства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rgbClr val="0070C0"/>
              </a:solidFill>
              <a:latin typeface="Arial Black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57158" y="5999974"/>
            <a:ext cx="8429684" cy="79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 flipH="1" flipV="1">
            <a:off x="-2142751" y="3285727"/>
            <a:ext cx="6571454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65723" y="2336527"/>
            <a:ext cx="39290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i="1" dirty="0" smtClean="0">
                <a:latin typeface="Times New Roman" pitchFamily="18" charset="0"/>
                <a:cs typeface="Times New Roman" pitchFamily="18" charset="0"/>
              </a:rPr>
              <a:t>у = </a:t>
            </a:r>
            <a:r>
              <a:rPr lang="en-US" sz="6000" b="1" i="1" dirty="0" smtClean="0">
                <a:latin typeface="Times New Roman" pitchFamily="18" charset="0"/>
                <a:cs typeface="Times New Roman" pitchFamily="18" charset="0"/>
              </a:rPr>
              <a:t>f (x)</a:t>
            </a:r>
            <a:endParaRPr lang="ru-RU" sz="6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Полилиния 39"/>
          <p:cNvSpPr/>
          <p:nvPr/>
        </p:nvSpPr>
        <p:spPr>
          <a:xfrm>
            <a:off x="628650" y="1905000"/>
            <a:ext cx="7715250" cy="3009900"/>
          </a:xfrm>
          <a:custGeom>
            <a:avLst/>
            <a:gdLst>
              <a:gd name="connsiteX0" fmla="*/ 0 w 7715250"/>
              <a:gd name="connsiteY0" fmla="*/ 3009900 h 3009900"/>
              <a:gd name="connsiteX1" fmla="*/ 1295400 w 7715250"/>
              <a:gd name="connsiteY1" fmla="*/ 1771650 h 3009900"/>
              <a:gd name="connsiteX2" fmla="*/ 5524500 w 7715250"/>
              <a:gd name="connsiteY2" fmla="*/ 1485900 h 3009900"/>
              <a:gd name="connsiteX3" fmla="*/ 7715250 w 7715250"/>
              <a:gd name="connsiteY3" fmla="*/ 0 h 3009900"/>
              <a:gd name="connsiteX4" fmla="*/ 7715250 w 7715250"/>
              <a:gd name="connsiteY4" fmla="*/ 0 h 3009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15250" h="3009900">
                <a:moveTo>
                  <a:pt x="0" y="3009900"/>
                </a:moveTo>
                <a:cubicBezTo>
                  <a:pt x="187325" y="2517775"/>
                  <a:pt x="374650" y="2025650"/>
                  <a:pt x="1295400" y="1771650"/>
                </a:cubicBezTo>
                <a:cubicBezTo>
                  <a:pt x="2216150" y="1517650"/>
                  <a:pt x="4454525" y="1781175"/>
                  <a:pt x="5524500" y="1485900"/>
                </a:cubicBezTo>
                <a:cubicBezTo>
                  <a:pt x="6594475" y="1190625"/>
                  <a:pt x="7715250" y="0"/>
                  <a:pt x="7715250" y="0"/>
                </a:cubicBezTo>
                <a:lnTo>
                  <a:pt x="7715250" y="0"/>
                </a:lnTo>
              </a:path>
            </a:pathLst>
          </a:cu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00034" y="-214338"/>
            <a:ext cx="4571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4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8286776" y="6027003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48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500034" y="6027003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4800" dirty="0"/>
          </a:p>
        </p:txBody>
      </p:sp>
      <p:sp>
        <p:nvSpPr>
          <p:cNvPr id="11" name="TextBox 10"/>
          <p:cNvSpPr txBox="1"/>
          <p:nvPr/>
        </p:nvSpPr>
        <p:spPr>
          <a:xfrm>
            <a:off x="5286380" y="4714884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Учитель математики </a:t>
            </a:r>
          </a:p>
          <a:p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Потеряйкина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О.Н.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МБОУ СОШ №68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57488" y="6143644"/>
            <a:ext cx="30718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г.  Хабаровск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9" grpId="0"/>
      <p:bldP spid="40" grpId="0" animBg="1"/>
      <p:bldP spid="11" grpId="0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imageup.ru/img93/23413968.png"/>
          <p:cNvPicPr>
            <a:picLocks noChangeAspect="1" noChangeArrowheads="1"/>
          </p:cNvPicPr>
          <p:nvPr/>
        </p:nvPicPr>
        <p:blipFill>
          <a:blip r:embed="rId2"/>
          <a:srcRect t="2555" r="1562"/>
          <a:stretch>
            <a:fillRect/>
          </a:stretch>
        </p:blipFill>
        <p:spPr bwMode="auto">
          <a:xfrm>
            <a:off x="0" y="1285860"/>
            <a:ext cx="9144000" cy="53578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142844" y="214290"/>
            <a:ext cx="8858312" cy="1071569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Оцени свою работу 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4282" y="2000240"/>
            <a:ext cx="3786214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8 – 10 баллов</a:t>
            </a:r>
          </a:p>
          <a:p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 – 13 баллов</a:t>
            </a:r>
          </a:p>
          <a:p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 баллов</a:t>
            </a:r>
          </a:p>
          <a:p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500794" y="1857364"/>
            <a:ext cx="128591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0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r>
              <a:rPr lang="ru-RU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r>
              <a:rPr lang="ru-RU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20432430">
            <a:off x="151114" y="2046968"/>
            <a:ext cx="8844784" cy="2423797"/>
          </a:xfrm>
          <a:prstGeom prst="rect">
            <a:avLst/>
          </a:prstGeom>
          <a:noFill/>
        </p:spPr>
        <p:txBody>
          <a:bodyPr wrap="square" rtlCol="0">
            <a:prstTxWarp prst="textWave1">
              <a:avLst>
                <a:gd name="adj1" fmla="val 18940"/>
                <a:gd name="adj2" fmla="val 0"/>
              </a:avLst>
            </a:prstTxWarp>
            <a:spAutoFit/>
          </a:bodyPr>
          <a:lstStyle/>
          <a:p>
            <a:r>
              <a:rPr lang="ru-RU" dirty="0" smtClean="0">
                <a:ln>
                  <a:solidFill>
                    <a:sysClr val="windowText" lastClr="000000"/>
                  </a:solidFill>
                </a:ln>
                <a:solidFill>
                  <a:srgbClr val="0070C0"/>
                </a:solidFill>
                <a:latin typeface="Arial Black" pitchFamily="34" charset="0"/>
              </a:rPr>
              <a:t>Спасибо за урок</a:t>
            </a:r>
            <a:endParaRPr lang="ru-RU" dirty="0">
              <a:ln>
                <a:solidFill>
                  <a:sysClr val="windowText" lastClr="000000"/>
                </a:solidFill>
              </a:ln>
              <a:solidFill>
                <a:srgbClr val="0070C0"/>
              </a:solidFill>
              <a:latin typeface="Arial Black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357158" y="5999974"/>
            <a:ext cx="8429684" cy="79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 flipH="1" flipV="1">
            <a:off x="-2142751" y="3285727"/>
            <a:ext cx="6571454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500034" y="-214338"/>
            <a:ext cx="4571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48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8286776" y="6027003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48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500034" y="6027003"/>
            <a:ext cx="4924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0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FFF200">
                <a:alpha val="1000"/>
              </a:srgbClr>
            </a:gs>
            <a:gs pos="45000">
              <a:srgbClr val="FF7A00">
                <a:alpha val="72000"/>
              </a:srgbClr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99216" y="0"/>
            <a:ext cx="8487626" cy="2423797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Из истории возникновения функции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1857364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Понятие функции уходит своими корнями в ту далекую эпоху, когда люди впервые поняли, что окружающие их явления взаимосвязаны.</a:t>
            </a:r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http://www.design-warez.ru/uploads/posts/2009-04/1240397174_1238040866_1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0" y="3071810"/>
            <a:ext cx="3376584" cy="2426221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18" name="Прямоугольник 17"/>
          <p:cNvSpPr/>
          <p:nvPr/>
        </p:nvSpPr>
        <p:spPr>
          <a:xfrm>
            <a:off x="2357422" y="1285860"/>
            <a:ext cx="53578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prstClr val="black"/>
                </a:solidFill>
                <a:latin typeface="Monotype Corsiva" pitchFamily="66" charset="0"/>
              </a:rPr>
              <a:t>В ДРЕВНЕМ МИРЕ </a:t>
            </a:r>
            <a:endParaRPr lang="ru-RU" sz="4000" b="1" dirty="0">
              <a:latin typeface="Monotype Corsiva" pitchFamily="66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-214346" y="5042118"/>
            <a:ext cx="542925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Чем больше животных удастся убить на охоте, тем дольше племя будет избавлено от голода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4286248" y="3357562"/>
            <a:ext cx="485775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Чем дольше горит костер, тем теплее будет в пещере.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6" name="Picture 4" descr="http://www.fitolimp.ru/upload/blog/d6d/olympic-flame2-102209jpg-3e41bda7aedc60b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2067" y="4163494"/>
            <a:ext cx="3448054" cy="2694507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FFF200">
                <a:alpha val="1000"/>
              </a:srgbClr>
            </a:gs>
            <a:gs pos="45000">
              <a:srgbClr val="FF7A00">
                <a:alpha val="72000"/>
              </a:srgbClr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оризонтальный свиток 9"/>
          <p:cNvSpPr/>
          <p:nvPr/>
        </p:nvSpPr>
        <p:spPr>
          <a:xfrm>
            <a:off x="0" y="1857364"/>
            <a:ext cx="9144000" cy="2928958"/>
          </a:xfrm>
          <a:prstGeom prst="horizontalScroll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99216" y="0"/>
            <a:ext cx="8487626" cy="2423797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Из истории возникновения функции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28794" y="1500174"/>
            <a:ext cx="53578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prstClr val="black"/>
                </a:solidFill>
                <a:latin typeface="Monotype Corsiva" pitchFamily="66" charset="0"/>
              </a:rPr>
              <a:t>В ДРЕВНЕМ ЕГИПТЕ</a:t>
            </a:r>
            <a:endParaRPr lang="ru-RU" sz="4000" b="1" dirty="0">
              <a:latin typeface="Monotype Corsiva" pitchFamily="66" charset="0"/>
            </a:endParaRPr>
          </a:p>
        </p:txBody>
      </p:sp>
      <p:pic>
        <p:nvPicPr>
          <p:cNvPr id="20482" name="Picture 2" descr="http://kolyan.net/uploads/posts/2011-03/1300829837_beton-0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210043"/>
            <a:ext cx="4253631" cy="2647957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20484" name="Picture 4" descr="http://im2-tub-ru.yandex.net/i?id=94731749-13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1282" y="4132969"/>
            <a:ext cx="4432718" cy="2725031"/>
          </a:xfrm>
          <a:prstGeom prst="rect">
            <a:avLst/>
          </a:prstGeom>
          <a:noFill/>
          <a:effectLst>
            <a:softEdge rad="317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285720" y="2214554"/>
            <a:ext cx="88582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Когда возникли первые цивилизации, началось строительство гигантских пирамид, понадобились писцы, которые учитывали поступающие налоги, определяли количество кирпичей, необходимое для возведения дворцов.</a:t>
            </a:r>
            <a:endParaRPr lang="ru-RU" sz="28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71604" y="1500174"/>
            <a:ext cx="60007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prstClr val="black"/>
                </a:solidFill>
                <a:latin typeface="Monotype Corsiva" pitchFamily="66" charset="0"/>
              </a:rPr>
              <a:t>В ДРЕВНЕМ ВАВИЛОНЕ</a:t>
            </a:r>
            <a:endParaRPr lang="ru-RU" sz="4000" b="1" dirty="0">
              <a:latin typeface="Monotype Corsiva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2910" y="2357430"/>
            <a:ext cx="82153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Чтобы облегчить вычисления, вавилоняне составили таблицы обратных значений чисел, таблицы квадратов и кубов чисел и даже таблицы для суммы квадратов чисел их кубов. Говоря современным языком, это было табличное задание функции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= 1/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xit" presetSubtype="0" fill="hold" grpId="1" nodeType="after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500"/>
                            </p:stCondLst>
                            <p:childTnLst>
                              <p:par>
                                <p:cTn id="24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7" grpId="0"/>
      <p:bldP spid="7" grpId="1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FFF200">
                <a:alpha val="1000"/>
              </a:srgbClr>
            </a:gs>
            <a:gs pos="45000">
              <a:srgbClr val="FF7A00">
                <a:alpha val="72000"/>
              </a:srgbClr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9216" y="0"/>
            <a:ext cx="8487626" cy="2423797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Из истории возникновения функции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23554" name="Picture 2" descr="http://im6-tub-ru.yandex.net/i?id=250635554-1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000372"/>
            <a:ext cx="3857652" cy="2571768"/>
          </a:xfrm>
          <a:prstGeom prst="rect">
            <a:avLst/>
          </a:prstGeom>
          <a:noFill/>
        </p:spPr>
      </p:pic>
      <p:pic>
        <p:nvPicPr>
          <p:cNvPr id="23556" name="Picture 4" descr="http://mshkatulka.vov.ru/img/pr1/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928802"/>
            <a:ext cx="2714644" cy="369191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214678" y="1214422"/>
            <a:ext cx="27146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prstClr val="black"/>
                </a:solidFill>
                <a:latin typeface="Monotype Corsiva" pitchFamily="66" charset="0"/>
              </a:rPr>
              <a:t>ФРАНЦИЯ</a:t>
            </a:r>
            <a:endParaRPr lang="ru-RU" sz="4000" b="1" dirty="0">
              <a:latin typeface="Monotype Corsiva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5786454"/>
            <a:ext cx="30003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ФРАНСУА ВИЕТ</a:t>
            </a:r>
          </a:p>
          <a:p>
            <a:pPr lvl="0" algn="ctr"/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 1540 – 1603 </a:t>
            </a:r>
            <a:r>
              <a:rPr lang="ru-RU" sz="2400" dirty="0" err="1" smtClean="0">
                <a:solidFill>
                  <a:schemeClr val="bg1"/>
                </a:solidFill>
                <a:latin typeface="Arial Black" pitchFamily="34" charset="0"/>
              </a:rPr>
              <a:t>гг</a:t>
            </a: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endParaRPr lang="ru-RU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214941" y="5715016"/>
            <a:ext cx="30004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РЕНЕ ДЕКАРТ  1596  –1650 </a:t>
            </a:r>
            <a:r>
              <a:rPr lang="ru-RU" sz="2400" dirty="0" err="1" smtClean="0">
                <a:solidFill>
                  <a:schemeClr val="bg1"/>
                </a:solidFill>
                <a:latin typeface="Arial Black" pitchFamily="34" charset="0"/>
              </a:rPr>
              <a:t>гг</a:t>
            </a:r>
            <a:r>
              <a:rPr lang="ru-RU" sz="2400" dirty="0" smtClean="0">
                <a:solidFill>
                  <a:schemeClr val="bg1"/>
                </a:solidFill>
                <a:latin typeface="Arial Black" pitchFamily="34" charset="0"/>
              </a:rPr>
              <a:t> </a:t>
            </a:r>
            <a:endParaRPr lang="ru-RU" sz="2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428960" y="1928802"/>
            <a:ext cx="57150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Разработали единую буквенную математическую символику.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FFF200">
                <a:alpha val="0"/>
              </a:srgbClr>
            </a:gs>
            <a:gs pos="45000">
              <a:srgbClr val="FF7A00">
                <a:alpha val="72000"/>
              </a:srgbClr>
            </a:gs>
            <a:gs pos="70000">
              <a:srgbClr val="FF0300">
                <a:alpha val="60000"/>
              </a:srgbClr>
            </a:gs>
            <a:gs pos="100000">
              <a:srgbClr val="4D0808">
                <a:alpha val="53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Вертикальный свиток 10"/>
          <p:cNvSpPr/>
          <p:nvPr/>
        </p:nvSpPr>
        <p:spPr>
          <a:xfrm>
            <a:off x="0" y="1857364"/>
            <a:ext cx="5214942" cy="4714908"/>
          </a:xfrm>
          <a:prstGeom prst="verticalScroll">
            <a:avLst/>
          </a:prstGeom>
          <a:solidFill>
            <a:srgbClr val="B2B2B2">
              <a:alpha val="2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534" name="Picture 6" descr="http://www.nkfu.com/wp-content/uploads/2012/12/Gottfried-Wilhelm-Leibni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2357430"/>
            <a:ext cx="2743047" cy="3163036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786314" y="5657671"/>
            <a:ext cx="43576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ГОТФРИД ВИЛЬГЕЛЬМ 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ЛЕЙБНИЦ  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1646 – 1716 </a:t>
            </a:r>
            <a:r>
              <a:rPr lang="ru-RU" sz="2400" dirty="0" err="1" smtClean="0">
                <a:latin typeface="Arial Black" pitchFamily="34" charset="0"/>
              </a:rPr>
              <a:t>гг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9216" y="0"/>
            <a:ext cx="8487626" cy="2423797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Из истории возникновения функции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14678" y="1214422"/>
            <a:ext cx="321471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prstClr val="black"/>
                </a:solidFill>
                <a:latin typeface="Monotype Corsiva" pitchFamily="66" charset="0"/>
              </a:rPr>
              <a:t>ГЕРМАНИЯ</a:t>
            </a:r>
            <a:endParaRPr lang="ru-RU" sz="4000" b="1" dirty="0">
              <a:latin typeface="Monotype Corsiva" pitchFamily="66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2428868"/>
            <a:ext cx="38576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Впервые употребил слово «функция» </a:t>
            </a:r>
          </a:p>
          <a:p>
            <a:pPr algn="ctr"/>
            <a:r>
              <a:rPr lang="ru-RU" sz="3200" b="1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печати ввел с 1694 года. Начиная с 1698 года ввел также термины «переменная» и «константа».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/>
      <p:bldP spid="9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1000">
              <a:srgbClr val="FFF200">
                <a:alpha val="0"/>
              </a:srgbClr>
            </a:gs>
            <a:gs pos="45000">
              <a:srgbClr val="FF7A00">
                <a:alpha val="72000"/>
              </a:srgbClr>
            </a:gs>
            <a:gs pos="70000">
              <a:srgbClr val="FF0300">
                <a:alpha val="60000"/>
              </a:srgbClr>
            </a:gs>
            <a:gs pos="100000">
              <a:srgbClr val="4D0808">
                <a:alpha val="53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9216" y="0"/>
            <a:ext cx="8487626" cy="2423797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ru-RU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Из истории возникновения функции</a:t>
            </a:r>
            <a:endParaRPr lang="ru-RU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2" name="Picture 4" descr="http://www.4uth.gov.ua/images/mathematika/math/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43116"/>
            <a:ext cx="2668598" cy="3782187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602700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</a:rPr>
              <a:t>ЛЕОНАРДО ЭЙЛЕР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 1707 - 1783 </a:t>
            </a:r>
            <a:r>
              <a:rPr lang="ru-RU" sz="2400" dirty="0" err="1" smtClean="0">
                <a:latin typeface="Arial Black" pitchFamily="34" charset="0"/>
              </a:rPr>
              <a:t>гг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ru-RU" sz="2400" dirty="0">
              <a:latin typeface="Arial Black" pitchFamily="34" charset="0"/>
            </a:endParaRPr>
          </a:p>
        </p:txBody>
      </p:sp>
      <p:sp>
        <p:nvSpPr>
          <p:cNvPr id="5" name="Вертикальный свиток 4"/>
          <p:cNvSpPr/>
          <p:nvPr/>
        </p:nvSpPr>
        <p:spPr>
          <a:xfrm flipH="1">
            <a:off x="3643306" y="2071678"/>
            <a:ext cx="5500694" cy="4786322"/>
          </a:xfrm>
          <a:prstGeom prst="verticalScroll">
            <a:avLst/>
          </a:prstGeom>
          <a:solidFill>
            <a:srgbClr val="B2B2B2">
              <a:alpha val="25000"/>
            </a:srgb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571612"/>
            <a:ext cx="76438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Швейцарский, немецкий и российский математик и механик</a:t>
            </a:r>
            <a:endParaRPr lang="ru-RU" sz="2400" b="1" dirty="0">
              <a:latin typeface="Monotype Corsiva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86248" y="2714620"/>
            <a:ext cx="421484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1748 году дает окончательную формулировку определения функции</a:t>
            </a:r>
            <a:r>
              <a:rPr lang="ru-RU" sz="2400" b="1" i="1" dirty="0" smtClean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«Когда некоторые количества зависят друг от друга таким образом, что при изменении последних и сами они подвергаются изменению, то первые называют функцией вторых».</a:t>
            </a:r>
            <a:endParaRPr lang="ru-RU" sz="2400" b="1" i="1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autoexploitation.ru/xml_my_shop_new/img/345243.jpg"/>
          <p:cNvPicPr>
            <a:picLocks noChangeAspect="1" noChangeArrowheads="1"/>
          </p:cNvPicPr>
          <p:nvPr/>
        </p:nvPicPr>
        <p:blipFill>
          <a:blip r:embed="rId2" cstate="print">
            <a:lum bright="44000" contrast="5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5" name="Полилиния 4"/>
          <p:cNvSpPr/>
          <p:nvPr/>
        </p:nvSpPr>
        <p:spPr>
          <a:xfrm>
            <a:off x="357158" y="2143116"/>
            <a:ext cx="3561347" cy="3929090"/>
          </a:xfrm>
          <a:custGeom>
            <a:avLst/>
            <a:gdLst>
              <a:gd name="connsiteX0" fmla="*/ 1828800 w 3561347"/>
              <a:gd name="connsiteY0" fmla="*/ 296778 h 5317957"/>
              <a:gd name="connsiteX1" fmla="*/ 649705 w 3561347"/>
              <a:gd name="connsiteY1" fmla="*/ 80210 h 5317957"/>
              <a:gd name="connsiteX2" fmla="*/ 144378 w 3561347"/>
              <a:gd name="connsiteY2" fmla="*/ 778041 h 5317957"/>
              <a:gd name="connsiteX3" fmla="*/ 312821 w 3561347"/>
              <a:gd name="connsiteY3" fmla="*/ 2101515 h 5317957"/>
              <a:gd name="connsiteX4" fmla="*/ 24063 w 3561347"/>
              <a:gd name="connsiteY4" fmla="*/ 3015915 h 5317957"/>
              <a:gd name="connsiteX5" fmla="*/ 457200 w 3561347"/>
              <a:gd name="connsiteY5" fmla="*/ 4555957 h 5317957"/>
              <a:gd name="connsiteX6" fmla="*/ 1780673 w 3561347"/>
              <a:gd name="connsiteY6" fmla="*/ 5301915 h 5317957"/>
              <a:gd name="connsiteX7" fmla="*/ 2646947 w 3561347"/>
              <a:gd name="connsiteY7" fmla="*/ 4652210 h 5317957"/>
              <a:gd name="connsiteX8" fmla="*/ 3489157 w 3561347"/>
              <a:gd name="connsiteY8" fmla="*/ 4026568 h 5317957"/>
              <a:gd name="connsiteX9" fmla="*/ 3080084 w 3561347"/>
              <a:gd name="connsiteY9" fmla="*/ 3280610 h 5317957"/>
              <a:gd name="connsiteX10" fmla="*/ 3296652 w 3561347"/>
              <a:gd name="connsiteY10" fmla="*/ 1909010 h 5317957"/>
              <a:gd name="connsiteX11" fmla="*/ 2863515 w 3561347"/>
              <a:gd name="connsiteY11" fmla="*/ 1187115 h 5317957"/>
              <a:gd name="connsiteX12" fmla="*/ 2478505 w 3561347"/>
              <a:gd name="connsiteY12" fmla="*/ 393031 h 5317957"/>
              <a:gd name="connsiteX13" fmla="*/ 1828800 w 3561347"/>
              <a:gd name="connsiteY13" fmla="*/ 296778 h 5317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61347" h="5317957">
                <a:moveTo>
                  <a:pt x="1828800" y="296778"/>
                </a:moveTo>
                <a:cubicBezTo>
                  <a:pt x="1524000" y="244641"/>
                  <a:pt x="930442" y="0"/>
                  <a:pt x="649705" y="80210"/>
                </a:cubicBezTo>
                <a:cubicBezTo>
                  <a:pt x="368968" y="160421"/>
                  <a:pt x="200525" y="441157"/>
                  <a:pt x="144378" y="778041"/>
                </a:cubicBezTo>
                <a:cubicBezTo>
                  <a:pt x="88231" y="1114925"/>
                  <a:pt x="332873" y="1728536"/>
                  <a:pt x="312821" y="2101515"/>
                </a:cubicBezTo>
                <a:cubicBezTo>
                  <a:pt x="292769" y="2474494"/>
                  <a:pt x="0" y="2606841"/>
                  <a:pt x="24063" y="3015915"/>
                </a:cubicBezTo>
                <a:cubicBezTo>
                  <a:pt x="48126" y="3424989"/>
                  <a:pt x="164432" y="4174957"/>
                  <a:pt x="457200" y="4555957"/>
                </a:cubicBezTo>
                <a:cubicBezTo>
                  <a:pt x="749968" y="4936957"/>
                  <a:pt x="1415715" y="5285873"/>
                  <a:pt x="1780673" y="5301915"/>
                </a:cubicBezTo>
                <a:cubicBezTo>
                  <a:pt x="2145631" y="5317957"/>
                  <a:pt x="2646947" y="4652210"/>
                  <a:pt x="2646947" y="4652210"/>
                </a:cubicBezTo>
                <a:cubicBezTo>
                  <a:pt x="2931694" y="4439652"/>
                  <a:pt x="3416968" y="4255168"/>
                  <a:pt x="3489157" y="4026568"/>
                </a:cubicBezTo>
                <a:cubicBezTo>
                  <a:pt x="3561347" y="3797968"/>
                  <a:pt x="3112168" y="3633536"/>
                  <a:pt x="3080084" y="3280610"/>
                </a:cubicBezTo>
                <a:cubicBezTo>
                  <a:pt x="3048000" y="2927684"/>
                  <a:pt x="3332747" y="2257926"/>
                  <a:pt x="3296652" y="1909010"/>
                </a:cubicBezTo>
                <a:cubicBezTo>
                  <a:pt x="3260557" y="1560094"/>
                  <a:pt x="2999873" y="1439778"/>
                  <a:pt x="2863515" y="1187115"/>
                </a:cubicBezTo>
                <a:cubicBezTo>
                  <a:pt x="2727157" y="934452"/>
                  <a:pt x="2646947" y="545431"/>
                  <a:pt x="2478505" y="393031"/>
                </a:cubicBezTo>
                <a:cubicBezTo>
                  <a:pt x="2310063" y="240631"/>
                  <a:pt x="2133600" y="348915"/>
                  <a:pt x="1828800" y="296778"/>
                </a:cubicBezTo>
                <a:close/>
              </a:path>
            </a:pathLst>
          </a:cu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/>
          <p:cNvSpPr/>
          <p:nvPr/>
        </p:nvSpPr>
        <p:spPr>
          <a:xfrm flipH="1">
            <a:off x="5214942" y="2143116"/>
            <a:ext cx="3587942" cy="3929090"/>
          </a:xfrm>
          <a:custGeom>
            <a:avLst/>
            <a:gdLst>
              <a:gd name="connsiteX0" fmla="*/ 1828800 w 3561347"/>
              <a:gd name="connsiteY0" fmla="*/ 296778 h 5317957"/>
              <a:gd name="connsiteX1" fmla="*/ 649705 w 3561347"/>
              <a:gd name="connsiteY1" fmla="*/ 80210 h 5317957"/>
              <a:gd name="connsiteX2" fmla="*/ 144378 w 3561347"/>
              <a:gd name="connsiteY2" fmla="*/ 778041 h 5317957"/>
              <a:gd name="connsiteX3" fmla="*/ 312821 w 3561347"/>
              <a:gd name="connsiteY3" fmla="*/ 2101515 h 5317957"/>
              <a:gd name="connsiteX4" fmla="*/ 24063 w 3561347"/>
              <a:gd name="connsiteY4" fmla="*/ 3015915 h 5317957"/>
              <a:gd name="connsiteX5" fmla="*/ 457200 w 3561347"/>
              <a:gd name="connsiteY5" fmla="*/ 4555957 h 5317957"/>
              <a:gd name="connsiteX6" fmla="*/ 1780673 w 3561347"/>
              <a:gd name="connsiteY6" fmla="*/ 5301915 h 5317957"/>
              <a:gd name="connsiteX7" fmla="*/ 2646947 w 3561347"/>
              <a:gd name="connsiteY7" fmla="*/ 4652210 h 5317957"/>
              <a:gd name="connsiteX8" fmla="*/ 3489157 w 3561347"/>
              <a:gd name="connsiteY8" fmla="*/ 4026568 h 5317957"/>
              <a:gd name="connsiteX9" fmla="*/ 3080084 w 3561347"/>
              <a:gd name="connsiteY9" fmla="*/ 3280610 h 5317957"/>
              <a:gd name="connsiteX10" fmla="*/ 3296652 w 3561347"/>
              <a:gd name="connsiteY10" fmla="*/ 1909010 h 5317957"/>
              <a:gd name="connsiteX11" fmla="*/ 2863515 w 3561347"/>
              <a:gd name="connsiteY11" fmla="*/ 1187115 h 5317957"/>
              <a:gd name="connsiteX12" fmla="*/ 2478505 w 3561347"/>
              <a:gd name="connsiteY12" fmla="*/ 393031 h 5317957"/>
              <a:gd name="connsiteX13" fmla="*/ 1828800 w 3561347"/>
              <a:gd name="connsiteY13" fmla="*/ 296778 h 5317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3561347" h="5317957">
                <a:moveTo>
                  <a:pt x="1828800" y="296778"/>
                </a:moveTo>
                <a:cubicBezTo>
                  <a:pt x="1524000" y="244641"/>
                  <a:pt x="930442" y="0"/>
                  <a:pt x="649705" y="80210"/>
                </a:cubicBezTo>
                <a:cubicBezTo>
                  <a:pt x="368968" y="160421"/>
                  <a:pt x="200525" y="441157"/>
                  <a:pt x="144378" y="778041"/>
                </a:cubicBezTo>
                <a:cubicBezTo>
                  <a:pt x="88231" y="1114925"/>
                  <a:pt x="332873" y="1728536"/>
                  <a:pt x="312821" y="2101515"/>
                </a:cubicBezTo>
                <a:cubicBezTo>
                  <a:pt x="292769" y="2474494"/>
                  <a:pt x="0" y="2606841"/>
                  <a:pt x="24063" y="3015915"/>
                </a:cubicBezTo>
                <a:cubicBezTo>
                  <a:pt x="48126" y="3424989"/>
                  <a:pt x="164432" y="4174957"/>
                  <a:pt x="457200" y="4555957"/>
                </a:cubicBezTo>
                <a:cubicBezTo>
                  <a:pt x="749968" y="4936957"/>
                  <a:pt x="1415715" y="5285873"/>
                  <a:pt x="1780673" y="5301915"/>
                </a:cubicBezTo>
                <a:cubicBezTo>
                  <a:pt x="2145631" y="5317957"/>
                  <a:pt x="2646947" y="4652210"/>
                  <a:pt x="2646947" y="4652210"/>
                </a:cubicBezTo>
                <a:cubicBezTo>
                  <a:pt x="2931694" y="4439652"/>
                  <a:pt x="3416968" y="4255168"/>
                  <a:pt x="3489157" y="4026568"/>
                </a:cubicBezTo>
                <a:cubicBezTo>
                  <a:pt x="3561347" y="3797968"/>
                  <a:pt x="3112168" y="3633536"/>
                  <a:pt x="3080084" y="3280610"/>
                </a:cubicBezTo>
                <a:cubicBezTo>
                  <a:pt x="3048000" y="2927684"/>
                  <a:pt x="3332747" y="2257926"/>
                  <a:pt x="3296652" y="1909010"/>
                </a:cubicBezTo>
                <a:cubicBezTo>
                  <a:pt x="3260557" y="1560094"/>
                  <a:pt x="2999873" y="1439778"/>
                  <a:pt x="2863515" y="1187115"/>
                </a:cubicBezTo>
                <a:cubicBezTo>
                  <a:pt x="2727157" y="934452"/>
                  <a:pt x="2646947" y="545431"/>
                  <a:pt x="2478505" y="393031"/>
                </a:cubicBezTo>
                <a:cubicBezTo>
                  <a:pt x="2310063" y="240631"/>
                  <a:pt x="2133600" y="348915"/>
                  <a:pt x="1828800" y="296778"/>
                </a:cubicBezTo>
                <a:close/>
              </a:path>
            </a:pathLst>
          </a:custGeom>
          <a:solidFill>
            <a:schemeClr val="accent1">
              <a:alpha val="6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57224" y="2385356"/>
            <a:ext cx="80021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endParaRPr lang="ru-RU" sz="7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72396" y="2242480"/>
            <a:ext cx="7489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7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3107" y="4517137"/>
            <a:ext cx="5000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57950" y="4419512"/>
            <a:ext cx="50006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i="1" dirty="0" smtClean="0">
                <a:latin typeface="Times New Roman" pitchFamily="18" charset="0"/>
                <a:cs typeface="Times New Roman" pitchFamily="18" charset="0"/>
              </a:rPr>
              <a:t>y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2500297" y="4745133"/>
            <a:ext cx="4000528" cy="1588"/>
          </a:xfrm>
          <a:prstGeom prst="straightConnector1">
            <a:avLst/>
          </a:prstGeom>
          <a:ln w="38100">
            <a:solidFill>
              <a:schemeClr val="tx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00430" y="3929066"/>
            <a:ext cx="22860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i="1" dirty="0" smtClean="0">
                <a:latin typeface="Times New Roman" pitchFamily="18" charset="0"/>
                <a:cs typeface="Times New Roman" pitchFamily="18" charset="0"/>
              </a:rPr>
              <a:t>у = </a:t>
            </a:r>
            <a:r>
              <a:rPr lang="en-US" sz="4800" b="1" i="1" dirty="0" smtClean="0">
                <a:latin typeface="Times New Roman" pitchFamily="18" charset="0"/>
                <a:cs typeface="Times New Roman" pitchFamily="18" charset="0"/>
              </a:rPr>
              <a:t>f (x)</a:t>
            </a:r>
            <a:endParaRPr lang="ru-RU" sz="4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85720" y="285728"/>
            <a:ext cx="8572560" cy="1815882"/>
          </a:xfrm>
          <a:prstGeom prst="rect">
            <a:avLst/>
          </a:prstGeom>
          <a:gradFill>
            <a:gsLst>
              <a:gs pos="0">
                <a:schemeClr val="accent1">
                  <a:tint val="50000"/>
                  <a:satMod val="300000"/>
                </a:schemeClr>
              </a:gs>
              <a:gs pos="35000">
                <a:schemeClr val="accent1">
                  <a:tint val="37000"/>
                  <a:satMod val="300000"/>
                </a:schemeClr>
              </a:gs>
              <a:gs pos="100000">
                <a:schemeClr val="accent1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Функцией называют такую зависимость переменной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от переменной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при которой каждому значению переменной 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соответствует единственное значение переменной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у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>
            <a:hlinkClick r:id="rId3" action="ppaction://hlinksldjump"/>
          </p:cNvPr>
          <p:cNvSpPr txBox="1"/>
          <p:nvPr/>
        </p:nvSpPr>
        <p:spPr>
          <a:xfrm>
            <a:off x="0" y="5903893"/>
            <a:ext cx="47572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независимая переменная, </a:t>
            </a: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аргумент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>
            <a:hlinkClick r:id="rId3" action="ppaction://hlinksldjump"/>
          </p:cNvPr>
          <p:cNvSpPr txBox="1"/>
          <p:nvPr/>
        </p:nvSpPr>
        <p:spPr>
          <a:xfrm>
            <a:off x="4669794" y="5903893"/>
            <a:ext cx="456477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зависимая переменная, </a:t>
            </a: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функция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/>
      <p:bldP spid="19" grpId="0"/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4000">
              <a:srgbClr val="03D4A8">
                <a:alpha val="16000"/>
              </a:srgbClr>
            </a:gs>
            <a:gs pos="25000">
              <a:srgbClr val="21D6E0">
                <a:alpha val="49000"/>
              </a:srgbClr>
            </a:gs>
            <a:gs pos="75000">
              <a:srgbClr val="0087E6">
                <a:alpha val="54000"/>
              </a:srgbClr>
            </a:gs>
            <a:gs pos="100000">
              <a:srgbClr val="005CBF">
                <a:alpha val="50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www.autoexploitation.ru/xml_my_shop_new/img/345243.jpg"/>
          <p:cNvPicPr>
            <a:picLocks noChangeAspect="1" noChangeArrowheads="1"/>
          </p:cNvPicPr>
          <p:nvPr/>
        </p:nvPicPr>
        <p:blipFill>
          <a:blip r:embed="rId2" cstate="print">
            <a:lum bright="44000" contrast="5000"/>
          </a:blip>
          <a:srcRect/>
          <a:stretch>
            <a:fillRect/>
          </a:stretch>
        </p:blipFill>
        <p:spPr bwMode="auto">
          <a:xfrm>
            <a:off x="0" y="-357214"/>
            <a:ext cx="9144000" cy="2946794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4" name="TextBox 3"/>
          <p:cNvSpPr txBox="1"/>
          <p:nvPr/>
        </p:nvSpPr>
        <p:spPr>
          <a:xfrm>
            <a:off x="357158" y="1718131"/>
            <a:ext cx="814393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Blip>
                <a:blip r:embed="rId3"/>
              </a:buBlip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Область определения функции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Blip>
                <a:blip r:embed="rId3"/>
              </a:buBlip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Область значений функции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Blip>
                <a:blip r:embed="rId3"/>
              </a:buBlip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Нули функции; промежутки </a:t>
            </a:r>
          </a:p>
          <a:p>
            <a:pPr marL="342900" indent="-34290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знакопостоянства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Blip>
                <a:blip r:embed="rId3"/>
              </a:buBlip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Монотонность</a:t>
            </a:r>
          </a:p>
          <a:p>
            <a:pPr marL="342900" indent="-342900">
              <a:buBlip>
                <a:blip r:embed="rId3"/>
              </a:buBlip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Наибольшее и наименьшее </a:t>
            </a:r>
          </a:p>
          <a:p>
            <a:pPr marL="342900" indent="-34290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значения  функции</a:t>
            </a:r>
          </a:p>
          <a:p>
            <a:pPr marL="342900" indent="-342900">
              <a:buBlip>
                <a:blip r:embed="rId3"/>
              </a:buBlip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Непрерывность </a:t>
            </a:r>
          </a:p>
          <a:p>
            <a:pPr marL="342900" indent="-342900">
              <a:buBlip>
                <a:blip r:embed="rId3"/>
              </a:buBlip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Четные и нечетные функции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85720" y="285728"/>
            <a:ext cx="8572560" cy="1184297"/>
          </a:xfrm>
          <a:prstGeom prst="rect">
            <a:avLst/>
          </a:prstGeom>
        </p:spPr>
        <p:txBody>
          <a:bodyPr>
            <a:prstTxWarp prst="textFadeRight">
              <a:avLst>
                <a:gd name="adj" fmla="val 595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solidFill>
                    <a:srgbClr val="002060"/>
                  </a:solidFill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Свойства числовых функций</a:t>
            </a:r>
            <a:endParaRPr kumimoji="0" lang="ru-RU" sz="4800" b="1" i="0" u="none" strike="noStrike" kern="1200" cap="none" spc="0" normalizeH="0" baseline="0" noProof="0" dirty="0">
              <a:ln>
                <a:solidFill>
                  <a:srgbClr val="002060"/>
                </a:solidFill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2339</TotalTime>
  <Words>741</Words>
  <Application>Microsoft Office PowerPoint</Application>
  <PresentationFormat>Экран (4:3)</PresentationFormat>
  <Paragraphs>169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Tata</cp:lastModifiedBy>
  <cp:revision>224</cp:revision>
  <dcterms:created xsi:type="dcterms:W3CDTF">2013-08-14T05:37:39Z</dcterms:created>
  <dcterms:modified xsi:type="dcterms:W3CDTF">2014-04-11T20:47:18Z</dcterms:modified>
</cp:coreProperties>
</file>