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80" r:id="rId3"/>
    <p:sldId id="281" r:id="rId4"/>
    <p:sldId id="271" r:id="rId5"/>
    <p:sldId id="274" r:id="rId6"/>
    <p:sldId id="275" r:id="rId7"/>
    <p:sldId id="276" r:id="rId8"/>
    <p:sldId id="265" r:id="rId9"/>
    <p:sldId id="270" r:id="rId10"/>
    <p:sldId id="257" r:id="rId11"/>
    <p:sldId id="258" r:id="rId12"/>
    <p:sldId id="268" r:id="rId13"/>
    <p:sldId id="272" r:id="rId14"/>
    <p:sldId id="273" r:id="rId15"/>
    <p:sldId id="287" r:id="rId16"/>
    <p:sldId id="269" r:id="rId17"/>
    <p:sldId id="282" r:id="rId18"/>
    <p:sldId id="260" r:id="rId19"/>
    <p:sldId id="277" r:id="rId20"/>
    <p:sldId id="278" r:id="rId21"/>
    <p:sldId id="283" r:id="rId22"/>
    <p:sldId id="284" r:id="rId23"/>
    <p:sldId id="279" r:id="rId24"/>
    <p:sldId id="261" r:id="rId25"/>
    <p:sldId id="285" r:id="rId26"/>
    <p:sldId id="263" r:id="rId27"/>
    <p:sldId id="266" r:id="rId28"/>
    <p:sldId id="267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3300"/>
    <a:srgbClr val="FFFFFF"/>
    <a:srgbClr val="FFFFCC"/>
    <a:srgbClr val="CCFF99"/>
    <a:srgbClr val="666633"/>
    <a:srgbClr val="993300"/>
    <a:srgbClr val="99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62" autoAdjust="0"/>
    <p:restoredTop sz="94728" autoAdjust="0"/>
  </p:normalViewPr>
  <p:slideViewPr>
    <p:cSldViewPr>
      <p:cViewPr varScale="1">
        <p:scale>
          <a:sx n="45" d="100"/>
          <a:sy n="45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39241-BA20-4E4F-B859-8111083185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2255F-2BDA-4318-8269-70315FC44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8EE181-931D-4E19-A3F2-DC1952CFF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8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178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ED64E5-AE7A-456A-A23E-89BD543F14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35300-DCA7-4883-9932-9379CAF42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76203A-F28A-44A9-9C6A-29EA3721F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DA33D-5C39-4296-A05A-1610AF51B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1ACF5-0FF7-4634-8767-C67ABE330B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CA1C9-90B9-4DB1-B129-9A01A1F317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95E77-61EA-4F1B-9E74-90CDEB3A6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E1541-00D8-4326-8C4D-9C04B22056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69371-BC10-4F07-AFC4-F623FD164D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168D-491F-47DC-8A28-7BF967EDC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C61C0-AE64-4DA8-A333-512067DDC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4AABE-9A82-49FB-8CD4-9BB2D8E7C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2EE37-8AB1-47BD-81B5-89C2D1A56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41202-56D4-42AC-A15B-F53457739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C68C-632E-418B-A892-646F75368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6B9D9-B69D-473D-AE45-14542A751C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CC669-4C33-4D4B-A6BA-73DC68B7B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6442D-8079-472A-8D3D-E83C0AECB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850D9-38CC-46AD-85C0-CAE6E7AC3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AD71C84-4B76-49B8-B9FF-732778BC50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3072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2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072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2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73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3074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4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74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74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7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7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5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6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E0213A3-3D04-42AA-844F-2C2BF21505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76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5" Type="http://schemas.openxmlformats.org/officeDocument/2006/relationships/image" Target="../media/image48.jpeg"/><Relationship Id="rId10" Type="http://schemas.openxmlformats.org/officeDocument/2006/relationships/image" Target="../media/image43.jpeg"/><Relationship Id="rId4" Type="http://schemas.openxmlformats.org/officeDocument/2006/relationships/image" Target="../media/image37.jpeg"/><Relationship Id="rId9" Type="http://schemas.openxmlformats.org/officeDocument/2006/relationships/image" Target="../media/image42.jpeg"/><Relationship Id="rId14" Type="http://schemas.openxmlformats.org/officeDocument/2006/relationships/image" Target="../media/image4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6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6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7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78.jpeg"/><Relationship Id="rId5" Type="http://schemas.openxmlformats.org/officeDocument/2006/relationships/image" Target="../media/image82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8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2200275"/>
            <a:ext cx="8229600" cy="240506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/>
              <a:t>    </a:t>
            </a:r>
            <a:r>
              <a:rPr lang="ru-RU" sz="4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Урок- эпос «Обыкновенные дроби»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400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 класс.</a:t>
            </a:r>
          </a:p>
        </p:txBody>
      </p:sp>
      <p:pic>
        <p:nvPicPr>
          <p:cNvPr id="4099" name="Picture 4" descr="ОБЛОЖК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671888" y="476250"/>
            <a:ext cx="1763712" cy="172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4525963" y="4597400"/>
            <a:ext cx="44831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solidFill>
                  <a:srgbClr val="663300"/>
                </a:solidFill>
              </a:rPr>
              <a:t>Учитель математики Слепцова Н.Е.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7" descr="st9"/>
          <p:cNvPicPr>
            <a:picLocks noChangeAspect="1" noChangeArrowheads="1"/>
          </p:cNvPicPr>
          <p:nvPr/>
        </p:nvPicPr>
        <p:blipFill>
          <a:blip r:embed="rId2" cstate="email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4" descr="image0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24300" y="2492375"/>
            <a:ext cx="151447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5" descr="image03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30875" y="2565400"/>
            <a:ext cx="1504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6" descr="image03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0825" y="2349500"/>
            <a:ext cx="16287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7" descr="image06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380288" y="2349500"/>
            <a:ext cx="1571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8" descr="image06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051050" y="2636838"/>
            <a:ext cx="15811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0" name="Picture 9" descr="image02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787900" y="4857750"/>
            <a:ext cx="16764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10" descr="image02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900113" y="260350"/>
            <a:ext cx="1590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1" descr="image065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003800" y="333375"/>
            <a:ext cx="15716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2" descr="image043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948488" y="260350"/>
            <a:ext cx="1609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4" name="Picture 13" descr="image035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9750" y="4857750"/>
            <a:ext cx="16192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14" descr="image015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771775" y="4857750"/>
            <a:ext cx="16383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5" descr="image023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7092950" y="4857750"/>
            <a:ext cx="14573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16" descr="image057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3059113" y="260350"/>
            <a:ext cx="14859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image06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0"/>
            <a:ext cx="5083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Фильм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7145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4340" name="Picture 7" descr="Фильм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29500" y="0"/>
            <a:ext cx="17145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FFFF">
                  <a:alpha val="43999"/>
                </a:srgbClr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5363" name="Picture 3" descr="image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0"/>
            <a:ext cx="51466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image0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3429000"/>
            <a:ext cx="865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image0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0"/>
            <a:ext cx="836613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image0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0"/>
            <a:ext cx="83661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image02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027988" y="3382963"/>
            <a:ext cx="83661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9"/>
          <p:cNvSpPr>
            <a:spLocks noChangeArrowheads="1" noChangeShapeType="1" noTextEdit="1"/>
          </p:cNvSpPr>
          <p:nvPr/>
        </p:nvSpPr>
        <p:spPr bwMode="auto">
          <a:xfrm rot="5400000">
            <a:off x="-1103313" y="1974851"/>
            <a:ext cx="4437063" cy="1008062"/>
          </a:xfrm>
          <a:prstGeom prst="rect">
            <a:avLst/>
          </a:prstGeom>
        </p:spPr>
        <p:txBody>
          <a:bodyPr vert="wordArtVert"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auto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Задача</a:t>
            </a:r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65354" y="980728"/>
            <a:ext cx="909223" cy="612796"/>
          </a:xfrm>
          <a:prstGeom prst="rect">
            <a:avLst/>
          </a:prstGeom>
          <a:blipFill rotWithShape="1">
            <a:blip r:embed="rId3" cstate="email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5" name="Прямоугольник 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87058" y="2173414"/>
            <a:ext cx="909223" cy="610936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6" name="Прямоугольник 5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65354" y="3284984"/>
            <a:ext cx="1204176" cy="612732"/>
          </a:xfrm>
          <a:prstGeom prst="rect">
            <a:avLst/>
          </a:prstGeom>
          <a:blipFill rotWithShape="1">
            <a:blip r:embed="rId5" cstate="email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7" name="Прямоугольник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96136" y="986500"/>
            <a:ext cx="947695" cy="611706"/>
          </a:xfrm>
          <a:prstGeom prst="rect">
            <a:avLst/>
          </a:prstGeom>
          <a:blipFill rotWithShape="1">
            <a:blip r:embed="rId6" cstate="email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8" name="Прямоугольник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69361" y="2162298"/>
            <a:ext cx="947695" cy="612732"/>
          </a:xfrm>
          <a:prstGeom prst="rect">
            <a:avLst/>
          </a:prstGeom>
          <a:blipFill rotWithShape="1">
            <a:blip r:embed="rId7" cstate="email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9" name="Прямоугольник 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48659" y="3122602"/>
            <a:ext cx="1242648" cy="612796"/>
          </a:xfrm>
          <a:prstGeom prst="rect">
            <a:avLst/>
          </a:prstGeom>
          <a:blipFill rotWithShape="1">
            <a:blip r:embed="rId8" cstate="email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0" name="Прямоугольник 9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50676" y="4391016"/>
            <a:ext cx="1242648" cy="612796"/>
          </a:xfrm>
          <a:prstGeom prst="rect">
            <a:avLst/>
          </a:prstGeom>
          <a:blipFill rotWithShape="1">
            <a:blip r:embed="rId9" cstate="email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16394" name="Прямоугольник 11"/>
          <p:cNvSpPr>
            <a:spLocks noChangeArrowheads="1"/>
          </p:cNvSpPr>
          <p:nvPr/>
        </p:nvSpPr>
        <p:spPr bwMode="auto">
          <a:xfrm>
            <a:off x="1835150" y="254000"/>
            <a:ext cx="64087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ah-RU" b="1">
                <a:solidFill>
                  <a:srgbClr val="663300"/>
                </a:solidFill>
              </a:rPr>
              <a:t>Устная работа:</a:t>
            </a:r>
            <a:r>
              <a:rPr lang="sah-RU">
                <a:solidFill>
                  <a:srgbClr val="663300"/>
                </a:solidFill>
              </a:rPr>
              <a:t> расшифруйте имя нашего богатыря.</a:t>
            </a:r>
            <a:endParaRPr lang="ru-RU">
              <a:solidFill>
                <a:srgbClr val="663300"/>
              </a:solidFill>
            </a:endParaRPr>
          </a:p>
          <a:p>
            <a:r>
              <a:rPr lang="sah-RU">
                <a:solidFill>
                  <a:srgbClr val="663300"/>
                </a:solidFill>
              </a:rPr>
              <a:t>Выполните действия:</a:t>
            </a:r>
            <a:endParaRPr lang="ru-RU">
              <a:solidFill>
                <a:srgbClr val="6633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37295" y="1120973"/>
            <a:ext cx="458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46557" y="2248049"/>
            <a:ext cx="458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941351" y="3429000"/>
            <a:ext cx="458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177614" y="1136541"/>
            <a:ext cx="458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177614" y="2248048"/>
            <a:ext cx="458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5)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118361" y="3263793"/>
            <a:ext cx="458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58867" y="4542147"/>
            <a:ext cx="45878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7)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169601" y="5373216"/>
          <a:ext cx="7074804" cy="1296144"/>
        </p:xfrm>
        <a:graphic>
          <a:graphicData uri="http://schemas.openxmlformats.org/drawingml/2006/table">
            <a:tbl>
              <a:tblPr firstRow="1" firstCol="1" bandRow="1"/>
              <a:tblGrid>
                <a:gridCol w="1010202"/>
                <a:gridCol w="1010202"/>
                <a:gridCol w="1010880"/>
                <a:gridCol w="1010880"/>
                <a:gridCol w="1010880"/>
                <a:gridCol w="1010880"/>
                <a:gridCol w="1010880"/>
              </a:tblGrid>
              <a:tr h="4931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ь</a:t>
                      </a:r>
                      <a:endParaRPr lang="ru-RU" sz="1800">
                        <a:solidFill>
                          <a:srgbClr val="003399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</a:t>
                      </a:r>
                      <a:endParaRPr lang="ru-RU" sz="1800">
                        <a:solidFill>
                          <a:srgbClr val="003399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>
                        <a:solidFill>
                          <a:srgbClr val="003399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>
                        <a:solidFill>
                          <a:srgbClr val="003399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</a:t>
                      </a:r>
                      <a:endParaRPr lang="ru-RU" sz="1800">
                        <a:solidFill>
                          <a:srgbClr val="003399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</a:t>
                      </a:r>
                      <a:endParaRPr lang="ru-RU" sz="1800">
                        <a:solidFill>
                          <a:srgbClr val="003399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3399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</a:t>
                      </a:r>
                      <a:endParaRPr lang="ru-RU" sz="1800">
                        <a:solidFill>
                          <a:srgbClr val="003399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95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0"/>
                      <a:stretch>
                        <a:fillRect l="-602" t="-68182" r="-599398" b="-7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0"/>
                      <a:stretch>
                        <a:fillRect l="-101212" t="-68182" r="-503030" b="-7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0"/>
                      <a:stretch>
                        <a:fillRect l="-200000" t="-68182" r="-400000" b="-7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0"/>
                      <a:stretch>
                        <a:fillRect l="-300000" t="-68182" r="-300000" b="-7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0"/>
                      <a:stretch>
                        <a:fillRect l="-400000" t="-68182" r="-200000" b="-7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0"/>
                      <a:stretch>
                        <a:fillRect l="-503030" t="-68182" r="-101212" b="-758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rotWithShape="1">
                      <a:blip r:embed="rId10"/>
                      <a:stretch>
                        <a:fillRect l="-599398" t="-68182" r="-602" b="-758"/>
                      </a:stretch>
                    </a:blip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71600" y="3212976"/>
            <a:ext cx="7921574" cy="4185761"/>
          </a:xfrm>
          <a:prstGeom prst="rect">
            <a:avLst/>
          </a:prstGeom>
          <a:blipFill rotWithShape="1">
            <a:blip r:embed="rId3" cstate="email"/>
            <a:stretch>
              <a:fillRect l="-2308" t="-2183" r="-6308"/>
            </a:stretch>
          </a:blip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17411" name="Picture 8" descr="А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59113" y="260350"/>
            <a:ext cx="2089150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12" name="WordArt 9"/>
          <p:cNvSpPr>
            <a:spLocks noChangeArrowheads="1" noChangeShapeType="1" noTextEdit="1"/>
          </p:cNvSpPr>
          <p:nvPr/>
        </p:nvSpPr>
        <p:spPr bwMode="auto">
          <a:xfrm rot="5400000">
            <a:off x="-1116806" y="1701006"/>
            <a:ext cx="3889375" cy="1008063"/>
          </a:xfrm>
          <a:prstGeom prst="rect">
            <a:avLst/>
          </a:prstGeom>
        </p:spPr>
        <p:txBody>
          <a:bodyPr vert="wordArtVert"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auto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Задача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t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3" y="476250"/>
            <a:ext cx="5545137" cy="416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755650" y="4868863"/>
            <a:ext cx="7777163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accent2"/>
                </a:solidFill>
              </a:rPr>
              <a:t>Туйаарыма-Куо-светлоликая, лучезарная, девушка красоты невиданной, доброты неслыханной</a:t>
            </a:r>
          </a:p>
          <a:p>
            <a:pPr algn="ctr">
              <a:spcBef>
                <a:spcPct val="50000"/>
              </a:spcBef>
            </a:pPr>
            <a:endParaRPr lang="ru-RU" sz="2400">
              <a:solidFill>
                <a:schemeClr val="accent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262387" y="4221088"/>
            <a:ext cx="8893175" cy="3231654"/>
          </a:xfrm>
          <a:prstGeom prst="rect">
            <a:avLst/>
          </a:prstGeom>
          <a:blipFill rotWithShape="1">
            <a:blip r:embed="rId3" cstate="email"/>
            <a:stretch>
              <a:fillRect t="-2825"/>
            </a:stretch>
          </a:blip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pic>
        <p:nvPicPr>
          <p:cNvPr id="19459" name="Picture 4" descr="А2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333375"/>
            <a:ext cx="2519363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 rot="5400000">
            <a:off x="-720725" y="1952625"/>
            <a:ext cx="4103688" cy="719138"/>
          </a:xfrm>
          <a:prstGeom prst="rect">
            <a:avLst/>
          </a:prstGeom>
        </p:spPr>
        <p:txBody>
          <a:bodyPr vert="wordArtVert"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auto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Задача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image005"/>
          <p:cNvPicPr>
            <a:picLocks noChangeAspect="1" noChangeArrowheads="1"/>
          </p:cNvPicPr>
          <p:nvPr/>
        </p:nvPicPr>
        <p:blipFill>
          <a:blip r:embed="rId2" cstate="email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0483" name="Picture 4" descr="EB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688" y="2708275"/>
            <a:ext cx="169227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EB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63938" y="2781300"/>
            <a:ext cx="19875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8" descr="EB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32588" y="188913"/>
            <a:ext cx="16827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11" descr="EB1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8313" y="188913"/>
            <a:ext cx="17748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14" descr="EB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42988" y="2708275"/>
            <a:ext cx="1828800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16"/>
          <p:cNvSpPr txBox="1">
            <a:spLocks noChangeArrowheads="1"/>
          </p:cNvSpPr>
          <p:nvPr/>
        </p:nvSpPr>
        <p:spPr bwMode="auto">
          <a:xfrm>
            <a:off x="539750" y="5305425"/>
            <a:ext cx="84248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chemeClr val="tx2"/>
                </a:solidFill>
              </a:rPr>
              <a:t>С непримиримо-негостеприимно сумрачными метельными небесами, Мутными, как недоваренная уха, с бушующими, темными вихрями в бедственной топи подземной тьмы был сотворен Нижний мир. </a:t>
            </a:r>
          </a:p>
        </p:txBody>
      </p:sp>
      <p:pic>
        <p:nvPicPr>
          <p:cNvPr id="20489" name="Picture 17" descr="А12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08400" y="260350"/>
            <a:ext cx="1589088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827088" y="4868863"/>
            <a:ext cx="748823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/>
              <a:t>Богатырь Нижнего мира – тварь одноглазая, с пастью бездонной, с одной ноздрей, редкозубый Уот Усутаакы. Уот Усутаакы схватил Туйаарыму –Куо и в мгновенье ока скрылся в Нижнем мире.</a:t>
            </a:r>
          </a:p>
        </p:txBody>
      </p:sp>
      <p:pic>
        <p:nvPicPr>
          <p:cNvPr id="21508" name="Picture 8" descr="Слайд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088" y="620713"/>
            <a:ext cx="3633787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9" descr="А2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263" y="692150"/>
            <a:ext cx="2700337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image0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92275" y="0"/>
            <a:ext cx="5508625" cy="536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250825" y="5445125"/>
            <a:ext cx="88931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990000"/>
                </a:solidFill>
              </a:rPr>
              <a:t>На спасение Туйаарыма-Куо бросился Ньургун Боотур. Конь вороной богатырский заржал и резво проскакал, пролетел певучей стрелой по трем великим мирам. Богатырский конь доставляет богатыря сумрачный Нижний мир.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435975" cy="5832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Образовательная цель: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Закрепление темы « Обыкновенные дроби».</a:t>
            </a:r>
          </a:p>
          <a:p>
            <a:pPr eaLnBrk="1" hangingPunct="1">
              <a:defRPr/>
            </a:pPr>
            <a:r>
              <a:rPr lang="sah-RU" sz="20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Обобщение и систематизация знаний.</a:t>
            </a:r>
            <a:endParaRPr lang="ru-RU" sz="2000" dirty="0" smtClean="0">
              <a:solidFill>
                <a:srgbClr val="6666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ru-RU" sz="2000" dirty="0" smtClean="0">
              <a:solidFill>
                <a:srgbClr val="6666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Воспитательная цель:</a:t>
            </a:r>
            <a:br>
              <a:rPr 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800" dirty="0" smtClean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Воспитание патриотизма, любви к родному краю, уважение к культуре и к традициям народа </a:t>
            </a:r>
            <a:r>
              <a:rPr lang="ru-RU" sz="2000" dirty="0" err="1" smtClean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саха</a:t>
            </a:r>
            <a:r>
              <a:rPr lang="ru-RU" sz="20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ru-RU" sz="20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2000" dirty="0" smtClean="0">
              <a:solidFill>
                <a:srgbClr val="6666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Развивающая цель: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6666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Развитие познавательного интереса, личностных качеств учащихся.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250825" y="4149725"/>
            <a:ext cx="88931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solidFill>
                  <a:srgbClr val="990000"/>
                </a:solidFill>
              </a:rPr>
              <a:t>Вычислить скорость богатырского коня, увеличив полученный ответ в 10 раз.</a:t>
            </a:r>
          </a:p>
        </p:txBody>
      </p:sp>
      <p:sp>
        <p:nvSpPr>
          <p:cNvPr id="23555" name="WordArt 4"/>
          <p:cNvSpPr>
            <a:spLocks noChangeArrowheads="1" noChangeShapeType="1" noTextEdit="1"/>
          </p:cNvSpPr>
          <p:nvPr/>
        </p:nvSpPr>
        <p:spPr bwMode="auto">
          <a:xfrm rot="5400000">
            <a:off x="-1152525" y="1692275"/>
            <a:ext cx="4103688" cy="719138"/>
          </a:xfrm>
          <a:prstGeom prst="rect">
            <a:avLst/>
          </a:prstGeom>
        </p:spPr>
        <p:txBody>
          <a:bodyPr vert="wordArtVert"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auto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Задача</a:t>
            </a:r>
          </a:p>
        </p:txBody>
      </p:sp>
      <p:pic>
        <p:nvPicPr>
          <p:cNvPr id="23556" name="Picture 5" descr="А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188913"/>
            <a:ext cx="2944812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3768" y="5268599"/>
            <a:ext cx="4464496" cy="922176"/>
          </a:xfrm>
          <a:prstGeom prst="rect">
            <a:avLst/>
          </a:prstGeom>
          <a:blipFill rotWithShape="1">
            <a:blip r:embed="rId4" cstate="email"/>
            <a:stretch>
              <a:fillRect/>
            </a:stretch>
          </a:blipFill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0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0"/>
            <a:ext cx="45370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-180975" y="4365625"/>
            <a:ext cx="9612313" cy="3353290"/>
          </a:xfrm>
          <a:prstGeom prst="rect">
            <a:avLst/>
          </a:prstGeom>
          <a:blipFill rotWithShape="1">
            <a:blip r:embed="rId4" cstate="email"/>
            <a:stretch>
              <a:fillRect t="-3273" r="-1268"/>
            </a:stretch>
          </a:blip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 rot="5400000">
            <a:off x="-1153318" y="1953419"/>
            <a:ext cx="4176712" cy="647700"/>
          </a:xfrm>
          <a:prstGeom prst="rect">
            <a:avLst/>
          </a:prstGeom>
        </p:spPr>
        <p:txBody>
          <a:bodyPr vert="wordArtVert"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fontAlgn="auto"/>
            <a:r>
              <a:rPr lang="ru-RU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Задача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990000"/>
              </a:gs>
              <a:gs pos="100000">
                <a:schemeClr val="bg1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23850" y="4797425"/>
            <a:ext cx="84248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>
                <a:solidFill>
                  <a:srgbClr val="990000"/>
                </a:solidFill>
              </a:rPr>
              <a:t>Защитник племени саха Ньургун Боотур и предводитель Нижнего мира Уот Усутаакы встретились в смертельном поединке. Тридцать дней и тридцать ночей бились они, топтали мерзлую землю по колено, превратив ее в месиво.  </a:t>
            </a:r>
          </a:p>
        </p:txBody>
      </p:sp>
      <p:pic>
        <p:nvPicPr>
          <p:cNvPr id="25604" name="Picture 6" descr="Слайд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8038" y="1989138"/>
            <a:ext cx="2663825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А1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692150"/>
            <a:ext cx="2597150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9" descr="А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0788" y="692150"/>
            <a:ext cx="2525712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8" descr="А13"/>
          <p:cNvPicPr>
            <a:picLocks noChangeAspect="1" noChangeArrowheads="1"/>
          </p:cNvPicPr>
          <p:nvPr/>
        </p:nvPicPr>
        <p:blipFill>
          <a:blip r:embed="rId3" cstate="email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WordArt 1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916238" y="549275"/>
            <a:ext cx="460851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Битва богатырей</a:t>
            </a:r>
          </a:p>
        </p:txBody>
      </p:sp>
      <p:pic>
        <p:nvPicPr>
          <p:cNvPr id="26628" name="Picture 14" descr="А1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191135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5" descr="Слайд50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2565400"/>
            <a:ext cx="1908175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6" descr="А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0" y="4221163"/>
            <a:ext cx="1924050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1" name="Rectangle 19"/>
          <p:cNvSpPr>
            <a:spLocks noChangeArrowheads="1"/>
          </p:cNvSpPr>
          <p:nvPr/>
        </p:nvSpPr>
        <p:spPr bwMode="auto">
          <a:xfrm>
            <a:off x="2051050" y="4437063"/>
            <a:ext cx="6913563" cy="15843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993300"/>
                </a:solidFill>
              </a:rPr>
              <a:t>Найдите площадь поля битвы богатырей, </a:t>
            </a:r>
          </a:p>
          <a:p>
            <a:pPr algn="ctr"/>
            <a:r>
              <a:rPr lang="ru-RU" sz="2400" b="1">
                <a:solidFill>
                  <a:srgbClr val="993300"/>
                </a:solidFill>
              </a:rPr>
              <a:t>если натоптана 21 квадратных метров земли, </a:t>
            </a:r>
          </a:p>
          <a:p>
            <a:pPr algn="ctr"/>
            <a:r>
              <a:rPr lang="ru-RU" sz="2400" b="1">
                <a:solidFill>
                  <a:srgbClr val="993300"/>
                </a:solidFill>
              </a:rPr>
              <a:t>что составляет 3/5 поля битвы.</a:t>
            </a:r>
            <a:endParaRPr lang="ru-RU" sz="240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258888" y="260350"/>
            <a:ext cx="66976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990000"/>
                </a:solidFill>
                <a:latin typeface="Monotype Corsiva" pitchFamily="66" charset="0"/>
              </a:rPr>
              <a:t>Ньургун Боотур побеждает</a:t>
            </a:r>
          </a:p>
        </p:txBody>
      </p:sp>
      <p:pic>
        <p:nvPicPr>
          <p:cNvPr id="27651" name="Picture 3" descr="icon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24750" y="0"/>
            <a:ext cx="13398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А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288" y="1125538"/>
            <a:ext cx="385762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4379913" y="1885950"/>
            <a:ext cx="4681537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sah-RU" sz="3600">
                <a:solidFill>
                  <a:srgbClr val="663300"/>
                </a:solidFill>
              </a:rPr>
              <a:t>Вычислить путь богатыря с Туйаарымой Куо, используя скорость богатырского коня и время до Нижнего мира.</a:t>
            </a:r>
            <a:endParaRPr lang="ru-RU" sz="3600">
              <a:solidFill>
                <a:srgbClr val="6633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99"/>
              </a:gs>
              <a:gs pos="100000">
                <a:srgbClr val="FFFFCC"/>
              </a:gs>
            </a:gsLst>
            <a:path path="rect">
              <a:fillToRect l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WordArt 9"/>
          <p:cNvSpPr>
            <a:spLocks noChangeArrowheads="1" noChangeShapeType="1" noTextEdit="1"/>
          </p:cNvSpPr>
          <p:nvPr/>
        </p:nvSpPr>
        <p:spPr bwMode="auto">
          <a:xfrm>
            <a:off x="4067175" y="836613"/>
            <a:ext cx="5076825" cy="2736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Возвращение Ньургун Боотура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 Туйаарымой-Куо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 Срединный мир.</a:t>
            </a:r>
          </a:p>
        </p:txBody>
      </p:sp>
      <p:pic>
        <p:nvPicPr>
          <p:cNvPr id="28676" name="Picture 10" descr="icon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11863" y="3716338"/>
            <a:ext cx="22542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11" descr="А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692150"/>
            <a:ext cx="35274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st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WordArt 4"/>
          <p:cNvSpPr>
            <a:spLocks noChangeArrowheads="1" noChangeShapeType="1" noTextEdit="1"/>
          </p:cNvSpPr>
          <p:nvPr/>
        </p:nvSpPr>
        <p:spPr bwMode="auto">
          <a:xfrm>
            <a:off x="0" y="765175"/>
            <a:ext cx="8494713" cy="17510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5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Праздник  "Ысыах"  в  честь  богатыря.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Неиссякаемое изобилие и благодать  </a:t>
            </a:r>
          </a:p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установились  на земле.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t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трана Олонхо, 1982, национальный художественный музей РС(Я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38" y="836613"/>
            <a:ext cx="5545137" cy="426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147" name="Picture 3" descr="Фильм1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762000"/>
            <a:ext cx="1403350" cy="609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6148" name="Picture 4" descr="сахалыы оhуорда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8075" y="0"/>
            <a:ext cx="415925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149" name="Picture 5" descr="сахалыы оhуорда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8075" y="1700213"/>
            <a:ext cx="415925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150" name="Picture 6" descr="сахалыы оhуордар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728075" y="3357563"/>
            <a:ext cx="415925" cy="1892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6151" name="Picture 7" descr="сахалыы оhуордар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728075" y="5181600"/>
            <a:ext cx="415925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152" name="Rectangle 8"/>
          <p:cNvSpPr>
            <a:spLocks noChangeArrowheads="1" noChangeShapeType="1"/>
          </p:cNvSpPr>
          <p:nvPr/>
        </p:nvSpPr>
        <p:spPr bwMode="auto">
          <a:xfrm flipV="1">
            <a:off x="215900" y="0"/>
            <a:ext cx="7885113" cy="836613"/>
          </a:xfrm>
          <a:prstGeom prst="rect">
            <a:avLst/>
          </a:prstGeom>
          <a:solidFill>
            <a:srgbClr val="999966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rot="10800000" lIns="36576" tIns="36576" rIns="36576" bIns="36576"/>
          <a:lstStyle/>
          <a:p>
            <a:pPr algn="ctr"/>
            <a:r>
              <a:rPr lang="ru-RU" sz="3600">
                <a:solidFill>
                  <a:schemeClr val="bg1"/>
                </a:solidFill>
              </a:rPr>
              <a:t>Героический эпос-олонхо</a:t>
            </a:r>
          </a:p>
        </p:txBody>
      </p:sp>
      <p:sp>
        <p:nvSpPr>
          <p:cNvPr id="6153" name="Rectangle 9"/>
          <p:cNvSpPr>
            <a:spLocks noChangeArrowheads="1" noChangeShapeType="1"/>
          </p:cNvSpPr>
          <p:nvPr/>
        </p:nvSpPr>
        <p:spPr bwMode="auto">
          <a:xfrm>
            <a:off x="7596188" y="0"/>
            <a:ext cx="431800" cy="836613"/>
          </a:xfrm>
          <a:prstGeom prst="rect">
            <a:avLst/>
          </a:prstGeom>
          <a:solidFill>
            <a:srgbClr val="660000"/>
          </a:solidFill>
          <a:ln w="317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403350" y="0"/>
            <a:ext cx="0" cy="6858000"/>
          </a:xfrm>
          <a:prstGeom prst="line">
            <a:avLst/>
          </a:prstGeom>
          <a:noFill/>
          <a:ln w="25400" algn="ctr">
            <a:solidFill>
              <a:srgbClr val="9999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155" name="Rectangle 12" hidden="1"/>
          <p:cNvSpPr>
            <a:spLocks noChangeArrowheads="1" noChangeShapeType="1"/>
          </p:cNvSpPr>
          <p:nvPr/>
        </p:nvSpPr>
        <p:spPr bwMode="auto">
          <a:xfrm>
            <a:off x="84138" y="-1524000"/>
            <a:ext cx="1600200" cy="32067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6156" name="Rectangle 13"/>
          <p:cNvSpPr>
            <a:spLocks noChangeArrowheads="1" noChangeShapeType="1"/>
          </p:cNvSpPr>
          <p:nvPr/>
        </p:nvSpPr>
        <p:spPr bwMode="auto">
          <a:xfrm>
            <a:off x="0" y="-26988"/>
            <a:ext cx="468313" cy="863601"/>
          </a:xfrm>
          <a:prstGeom prst="rect">
            <a:avLst/>
          </a:prstGeom>
          <a:solidFill>
            <a:srgbClr val="660000"/>
          </a:solidFill>
          <a:ln w="0" algn="ctr">
            <a:noFill/>
            <a:miter lim="800000"/>
            <a:headEnd/>
            <a:tailEnd/>
          </a:ln>
          <a:effectLst/>
        </p:spPr>
        <p:txBody>
          <a:bodyPr lIns="36576" tIns="36576" rIns="36576" bIns="36576"/>
          <a:lstStyle/>
          <a:p>
            <a:endParaRPr lang="ru-RU"/>
          </a:p>
        </p:txBody>
      </p:sp>
      <p:sp>
        <p:nvSpPr>
          <p:cNvPr id="6157" name="Text Box 14"/>
          <p:cNvSpPr txBox="1">
            <a:spLocks noChangeArrowheads="1" noChangeShapeType="1"/>
          </p:cNvSpPr>
          <p:nvPr/>
        </p:nvSpPr>
        <p:spPr bwMode="auto">
          <a:xfrm>
            <a:off x="1908175" y="5157788"/>
            <a:ext cx="6553200" cy="1152525"/>
          </a:xfrm>
          <a:prstGeom prst="rect">
            <a:avLst/>
          </a:prstGeom>
          <a:noFill/>
          <a:ln w="0" algn="ctr">
            <a:noFill/>
            <a:prstDash val="dash"/>
            <a:miter lim="800000"/>
            <a:headEnd/>
            <a:tailEnd/>
          </a:ln>
          <a:effectLst/>
        </p:spPr>
        <p:txBody>
          <a:bodyPr lIns="36195" tIns="36195" rIns="36195" bIns="36195"/>
          <a:lstStyle/>
          <a:p>
            <a:pPr algn="ctr"/>
            <a:r>
              <a:rPr lang="ru-RU" b="1">
                <a:solidFill>
                  <a:srgbClr val="660033"/>
                </a:solidFill>
              </a:rPr>
              <a:t>  Венцом устного народного творчества якутов является героический эпос олонхо, которым мы, народ саха, очень гордимся. В нем рассказывается о белых божествах Верхнего мира, о людях, населяющих Срединный мир, о злых богатырях Нижнего мира.</a:t>
            </a:r>
            <a:endParaRPr lang="ru-RU"/>
          </a:p>
        </p:txBody>
      </p:sp>
      <p:pic>
        <p:nvPicPr>
          <p:cNvPr id="6158" name="Picture 15" descr="ОБЛОЖКА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01013" y="0"/>
            <a:ext cx="1042987" cy="10191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FFFF">
                  <a:alpha val="43999"/>
                </a:srgbClr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0" y="0"/>
            <a:ext cx="827088" cy="6929438"/>
            <a:chOff x="0" y="0"/>
            <a:chExt cx="567" cy="4365"/>
          </a:xfrm>
        </p:grpSpPr>
        <p:pic>
          <p:nvPicPr>
            <p:cNvPr id="7179" name="Picture 4" descr="Фильм1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67" cy="2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180" name="Picture 5" descr="Фильм1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2160"/>
              <a:ext cx="551" cy="22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7172" name="Group 6"/>
          <p:cNvGrpSpPr>
            <a:grpSpLocks/>
          </p:cNvGrpSpPr>
          <p:nvPr/>
        </p:nvGrpSpPr>
        <p:grpSpPr bwMode="auto">
          <a:xfrm>
            <a:off x="8316913" y="0"/>
            <a:ext cx="827087" cy="6929438"/>
            <a:chOff x="0" y="0"/>
            <a:chExt cx="567" cy="4365"/>
          </a:xfrm>
        </p:grpSpPr>
        <p:pic>
          <p:nvPicPr>
            <p:cNvPr id="7177" name="Picture 7" descr="Фильм1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67" cy="2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7178" name="Picture 8" descr="Фильм1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2160"/>
              <a:ext cx="551" cy="22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22537" name="Picture 9" descr="BD14801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6470650"/>
            <a:ext cx="7632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0" descr="Слайд6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71550" y="2420938"/>
            <a:ext cx="3960813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1" descr="Слайд6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3800" y="1628775"/>
            <a:ext cx="32083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WordArt 12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411413" y="620713"/>
            <a:ext cx="396240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7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axatime"/>
              </a:rPr>
              <a:t>Олонхо в Юнеско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FFFF">
                  <a:alpha val="43999"/>
                </a:srgbClr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195" name="Group 3"/>
          <p:cNvGrpSpPr>
            <a:grpSpLocks/>
          </p:cNvGrpSpPr>
          <p:nvPr/>
        </p:nvGrpSpPr>
        <p:grpSpPr bwMode="auto">
          <a:xfrm>
            <a:off x="0" y="0"/>
            <a:ext cx="827088" cy="6929438"/>
            <a:chOff x="0" y="0"/>
            <a:chExt cx="567" cy="4365"/>
          </a:xfrm>
        </p:grpSpPr>
        <p:pic>
          <p:nvPicPr>
            <p:cNvPr id="8204" name="Picture 4" descr="Фильм1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67" cy="2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205" name="Picture 5" descr="Фильм1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2160"/>
              <a:ext cx="551" cy="22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8316913" y="0"/>
            <a:ext cx="827087" cy="6929438"/>
            <a:chOff x="0" y="0"/>
            <a:chExt cx="567" cy="4365"/>
          </a:xfrm>
        </p:grpSpPr>
        <p:pic>
          <p:nvPicPr>
            <p:cNvPr id="8202" name="Picture 7" descr="Фильм1"/>
            <p:cNvPicPr>
              <a:picLocks noChangeAspect="1" noChangeArrowheads="1" noCrop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0" y="0"/>
              <a:ext cx="567" cy="216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8203" name="Picture 8" descr="Фильм1"/>
            <p:cNvPicPr>
              <a:picLocks noChangeAspect="1" noChangeArrowheads="1" noCrop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2160"/>
              <a:ext cx="551" cy="220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  <p:pic>
        <p:nvPicPr>
          <p:cNvPr id="23561" name="Picture 9" descr="BD14801_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8313" y="6470650"/>
            <a:ext cx="76327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Text Box 10"/>
          <p:cNvSpPr txBox="1">
            <a:spLocks noChangeArrowheads="1"/>
          </p:cNvSpPr>
          <p:nvPr/>
        </p:nvSpPr>
        <p:spPr bwMode="auto">
          <a:xfrm>
            <a:off x="1692275" y="4724400"/>
            <a:ext cx="547370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00"/>
                </a:solidFill>
                <a:latin typeface="Caxash" pitchFamily="2" charset="0"/>
              </a:rPr>
              <a:t>ЮНЕСКО </a:t>
            </a:r>
            <a:br>
              <a:rPr lang="ru-RU" sz="2000" b="1">
                <a:solidFill>
                  <a:srgbClr val="006600"/>
                </a:solidFill>
                <a:latin typeface="Caxash" pitchFamily="2" charset="0"/>
              </a:rPr>
            </a:br>
            <a:r>
              <a:rPr lang="ru-RU" sz="2000" b="1">
                <a:solidFill>
                  <a:srgbClr val="006600"/>
                </a:solidFill>
                <a:latin typeface="Caxash" pitchFamily="2" charset="0"/>
              </a:rPr>
              <a:t>генеральный  директор Коитиро Мацуура      и президент РС(Я) </a:t>
            </a:r>
            <a:r>
              <a:rPr lang="ru-RU" sz="1900" b="1">
                <a:solidFill>
                  <a:srgbClr val="006600"/>
                </a:solidFill>
              </a:rPr>
              <a:t>В.А. Штыров </a:t>
            </a:r>
            <a:endParaRPr lang="ru-RU" sz="2000" b="1">
              <a:solidFill>
                <a:srgbClr val="006600"/>
              </a:solidFill>
              <a:latin typeface="Caxash" pitchFamily="2" charset="0"/>
            </a:endParaRP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00"/>
                </a:solidFill>
                <a:latin typeface="Caxash" pitchFamily="2" charset="0"/>
              </a:rPr>
              <a:t>Париж, Франция </a:t>
            </a:r>
          </a:p>
          <a:p>
            <a:pPr algn="ctr">
              <a:spcBef>
                <a:spcPct val="50000"/>
              </a:spcBef>
            </a:pPr>
            <a:r>
              <a:rPr lang="ru-RU" sz="2000" b="1">
                <a:solidFill>
                  <a:srgbClr val="006600"/>
                </a:solidFill>
                <a:latin typeface="Caxash" pitchFamily="2" charset="0"/>
              </a:rPr>
              <a:t>2005 г.</a:t>
            </a:r>
          </a:p>
        </p:txBody>
      </p:sp>
      <p:pic>
        <p:nvPicPr>
          <p:cNvPr id="8199" name="Picture 11" descr="Слайд6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260350"/>
            <a:ext cx="3529012" cy="24907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200" name="Picture 12" descr="Слайд6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11638" y="1989138"/>
            <a:ext cx="3600450" cy="25082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201" name="Picture 13" descr="Слайд6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116013" y="2924175"/>
            <a:ext cx="2592387" cy="1905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66FFFF">
                  <a:alpha val="43999"/>
                </a:srgbClr>
              </a:gs>
              <a:gs pos="100000">
                <a:srgbClr val="CCFFCC"/>
              </a:gs>
            </a:gsLst>
            <a:lin ang="5400000" scaled="1"/>
          </a:gradFill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19" name="Picture 3" descr="image0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7988" y="69850"/>
            <a:ext cx="83661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 descr="image0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027988" y="3382963"/>
            <a:ext cx="836612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image0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836613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image0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382963"/>
            <a:ext cx="836613" cy="335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image00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1050" y="476250"/>
            <a:ext cx="4756150" cy="604837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224" name="WordArt 8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2627313" y="692150"/>
            <a:ext cx="40195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Caxatime"/>
              </a:rPr>
              <a:t>Страна  Олонхо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t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2275" y="0"/>
            <a:ext cx="7451725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5" descr="Фильм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476375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619250" y="5516563"/>
            <a:ext cx="72739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990000"/>
                </a:solidFill>
                <a:latin typeface="Monotype Corsiva" pitchFamily="66" charset="0"/>
              </a:rPr>
              <a:t>В Срединном мире с высоко поднимающимся солнцем жило племя народа саха.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st9"/>
          <p:cNvPicPr>
            <a:picLocks noChangeAspect="1" noChangeArrowheads="1"/>
          </p:cNvPicPr>
          <p:nvPr/>
        </p:nvPicPr>
        <p:blipFill>
          <a:blip r:embed="rId2" cstate="email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 descr="image0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32588" y="2781300"/>
            <a:ext cx="15621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7" descr="image02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31913" y="2636838"/>
            <a:ext cx="1590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8" descr="image04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413" y="620713"/>
            <a:ext cx="18002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image06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11413" y="4857750"/>
            <a:ext cx="1590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10" descr="image04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80063" y="4857750"/>
            <a:ext cx="1504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1" descr="image03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35600" y="620713"/>
            <a:ext cx="1743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4" descr="st9"/>
          <p:cNvPicPr>
            <a:picLocks noChangeAspect="1" noChangeArrowheads="1"/>
          </p:cNvPicPr>
          <p:nvPr/>
        </p:nvPicPr>
        <p:blipFill>
          <a:blip r:embed="rId2" cstate="email">
            <a:lum bright="24000"/>
          </a:blip>
          <a:srcRect/>
          <a:stretch>
            <a:fillRect/>
          </a:stretch>
        </p:blipFill>
        <p:spPr bwMode="auto">
          <a:xfrm>
            <a:off x="0" y="0"/>
            <a:ext cx="9144000" cy="703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4" descr="image0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492500" y="333375"/>
            <a:ext cx="172878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5" descr="image05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3800" y="2636838"/>
            <a:ext cx="14287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6" descr="image06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813" y="4857750"/>
            <a:ext cx="16002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7" descr="image0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64388" y="2708275"/>
            <a:ext cx="14478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8" descr="image01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72225" y="4857750"/>
            <a:ext cx="15430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9" descr="image045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43213" y="2636838"/>
            <a:ext cx="14382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0" descr="image017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011863" y="404813"/>
            <a:ext cx="15049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8" name="Picture 11" descr="image059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547813" y="333375"/>
            <a:ext cx="13620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9" name="Picture 12" descr="image02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539750" y="2565400"/>
            <a:ext cx="15335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3" descr="image05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924300" y="4857750"/>
            <a:ext cx="160972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лобус">
  <a:themeElements>
    <a:clrScheme name="Глобус 8">
      <a:dk1>
        <a:srgbClr val="000000"/>
      </a:dk1>
      <a:lt1>
        <a:srgbClr val="FFFFDD"/>
      </a:lt1>
      <a:dk2>
        <a:srgbClr val="000000"/>
      </a:dk2>
      <a:lt2>
        <a:srgbClr val="98977A"/>
      </a:lt2>
      <a:accent1>
        <a:srgbClr val="BDCDA7"/>
      </a:accent1>
      <a:accent2>
        <a:srgbClr val="A0D060"/>
      </a:accent2>
      <a:accent3>
        <a:srgbClr val="FFFFEB"/>
      </a:accent3>
      <a:accent4>
        <a:srgbClr val="000000"/>
      </a:accent4>
      <a:accent5>
        <a:srgbClr val="DBE3D0"/>
      </a:accent5>
      <a:accent6>
        <a:srgbClr val="91BC56"/>
      </a:accent6>
      <a:hlink>
        <a:srgbClr val="FADD4E"/>
      </a:hlink>
      <a:folHlink>
        <a:srgbClr val="CC9900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10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11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2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3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4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5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6.xml><?xml version="1.0" encoding="utf-8"?>
<a:themeOverride xmlns:a="http://schemas.openxmlformats.org/drawingml/2006/main">
  <a:clrScheme name="Оформление по умолчанию 10">
    <a:dk1>
      <a:srgbClr val="777777"/>
    </a:dk1>
    <a:lt1>
      <a:srgbClr val="FFFFFF"/>
    </a:lt1>
    <a:dk2>
      <a:srgbClr val="686B5D"/>
    </a:dk2>
    <a:lt2>
      <a:srgbClr val="D1D1CB"/>
    </a:lt2>
    <a:accent1>
      <a:srgbClr val="909082"/>
    </a:accent1>
    <a:accent2>
      <a:srgbClr val="809EA8"/>
    </a:accent2>
    <a:accent3>
      <a:srgbClr val="B9BAB6"/>
    </a:accent3>
    <a:accent4>
      <a:srgbClr val="DADADA"/>
    </a:accent4>
    <a:accent5>
      <a:srgbClr val="C6C6C1"/>
    </a:accent5>
    <a:accent6>
      <a:srgbClr val="738F98"/>
    </a:accent6>
    <a:hlink>
      <a:srgbClr val="FFCC66"/>
    </a:hlink>
    <a:folHlink>
      <a:srgbClr val="E9DCB9"/>
    </a:folHlink>
  </a:clrScheme>
</a:themeOverride>
</file>

<file path=ppt/theme/themeOverride7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8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ppt/theme/themeOverride9.xml><?xml version="1.0" encoding="utf-8"?>
<a:themeOverride xmlns:a="http://schemas.openxmlformats.org/drawingml/2006/main">
  <a:clrScheme name="Оформление по умолчанию 5">
    <a:dk1>
      <a:srgbClr val="000000"/>
    </a:dk1>
    <a:lt1>
      <a:srgbClr val="FFFFD9"/>
    </a:lt1>
    <a:dk2>
      <a:srgbClr val="000000"/>
    </a:dk2>
    <a:lt2>
      <a:srgbClr val="777777"/>
    </a:lt2>
    <a:accent1>
      <a:srgbClr val="FFFFF7"/>
    </a:accent1>
    <a:accent2>
      <a:srgbClr val="33CCCC"/>
    </a:accent2>
    <a:accent3>
      <a:srgbClr val="FFFFE9"/>
    </a:accent3>
    <a:accent4>
      <a:srgbClr val="000000"/>
    </a:accent4>
    <a:accent5>
      <a:srgbClr val="FFFFFA"/>
    </a:accent5>
    <a:accent6>
      <a:srgbClr val="2DB9B9"/>
    </a:accent6>
    <a:hlink>
      <a:srgbClr val="FF5050"/>
    </a:hlink>
    <a:folHlink>
      <a:srgbClr val="FF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778</TotalTime>
  <Words>347</Words>
  <Application>Microsoft Office PowerPoint</Application>
  <PresentationFormat>Экран (4:3)</PresentationFormat>
  <Paragraphs>70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Calibri</vt:lpstr>
      <vt:lpstr>Verdana</vt:lpstr>
      <vt:lpstr>Wingdings</vt:lpstr>
      <vt:lpstr>Caxash</vt:lpstr>
      <vt:lpstr>Monotype Corsiva</vt:lpstr>
      <vt:lpstr>Оформление по умолчанию</vt:lpstr>
      <vt:lpstr>Глобус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Министерство Образования РФ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tester</dc:creator>
  <cp:lastModifiedBy>re</cp:lastModifiedBy>
  <cp:revision>22</cp:revision>
  <dcterms:created xsi:type="dcterms:W3CDTF">2009-01-25T02:35:00Z</dcterms:created>
  <dcterms:modified xsi:type="dcterms:W3CDTF">2014-04-12T21:33:57Z</dcterms:modified>
</cp:coreProperties>
</file>