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74" r:id="rId13"/>
    <p:sldId id="267" r:id="rId14"/>
    <p:sldId id="268" r:id="rId15"/>
    <p:sldId id="269" r:id="rId16"/>
    <p:sldId id="278" r:id="rId17"/>
    <p:sldId id="279" r:id="rId18"/>
    <p:sldId id="270" r:id="rId19"/>
    <p:sldId id="271" r:id="rId20"/>
    <p:sldId id="272" r:id="rId21"/>
    <p:sldId id="273" r:id="rId22"/>
    <p:sldId id="275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00FF"/>
    <a:srgbClr val="000000"/>
    <a:srgbClr val="CC00CC"/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2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sndAc>
      <p:stSnd>
        <p:snd r:embed="rId13" name="chimes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438400"/>
            <a:ext cx="4762500" cy="2629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88076" name="Group 12"/>
          <p:cNvGrpSpPr>
            <a:grpSpLocks/>
          </p:cNvGrpSpPr>
          <p:nvPr/>
        </p:nvGrpSpPr>
        <p:grpSpPr bwMode="auto">
          <a:xfrm>
            <a:off x="19969163" y="457200"/>
            <a:ext cx="3359150" cy="8770938"/>
            <a:chOff x="5531" y="1258"/>
            <a:chExt cx="5291" cy="13813"/>
          </a:xfrm>
        </p:grpSpPr>
        <p:sp>
          <p:nvSpPr>
            <p:cNvPr id="88081" name="AutoShape 17"/>
            <p:cNvSpPr>
              <a:spLocks noChangeShapeType="1"/>
            </p:cNvSpPr>
            <p:nvPr/>
          </p:nvSpPr>
          <p:spPr bwMode="auto">
            <a:xfrm flipH="1">
              <a:off x="6519" y="1258"/>
              <a:ext cx="4303" cy="10040"/>
            </a:xfrm>
            <a:prstGeom prst="straightConnector1">
              <a:avLst/>
            </a:prstGeom>
            <a:noFill/>
            <a:ln w="9525">
              <a:solidFill>
                <a:srgbClr val="A7BFD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88077" name="Group 13"/>
            <p:cNvGrpSpPr>
              <a:grpSpLocks/>
            </p:cNvGrpSpPr>
            <p:nvPr/>
          </p:nvGrpSpPr>
          <p:grpSpPr bwMode="auto">
            <a:xfrm>
              <a:off x="5531" y="9226"/>
              <a:ext cx="5291" cy="5845"/>
              <a:chOff x="5531" y="9226"/>
              <a:chExt cx="5291" cy="5845"/>
            </a:xfrm>
          </p:grpSpPr>
          <p:sp>
            <p:nvSpPr>
              <p:cNvPr id="88080" name="Freeform 16"/>
              <p:cNvSpPr>
                <a:spLocks/>
              </p:cNvSpPr>
              <p:nvPr/>
            </p:nvSpPr>
            <p:spPr bwMode="auto">
              <a:xfrm>
                <a:off x="5531" y="9226"/>
                <a:ext cx="5291" cy="5845"/>
              </a:xfrm>
              <a:custGeom>
                <a:avLst/>
                <a:gdLst/>
                <a:ahLst/>
                <a:cxnLst>
                  <a:cxn ang="0">
                    <a:pos x="6418" y="1185"/>
                  </a:cxn>
                  <a:cxn ang="0">
                    <a:pos x="6418" y="6670"/>
                  </a:cxn>
                  <a:cxn ang="0">
                    <a:pos x="1809" y="6669"/>
                  </a:cxn>
                  <a:cxn ang="0">
                    <a:pos x="1407" y="1987"/>
                  </a:cxn>
                  <a:cxn ang="0">
                    <a:pos x="6418" y="1185"/>
                  </a:cxn>
                </a:cxnLst>
                <a:rect l="0" t="0" r="r" b="b"/>
                <a:pathLst>
                  <a:path w="6418" h="6670">
                    <a:moveTo>
                      <a:pt x="6418" y="1185"/>
                    </a:moveTo>
                    <a:lnTo>
                      <a:pt x="6418" y="6670"/>
                    </a:lnTo>
                    <a:lnTo>
                      <a:pt x="1809" y="6669"/>
                    </a:lnTo>
                    <a:cubicBezTo>
                      <a:pt x="974" y="5889"/>
                      <a:pt x="0" y="3958"/>
                      <a:pt x="1407" y="1987"/>
                    </a:cubicBezTo>
                    <a:cubicBezTo>
                      <a:pt x="2830" y="0"/>
                      <a:pt x="5591" y="411"/>
                      <a:pt x="6418" y="1185"/>
                    </a:cubicBezTo>
                    <a:close/>
                  </a:path>
                </a:pathLst>
              </a:custGeom>
              <a:solidFill>
                <a:srgbClr val="A7BFD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079" name="Oval 15"/>
              <p:cNvSpPr>
                <a:spLocks noChangeArrowheads="1"/>
              </p:cNvSpPr>
              <p:nvPr/>
            </p:nvSpPr>
            <p:spPr bwMode="auto">
              <a:xfrm rot="5327714" flipV="1">
                <a:off x="6117" y="10212"/>
                <a:ext cx="4526" cy="4258"/>
              </a:xfrm>
              <a:prstGeom prst="ellipse">
                <a:avLst/>
              </a:prstGeom>
              <a:solidFill>
                <a:srgbClr val="D3DFE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078" name="Oval 14"/>
              <p:cNvSpPr>
                <a:spLocks noChangeArrowheads="1"/>
              </p:cNvSpPr>
              <p:nvPr/>
            </p:nvSpPr>
            <p:spPr bwMode="auto">
              <a:xfrm rot="5327714" flipV="1">
                <a:off x="6217" y="10481"/>
                <a:ext cx="3424" cy="3221"/>
              </a:xfrm>
              <a:prstGeom prst="ellipse">
                <a:avLst/>
              </a:prstGeom>
              <a:solidFill>
                <a:srgbClr val="7BA0C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88065" name="Group 1"/>
          <p:cNvGrpSpPr>
            <a:grpSpLocks/>
          </p:cNvGrpSpPr>
          <p:nvPr/>
        </p:nvGrpSpPr>
        <p:grpSpPr bwMode="auto">
          <a:xfrm>
            <a:off x="31449963" y="457200"/>
            <a:ext cx="4225925" cy="2886075"/>
            <a:chOff x="4136" y="15"/>
            <a:chExt cx="6654" cy="4545"/>
          </a:xfrm>
        </p:grpSpPr>
        <p:sp>
          <p:nvSpPr>
            <p:cNvPr id="88069" name="AutoShape 5"/>
            <p:cNvSpPr>
              <a:spLocks noChangeShapeType="1"/>
            </p:cNvSpPr>
            <p:nvPr/>
          </p:nvSpPr>
          <p:spPr bwMode="auto">
            <a:xfrm>
              <a:off x="4136" y="15"/>
              <a:ext cx="3058" cy="3855"/>
            </a:xfrm>
            <a:prstGeom prst="straightConnector1">
              <a:avLst/>
            </a:prstGeom>
            <a:noFill/>
            <a:ln w="9525">
              <a:solidFill>
                <a:srgbClr val="A7BFD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068" name="Oval 4"/>
            <p:cNvSpPr>
              <a:spLocks noChangeArrowheads="1"/>
            </p:cNvSpPr>
            <p:nvPr/>
          </p:nvSpPr>
          <p:spPr bwMode="auto">
            <a:xfrm>
              <a:off x="6674" y="444"/>
              <a:ext cx="4116" cy="4116"/>
            </a:xfrm>
            <a:prstGeom prst="ellipse">
              <a:avLst/>
            </a:prstGeom>
            <a:solidFill>
              <a:srgbClr val="A7BFD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067" name="Oval 3"/>
            <p:cNvSpPr>
              <a:spLocks noChangeArrowheads="1"/>
            </p:cNvSpPr>
            <p:nvPr/>
          </p:nvSpPr>
          <p:spPr bwMode="auto">
            <a:xfrm>
              <a:off x="6773" y="1058"/>
              <a:ext cx="3367" cy="3367"/>
            </a:xfrm>
            <a:prstGeom prst="ellipse">
              <a:avLst/>
            </a:prstGeom>
            <a:solidFill>
              <a:srgbClr val="D3DFE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066" name="Oval 2"/>
            <p:cNvSpPr>
              <a:spLocks noChangeArrowheads="1"/>
            </p:cNvSpPr>
            <p:nvPr/>
          </p:nvSpPr>
          <p:spPr bwMode="auto">
            <a:xfrm>
              <a:off x="6856" y="1709"/>
              <a:ext cx="2553" cy="2553"/>
            </a:xfrm>
            <a:prstGeom prst="ellipse">
              <a:avLst/>
            </a:prstGeom>
            <a:solidFill>
              <a:srgbClr val="7BA0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88082" name="Rectangle 18"/>
          <p:cNvSpPr>
            <a:spLocks noChangeArrowheads="1"/>
          </p:cNvSpPr>
          <p:nvPr/>
        </p:nvSpPr>
        <p:spPr bwMode="auto">
          <a:xfrm>
            <a:off x="0" y="152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8083" name="Rectangle 19"/>
          <p:cNvSpPr>
            <a:spLocks noChangeArrowheads="1"/>
          </p:cNvSpPr>
          <p:nvPr/>
        </p:nvSpPr>
        <p:spPr bwMode="auto">
          <a:xfrm>
            <a:off x="0" y="228600"/>
            <a:ext cx="6172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Муниципальное общеобразовательное учреждение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«Начальная общеобразовательная школа № 279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имени Героя Советского Союза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контр-адмирала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Лунина Николая Александровича» 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572000" y="5257800"/>
            <a:ext cx="4343400" cy="119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432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 начальных классов: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Лемех Л. В.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38800" y="1143000"/>
            <a:ext cx="3101740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81000" y="762000"/>
            <a:ext cx="8382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Times New Roman" pitchFamily="18" charset="0"/>
              </a:rPr>
              <a:t>Гнать, дышать, держать,         зависеть,</a:t>
            </a:r>
            <a:endParaRPr kumimoji="0" lang="ru-RU" sz="4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Times New Roman" pitchFamily="18" charset="0"/>
              </a:rPr>
              <a:t>Слышать, видеть и смотреть,</a:t>
            </a:r>
            <a:endParaRPr kumimoji="0" lang="ru-RU" sz="4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Times New Roman" pitchFamily="18" charset="0"/>
              </a:rPr>
              <a:t>И терпеть, и ненавидеть,</a:t>
            </a:r>
            <a:endParaRPr kumimoji="0" lang="ru-RU" sz="4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Times New Roman" pitchFamily="18" charset="0"/>
              </a:rPr>
              <a:t>И обидеть, и вертеть.</a:t>
            </a:r>
            <a:endParaRPr kumimoji="0" lang="ru-RU" sz="4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914400"/>
            <a:ext cx="1325482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876800"/>
            <a:ext cx="1321879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4495800"/>
            <a:ext cx="1366244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4724400"/>
            <a:ext cx="1321814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dir="in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09600"/>
            <a:ext cx="7620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Уж тает снег, бегут ручьи,</a:t>
            </a:r>
          </a:p>
          <a:p>
            <a:r>
              <a:rPr lang="ru-RU" sz="48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окно повеяло весною…</a:t>
            </a:r>
          </a:p>
          <a:p>
            <a:r>
              <a:rPr lang="ru-RU" sz="48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Засвищут скоро соловьи,</a:t>
            </a:r>
          </a:p>
          <a:p>
            <a:r>
              <a:rPr lang="ru-RU" sz="48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лес оденется листвою.</a:t>
            </a:r>
            <a:endParaRPr lang="ru-RU" sz="4800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81200" y="3733800"/>
            <a:ext cx="4482193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24200" y="4698000"/>
            <a:ext cx="248139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219200" y="685800"/>
            <a:ext cx="68021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Правописание  -</a:t>
            </a:r>
            <a:r>
              <a:rPr lang="ru-RU" sz="4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тся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ru-RU" sz="4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ться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9600" y="1447800"/>
            <a:ext cx="3200400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Глагол </a:t>
            </a:r>
          </a:p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3-ем лице</a:t>
            </a:r>
          </a:p>
          <a:p>
            <a:pPr algn="ctr"/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делает? </a:t>
            </a:r>
          </a:p>
          <a:p>
            <a:pPr algn="ctr"/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сделает? </a:t>
            </a:r>
          </a:p>
          <a:p>
            <a:pPr algn="ctr"/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делают?  </a:t>
            </a:r>
          </a:p>
          <a:p>
            <a:pPr algn="ctr"/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сделают?</a:t>
            </a:r>
            <a:endParaRPr lang="ru-RU" sz="3200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Ь не пишется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76800" y="1524000"/>
            <a:ext cx="3581400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Глагол в</a:t>
            </a:r>
          </a:p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неопределенной форме</a:t>
            </a:r>
          </a:p>
          <a:p>
            <a:pPr algn="ctr"/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делать? </a:t>
            </a:r>
          </a:p>
          <a:p>
            <a:pPr algn="ctr"/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сделать?</a:t>
            </a:r>
            <a:endParaRPr lang="ru-RU" sz="36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Ь пишется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l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838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шь</a:t>
            </a:r>
            <a:endParaRPr lang="ru-RU" sz="36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уч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шь   (учить, 2 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верт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шь</a:t>
            </a:r>
            <a:endParaRPr lang="ru-RU" sz="36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верт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   (вертеть, 2 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искл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бре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шь</a:t>
            </a:r>
            <a:endParaRPr lang="ru-RU" sz="36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бре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      (брить, 1 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искл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свет…т</a:t>
            </a:r>
          </a:p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свет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    (светить, 2 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бега…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шь</a:t>
            </a:r>
            <a:endParaRPr lang="ru-RU" sz="36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бега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шь (бегать, 1 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05400" y="3810000"/>
            <a:ext cx="3786895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685800" y="16002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8600" y="533400"/>
            <a:ext cx="79248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Times New Roman" pitchFamily="18" charset="0"/>
              </a:rPr>
              <a:t>Все мы </a:t>
            </a:r>
            <a:r>
              <a:rPr kumimoji="0" lang="ru-RU" sz="4000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Times New Roman" pitchFamily="18" charset="0"/>
              </a:rPr>
              <a:t>видели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Times New Roman" pitchFamily="18" charset="0"/>
              </a:rPr>
              <a:t>, как в мае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Times New Roman" pitchFamily="18" charset="0"/>
              </a:rPr>
              <a:t>Белый снег вокруг растаял.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Times New Roman" pitchFamily="18" charset="0"/>
              </a:rPr>
              <a:t>Вдруг смотрю – в одном овражке,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Times New Roman" pitchFamily="18" charset="0"/>
              </a:rPr>
              <a:t>Как у лесника в кармашке,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Times New Roman" pitchFamily="18" charset="0"/>
              </a:rPr>
              <a:t>Мокнет серенький комок,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Times New Roman" pitchFamily="18" charset="0"/>
              </a:rPr>
              <a:t>Видно, </a:t>
            </a:r>
            <a:r>
              <a:rPr kumimoji="0" lang="ru-RU" sz="4000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Times New Roman" pitchFamily="18" charset="0"/>
              </a:rPr>
              <a:t>выбраться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Times New Roman" pitchFamily="18" charset="0"/>
              </a:rPr>
              <a:t>не смог.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Times New Roman" pitchFamily="18" charset="0"/>
              </a:rPr>
              <a:t>Луч его теплом </a:t>
            </a:r>
            <a:r>
              <a:rPr kumimoji="0" lang="ru-RU" sz="4000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Times New Roman" pitchFamily="18" charset="0"/>
              </a:rPr>
              <a:t>согрел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Times New Roman" pitchFamily="18" charset="0"/>
              </a:rPr>
              <a:t>Он </a:t>
            </a:r>
            <a:r>
              <a:rPr kumimoji="0" lang="ru-RU" sz="4000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Times New Roman" pitchFamily="18" charset="0"/>
              </a:rPr>
              <a:t>растаял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4000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Times New Roman" pitchFamily="18" charset="0"/>
              </a:rPr>
              <a:t>запел.</a:t>
            </a:r>
            <a:endParaRPr kumimoji="0" lang="ru-RU" sz="4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amond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533400" y="408801"/>
            <a:ext cx="8001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Весна – это прекрасное время года. Всё вокруг оживает. Кругом всё весело, ласково, приветливо. И каждому из нас в это время хочется играть, петь, читать стихи.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Давайте и мы немножко поиграем.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Ваша задача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– определить спряжение глаголов по н. ф.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Условия игры: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1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спр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 – 1 хлопок в ладоши, 2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спр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 – 2 хлопка в ладоши.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0" y="1143000"/>
            <a:ext cx="328013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04800" y="1143000"/>
            <a:ext cx="5715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Суп </a:t>
            </a:r>
            <a:r>
              <a:rPr lang="ru-RU" sz="4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варят – варить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рыбу </a:t>
            </a:r>
            <a:r>
              <a:rPr lang="ru-RU" sz="4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ловят – ловить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тесто </a:t>
            </a:r>
            <a:r>
              <a:rPr lang="ru-RU" sz="4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месят – месить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дрова </a:t>
            </a:r>
            <a:r>
              <a:rPr lang="ru-RU" sz="4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колют – колоть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blinds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96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Физкультминутка «Печка»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4800" y="1524000"/>
            <a:ext cx="4876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Ча-ча-ча, ча-ча-ча,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Печка очень горяча!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3600" b="0" i="1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Чи-чи-чи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3600" b="0" i="1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чи-чи-чи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Печет печка калачи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Чу-чу-чу, чу-чу-чу,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Очень калача хочу!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Получу калач в награду,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сейчас за парту сяду!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0394" t="3780" r="15118" b="2835"/>
          <a:stretch>
            <a:fillRect/>
          </a:stretch>
        </p:blipFill>
        <p:spPr bwMode="auto">
          <a:xfrm>
            <a:off x="5257800" y="1600200"/>
            <a:ext cx="3547409" cy="444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676400"/>
            <a:ext cx="40132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28600" y="762000"/>
            <a:ext cx="48768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Times New Roman" pitchFamily="18" charset="0"/>
              </a:rPr>
              <a:t>Весной цветёт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Times New Roman" pitchFamily="18" charset="0"/>
              </a:rPr>
              <a:t>душистая сирень,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Times New Roman" pitchFamily="18" charset="0"/>
              </a:rPr>
              <a:t>и весело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Times New Roman" pitchFamily="18" charset="0"/>
              </a:rPr>
              <a:t>щебечут соловьи.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lu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33400" y="485001"/>
            <a:ext cx="78486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деть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пальто или 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деть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надеть что-нибудь на себя, то говорим 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деть</a:t>
            </a:r>
            <a:r>
              <a:rPr kumimoji="0" lang="ru-RU" sz="3600" b="0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Например: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дел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пальто, шапку, шарф, варежки.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деть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кого-нибудь, то говорим 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деть</a:t>
            </a:r>
            <a:r>
              <a:rPr kumimoji="0" lang="ru-RU" sz="3600" b="0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Например: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 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дел</a:t>
            </a:r>
            <a:r>
              <a:rPr kumimoji="0" lang="ru-RU" sz="3600" b="0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сестру, брата, куклу.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4114800"/>
            <a:ext cx="2028883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685800" y="762000"/>
            <a:ext cx="769620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Открытый урок-обобщение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русскому языку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6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«Обобщение знаний </a:t>
            </a:r>
            <a:endParaRPr lang="ru-RU" sz="6600" b="1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6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глаголе»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 Б класс,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 «Школа – 2100»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6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52800" y="5562600"/>
            <a:ext cx="2438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Мурманская обл.,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Гаджиево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2010-2011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год</a:t>
            </a:r>
          </a:p>
        </p:txBody>
      </p:sp>
    </p:spTree>
  </p:cSld>
  <p:clrMapOvr>
    <a:masterClrMapping/>
  </p:clrMapOvr>
  <p:transition spd="slow">
    <p:wip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838200" y="457200"/>
            <a:ext cx="6019800" cy="621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53958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О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Times New Roman" pitchFamily="18" charset="0"/>
              </a:rPr>
              <a:t>деть и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Times New Roman" pitchFamily="18" charset="0"/>
              </a:rPr>
              <a:t>деть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Times New Roman" pitchFamily="18" charset="0"/>
              </a:rPr>
              <a:t>Два этих слова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Times New Roman" pitchFamily="18" charset="0"/>
              </a:rPr>
              <a:t>Мы часто путаем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Times New Roman" pitchFamily="18" charset="0"/>
              </a:rPr>
              <a:t>Так бестолково!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Times New Roman" pitchFamily="18" charset="0"/>
              </a:rPr>
              <a:t>Морозный выдался рассвет,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О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Times New Roman" pitchFamily="18" charset="0"/>
              </a:rPr>
              <a:t>делся в шубу старый дед.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О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Times New Roman" pitchFamily="18" charset="0"/>
              </a:rPr>
              <a:t>деть,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Times New Roman" pitchFamily="18" charset="0"/>
              </a:rPr>
              <a:t>деть…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Times New Roman" pitchFamily="18" charset="0"/>
              </a:rPr>
              <a:t>Давай глядеть.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Times New Roman" pitchFamily="18" charset="0"/>
              </a:rPr>
              <a:t>Кого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о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Times New Roman" pitchFamily="18" charset="0"/>
              </a:rPr>
              <a:t>деть и кого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Times New Roman" pitchFamily="18" charset="0"/>
              </a:rPr>
              <a:t>деть?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Times New Roman" pitchFamily="18" charset="0"/>
              </a:rPr>
              <a:t>Я полагаю, что на деда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Times New Roman" pitchFamily="18" charset="0"/>
              </a:rPr>
              <a:t>Три шубы может быть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Times New Roman" pitchFamily="18" charset="0"/>
              </a:rPr>
              <a:t>дето.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Times New Roman" pitchFamily="18" charset="0"/>
              </a:rPr>
              <a:t>Но, я не думаю, что дед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Times New Roman" pitchFamily="18" charset="0"/>
              </a:rPr>
              <a:t>На шубу может быть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cs typeface="Times New Roman" pitchFamily="18" charset="0"/>
              </a:rPr>
              <a:t>дет.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066800"/>
            <a:ext cx="2538547" cy="347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28600" y="914400"/>
            <a:ext cx="8763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Имена существительные склоняются, а глаголы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Спряжение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изменение глагола по числам 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Определить спряжение легко, если окончание глагола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окончаниях глаголов 2 лица, единственного числа после буквы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пишется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Глаголы с частицей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пишутся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572000"/>
            <a:ext cx="1321814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5029200"/>
            <a:ext cx="1321879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07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7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07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07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07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07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07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07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олна 2"/>
          <p:cNvSpPr/>
          <p:nvPr/>
        </p:nvSpPr>
        <p:spPr>
          <a:xfrm>
            <a:off x="228600" y="1143000"/>
            <a:ext cx="8686800" cy="1066800"/>
          </a:xfrm>
          <a:prstGeom prst="wave">
            <a:avLst>
              <a:gd name="adj1" fmla="val 20000"/>
              <a:gd name="adj2" fmla="val -4882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познавательный</a:t>
            </a:r>
            <a:endParaRPr lang="ru-RU" sz="36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олна 6"/>
          <p:cNvSpPr/>
          <p:nvPr/>
        </p:nvSpPr>
        <p:spPr>
          <a:xfrm>
            <a:off x="228600" y="1905000"/>
            <a:ext cx="8686800" cy="1066800"/>
          </a:xfrm>
          <a:prstGeom prst="wave">
            <a:avLst>
              <a:gd name="adj1" fmla="val 20000"/>
              <a:gd name="adj2" fmla="val -4882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трудный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Волна 10"/>
          <p:cNvSpPr/>
          <p:nvPr/>
        </p:nvSpPr>
        <p:spPr>
          <a:xfrm>
            <a:off x="304800" y="2667000"/>
            <a:ext cx="8686800" cy="1066800"/>
          </a:xfrm>
          <a:prstGeom prst="wave">
            <a:avLst>
              <a:gd name="adj1" fmla="val 20000"/>
              <a:gd name="adj2" fmla="val -4882"/>
            </a:avLst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радостный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Волна 11"/>
          <p:cNvSpPr/>
          <p:nvPr/>
        </p:nvSpPr>
        <p:spPr>
          <a:xfrm>
            <a:off x="228600" y="3429000"/>
            <a:ext cx="8686800" cy="1066800"/>
          </a:xfrm>
          <a:prstGeom prst="wave">
            <a:avLst>
              <a:gd name="adj1" fmla="val 20000"/>
              <a:gd name="adj2" fmla="val -4882"/>
            </a:avLst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длинный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Волна 12"/>
          <p:cNvSpPr/>
          <p:nvPr/>
        </p:nvSpPr>
        <p:spPr>
          <a:xfrm>
            <a:off x="228600" y="4191000"/>
            <a:ext cx="8686800" cy="1066800"/>
          </a:xfrm>
          <a:prstGeom prst="wave">
            <a:avLst>
              <a:gd name="adj1" fmla="val 20000"/>
              <a:gd name="adj2" fmla="val -4882"/>
            </a:avLst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грустный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Волна 13"/>
          <p:cNvSpPr/>
          <p:nvPr/>
        </p:nvSpPr>
        <p:spPr>
          <a:xfrm>
            <a:off x="228600" y="4953000"/>
            <a:ext cx="8686800" cy="1066800"/>
          </a:xfrm>
          <a:prstGeom prst="wave">
            <a:avLst>
              <a:gd name="adj1" fmla="val 20000"/>
              <a:gd name="adj2" fmla="val -4882"/>
            </a:avLst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светлый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Волна 15"/>
          <p:cNvSpPr/>
          <p:nvPr/>
        </p:nvSpPr>
        <p:spPr>
          <a:xfrm>
            <a:off x="304800" y="381000"/>
            <a:ext cx="8686800" cy="1066800"/>
          </a:xfrm>
          <a:prstGeom prst="wave">
            <a:avLst>
              <a:gd name="adj1" fmla="val 20000"/>
              <a:gd name="adj2" fmla="val -4882"/>
            </a:avLst>
          </a:prstGeom>
          <a:solidFill>
            <a:srgbClr val="FF00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интересный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56388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4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l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8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6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200"/>
                            </p:stCondLst>
                            <p:childTnLst>
                              <p:par>
                                <p:cTn id="4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90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533400"/>
            <a:ext cx="533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Спасибо!</a:t>
            </a:r>
          </a:p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Урок окончен!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590800"/>
            <a:ext cx="47625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685800" y="685800"/>
            <a:ext cx="82296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 урока: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формировать умение учащихся правильно обосновывать написание безударных окончаний глаголов;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умение учащихся распознавать спряжение глаголов;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совершенствовать знания учащихся о временных формах глагола.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5715000" cy="3917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352800" y="4343400"/>
            <a:ext cx="5486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Ну, ребята, подтянитесь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 тихонечко садитесь!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Улыбнитесь! Не ленитесь!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За работу все возьмитесь!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77000" y="1600200"/>
            <a:ext cx="2028883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6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2971800"/>
            <a:ext cx="1872084" cy="3671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438400" y="685800"/>
            <a:ext cx="540000" cy="54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71800" y="685800"/>
            <a:ext cx="540000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38600" y="685800"/>
            <a:ext cx="540000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685800"/>
            <a:ext cx="540000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05400" y="685800"/>
            <a:ext cx="540000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05200" y="685800"/>
            <a:ext cx="540000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38400" y="1219200"/>
            <a:ext cx="540000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71800" y="1219200"/>
            <a:ext cx="540000" cy="540000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05200" y="1219200"/>
            <a:ext cx="540000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38600" y="1219200"/>
            <a:ext cx="540000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1219200"/>
            <a:ext cx="540000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38800" y="1219200"/>
            <a:ext cx="540000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05400" y="1219200"/>
            <a:ext cx="540000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05000" y="1219200"/>
            <a:ext cx="540000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71600" y="1219200"/>
            <a:ext cx="540000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971800" y="1752600"/>
            <a:ext cx="540000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038600" y="1752600"/>
            <a:ext cx="540000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05200" y="1752600"/>
            <a:ext cx="540000" cy="540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105400" y="1752600"/>
            <a:ext cx="540000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572000" y="1752600"/>
            <a:ext cx="540000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705600" y="1752600"/>
            <a:ext cx="540000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172200" y="1752600"/>
            <a:ext cx="540000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638800" y="1752600"/>
            <a:ext cx="540000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239000" y="1752600"/>
            <a:ext cx="540000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038600" y="2286000"/>
            <a:ext cx="540000" cy="540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971800" y="2286000"/>
            <a:ext cx="540000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505200" y="2286000"/>
            <a:ext cx="540000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438400" y="2286000"/>
            <a:ext cx="540000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905000" y="2286000"/>
            <a:ext cx="540000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371600" y="2286000"/>
            <a:ext cx="540000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38200" y="2286000"/>
            <a:ext cx="540000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438400" y="2819400"/>
            <a:ext cx="540000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971800" y="2819400"/>
            <a:ext cx="540000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572000" y="2819400"/>
            <a:ext cx="540000" cy="540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038600" y="2819400"/>
            <a:ext cx="540000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505200" y="2819400"/>
            <a:ext cx="540000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638800" y="2819400"/>
            <a:ext cx="540000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105400" y="2819400"/>
            <a:ext cx="540000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172200" y="2819400"/>
            <a:ext cx="540000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105400" y="3352800"/>
            <a:ext cx="540000" cy="540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572000" y="3352800"/>
            <a:ext cx="540000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038600" y="3352800"/>
            <a:ext cx="540000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172200" y="3352800"/>
            <a:ext cx="540000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638800" y="3352800"/>
            <a:ext cx="540000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981200" y="5334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38200" y="10668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514600" y="16764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04800" y="22098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905000" y="27432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581400" y="32766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28600" y="4724400"/>
            <a:ext cx="6477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Разгадайте кроссворд. </a:t>
            </a:r>
          </a:p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Ключевое слово поможет </a:t>
            </a:r>
          </a:p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определить тему нашего урока.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57200"/>
            <a:ext cx="7560000" cy="50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981200" y="5791200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Ирина Козьмина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«Весна»</a:t>
            </a:r>
          </a:p>
          <a:p>
            <a:endParaRPr lang="ru-RU" sz="3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53200" y="2743200"/>
            <a:ext cx="2430000" cy="32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28600" y="228600"/>
            <a:ext cx="66294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Весна.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На солнце нельзя было взглянуть. Весенний дождь смывает последний снег. Лохматыми, ослепительными потоками оно льёт с вышины.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 синему-синему небу плывёт облако, словно куча снега. Ветерок пахнет свежей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травой</a:t>
            </a:r>
            <a:r>
              <a:rPr kumimoji="0" lang="ru-RU" sz="3600" b="0" i="1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 птичьими</a:t>
            </a:r>
            <a:r>
              <a:rPr kumimoji="0" lang="ru-RU" sz="3600" b="0" i="1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гнёздами.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zoom dir="in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381000"/>
            <a:ext cx="91440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лаголы неопределённой формы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04800" y="1651000"/>
          <a:ext cx="8610600" cy="43891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305300"/>
                <a:gridCol w="43053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0" lang="ru-RU" sz="4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отвечают на вопросы </a:t>
                      </a:r>
                      <a:endParaRPr lang="ru-RU" sz="48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4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оканчиваются </a:t>
                      </a:r>
                    </a:p>
                    <a:p>
                      <a:pPr algn="ctr"/>
                      <a:r>
                        <a:rPr kumimoji="0" lang="ru-RU" sz="4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на </a:t>
                      </a:r>
                      <a:endParaRPr lang="ru-RU" sz="48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584960">
                <a:tc>
                  <a:txBody>
                    <a:bodyPr/>
                    <a:lstStyle/>
                    <a:p>
                      <a:r>
                        <a:rPr kumimoji="0" lang="ru-RU" sz="5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что делать? </a:t>
                      </a:r>
                    </a:p>
                    <a:p>
                      <a:r>
                        <a:rPr kumimoji="0" lang="ru-RU" sz="5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что сделать? </a:t>
                      </a:r>
                      <a:endParaRPr lang="ru-RU" sz="5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kumimoji="0" lang="ru-RU" sz="5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ить</a:t>
                      </a:r>
                      <a:r>
                        <a:rPr kumimoji="0" lang="ru-RU" sz="5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kumimoji="0" lang="ru-RU" sz="5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ать</a:t>
                      </a:r>
                      <a:r>
                        <a:rPr kumimoji="0" lang="ru-RU" sz="5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, -ять,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kumimoji="0" lang="ru-RU" sz="5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ыть</a:t>
                      </a:r>
                      <a:r>
                        <a:rPr kumimoji="0" lang="ru-RU" sz="5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, -</a:t>
                      </a:r>
                      <a:r>
                        <a:rPr kumimoji="0" lang="ru-RU" sz="5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оть</a:t>
                      </a:r>
                      <a:endParaRPr kumimoji="0" lang="ru-RU" sz="540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wheel spokes="2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81000" y="533400"/>
          <a:ext cx="8305800" cy="59918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52900"/>
                <a:gridCol w="4152900"/>
              </a:tblGrid>
              <a:tr h="335279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 спряжение</a:t>
                      </a:r>
                      <a:endParaRPr lang="ru-RU" sz="3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 спряжение</a:t>
                      </a:r>
                      <a:endParaRPr lang="ru-RU" sz="3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00317">
                <a:tc>
                  <a:txBody>
                    <a:bodyPr/>
                    <a:lstStyle/>
                    <a:p>
                      <a:pPr algn="ctr">
                        <a:lnSpc>
                          <a:spcPts val="5280"/>
                        </a:lnSpc>
                      </a:pPr>
                      <a:r>
                        <a:rPr lang="ru-RU" sz="3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-</a:t>
                      </a:r>
                      <a:r>
                        <a:rPr lang="ru-RU" sz="36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ать</a:t>
                      </a:r>
                      <a:endParaRPr lang="ru-RU" sz="36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>
                        <a:lnSpc>
                          <a:spcPts val="5280"/>
                        </a:lnSpc>
                      </a:pPr>
                      <a:r>
                        <a:rPr lang="ru-RU" sz="3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-ять</a:t>
                      </a:r>
                    </a:p>
                    <a:p>
                      <a:pPr algn="ctr">
                        <a:lnSpc>
                          <a:spcPts val="5280"/>
                        </a:lnSpc>
                      </a:pPr>
                      <a:r>
                        <a:rPr lang="ru-RU" sz="3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-</a:t>
                      </a:r>
                      <a:r>
                        <a:rPr lang="ru-RU" sz="36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еть</a:t>
                      </a:r>
                      <a:endParaRPr lang="ru-RU" sz="36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>
                        <a:lnSpc>
                          <a:spcPts val="5280"/>
                        </a:lnSpc>
                      </a:pPr>
                      <a:r>
                        <a:rPr lang="ru-RU" sz="3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-</a:t>
                      </a:r>
                      <a:r>
                        <a:rPr lang="ru-RU" sz="36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оть</a:t>
                      </a:r>
                      <a:endParaRPr lang="ru-RU" sz="36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>
                        <a:lnSpc>
                          <a:spcPts val="5280"/>
                        </a:lnSpc>
                      </a:pPr>
                      <a:r>
                        <a:rPr lang="ru-RU" sz="3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-</a:t>
                      </a:r>
                      <a:r>
                        <a:rPr lang="ru-RU" sz="36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уть</a:t>
                      </a:r>
                      <a:endParaRPr lang="ru-RU" sz="36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5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Кроме глаголов-исключений</a:t>
                      </a:r>
                    </a:p>
                    <a:p>
                      <a:pPr algn="ctr"/>
                      <a:endParaRPr lang="ru-RU" sz="3600" b="1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280"/>
                        </a:lnSpc>
                      </a:pPr>
                      <a:endParaRPr lang="ru-RU" sz="360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>
                        <a:lnSpc>
                          <a:spcPts val="5280"/>
                        </a:lnSpc>
                      </a:pPr>
                      <a:endParaRPr lang="ru-RU" sz="360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>
                        <a:lnSpc>
                          <a:spcPts val="5280"/>
                        </a:lnSpc>
                        <a:buFontTx/>
                        <a:buChar char="-"/>
                      </a:pPr>
                      <a:r>
                        <a:rPr lang="ru-RU" sz="54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ить</a:t>
                      </a:r>
                      <a:endParaRPr lang="ru-RU" sz="54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>
                        <a:lnSpc>
                          <a:spcPts val="5280"/>
                        </a:lnSpc>
                        <a:buFontTx/>
                        <a:buNone/>
                      </a:pPr>
                      <a:endParaRPr lang="ru-RU" sz="360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>
                        <a:lnSpc>
                          <a:spcPts val="5280"/>
                        </a:lnSpc>
                        <a:buFontTx/>
                        <a:buNone/>
                      </a:pPr>
                      <a:endParaRPr lang="ru-RU" sz="360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5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Кроме глаголов-исключений</a:t>
                      </a:r>
                    </a:p>
                    <a:p>
                      <a:pPr algn="ctr">
                        <a:buFontTx/>
                        <a:buChar char="-"/>
                      </a:pPr>
                      <a:endParaRPr lang="ru-RU" sz="3600" b="1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split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536</TotalTime>
  <Words>715</Words>
  <Application>Microsoft Office PowerPoint</Application>
  <PresentationFormat>Экран (4:3)</PresentationFormat>
  <Paragraphs>201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Oleg</dc:creator>
  <cp:lastModifiedBy>Tata</cp:lastModifiedBy>
  <cp:revision>100</cp:revision>
  <dcterms:created xsi:type="dcterms:W3CDTF">2011-04-29T09:13:56Z</dcterms:created>
  <dcterms:modified xsi:type="dcterms:W3CDTF">2014-03-21T18:47:55Z</dcterms:modified>
</cp:coreProperties>
</file>