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304" r:id="rId2"/>
    <p:sldId id="300" r:id="rId3"/>
    <p:sldId id="301" r:id="rId4"/>
    <p:sldId id="302" r:id="rId5"/>
    <p:sldId id="303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09" autoAdjust="0"/>
  </p:normalViewPr>
  <p:slideViewPr>
    <p:cSldViewPr>
      <p:cViewPr>
        <p:scale>
          <a:sx n="65" d="100"/>
          <a:sy n="65" d="100"/>
        </p:scale>
        <p:origin x="-1200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51171-DA16-46C6-9720-5375AFA773B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F4C95-46E8-4763-8E4A-7EE5EE0C2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4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F4C95-46E8-4763-8E4A-7EE5EE0C2DD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bukarik.ru/mlekopitayuschie-hischniki/54-kto-bystree-vseh-begaet.html&#1075;&#1077;&#1087;&#1072;&#1088;&#1076;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45.xml"/><Relationship Id="rId18" Type="http://schemas.openxmlformats.org/officeDocument/2006/relationships/slide" Target="slide38.xml"/><Relationship Id="rId26" Type="http://schemas.openxmlformats.org/officeDocument/2006/relationships/slide" Target="slide27.xml"/><Relationship Id="rId39" Type="http://schemas.openxmlformats.org/officeDocument/2006/relationships/slide" Target="slide26.xml"/><Relationship Id="rId3" Type="http://schemas.openxmlformats.org/officeDocument/2006/relationships/slide" Target="slide23.xml"/><Relationship Id="rId21" Type="http://schemas.openxmlformats.org/officeDocument/2006/relationships/slide" Target="slide39.xml"/><Relationship Id="rId34" Type="http://schemas.openxmlformats.org/officeDocument/2006/relationships/slide" Target="slide25.xml"/><Relationship Id="rId7" Type="http://schemas.openxmlformats.org/officeDocument/2006/relationships/slide" Target="slide11.xml"/><Relationship Id="rId12" Type="http://schemas.openxmlformats.org/officeDocument/2006/relationships/slide" Target="slide20.xml"/><Relationship Id="rId17" Type="http://schemas.openxmlformats.org/officeDocument/2006/relationships/slide" Target="slide46.xml"/><Relationship Id="rId25" Type="http://schemas.openxmlformats.org/officeDocument/2006/relationships/slide" Target="slide35.xml"/><Relationship Id="rId33" Type="http://schemas.openxmlformats.org/officeDocument/2006/relationships/slide" Target="slide24.xml"/><Relationship Id="rId38" Type="http://schemas.openxmlformats.org/officeDocument/2006/relationships/slide" Target="slide34.xml"/><Relationship Id="rId2" Type="http://schemas.openxmlformats.org/officeDocument/2006/relationships/slide" Target="slide22.xml"/><Relationship Id="rId16" Type="http://schemas.openxmlformats.org/officeDocument/2006/relationships/slide" Target="slide21.xml"/><Relationship Id="rId20" Type="http://schemas.openxmlformats.org/officeDocument/2006/relationships/slide" Target="slide47.xml"/><Relationship Id="rId29" Type="http://schemas.openxmlformats.org/officeDocument/2006/relationships/slide" Target="slide36.xml"/><Relationship Id="rId41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43.xml"/><Relationship Id="rId32" Type="http://schemas.openxmlformats.org/officeDocument/2006/relationships/slide" Target="slide33.xml"/><Relationship Id="rId37" Type="http://schemas.openxmlformats.org/officeDocument/2006/relationships/slide" Target="slide42.xml"/><Relationship Id="rId40" Type="http://schemas.openxmlformats.org/officeDocument/2006/relationships/slide" Target="slide40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18.xml"/><Relationship Id="rId28" Type="http://schemas.openxmlformats.org/officeDocument/2006/relationships/slide" Target="slide44.xml"/><Relationship Id="rId36" Type="http://schemas.openxmlformats.org/officeDocument/2006/relationships/slide" Target="slide17.xml"/><Relationship Id="rId10" Type="http://schemas.openxmlformats.org/officeDocument/2006/relationships/slide" Target="slide14.xml"/><Relationship Id="rId19" Type="http://schemas.openxmlformats.org/officeDocument/2006/relationships/slide" Target="slide30.xml"/><Relationship Id="rId31" Type="http://schemas.openxmlformats.org/officeDocument/2006/relationships/slide" Target="slide41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37.xml"/><Relationship Id="rId22" Type="http://schemas.openxmlformats.org/officeDocument/2006/relationships/slide" Target="slide31.xml"/><Relationship Id="rId27" Type="http://schemas.openxmlformats.org/officeDocument/2006/relationships/slide" Target="slide19.xml"/><Relationship Id="rId30" Type="http://schemas.openxmlformats.org/officeDocument/2006/relationships/slide" Target="slide28.xml"/><Relationship Id="rId35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Внеклассное мероприятие для учащихся 3 – 4 классов.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357694"/>
            <a:ext cx="7854696" cy="192882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Ковалёва Марина Николаевна</a:t>
            </a:r>
          </a:p>
          <a:p>
            <a:pPr algn="ctr"/>
            <a:r>
              <a:rPr lang="ru-RU" dirty="0" smtClean="0"/>
              <a:t>учитель начальных классов</a:t>
            </a:r>
          </a:p>
          <a:p>
            <a:pPr algn="ctr"/>
            <a:r>
              <a:rPr lang="ru-RU" dirty="0" smtClean="0"/>
              <a:t>МБОУ СОШ № 2</a:t>
            </a:r>
          </a:p>
          <a:p>
            <a:pPr algn="ctr"/>
            <a:r>
              <a:rPr lang="ru-RU" dirty="0" smtClean="0"/>
              <a:t> город Стрежевой Томская область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РЫБЫ 15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Эта  «шахматная» рыбка </a:t>
            </a:r>
          </a:p>
          <a:p>
            <a:pPr algn="ctr"/>
            <a:r>
              <a:rPr lang="ru-RU" sz="3600" dirty="0" smtClean="0"/>
              <a:t>стоит в воде вертикально.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C:\Documents and Settings\Administrator\Рабочий стол\78436993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6657975" cy="41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РЫБЫ 20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 этих пресноводных рыб пасть </a:t>
            </a:r>
          </a:p>
          <a:p>
            <a:pPr algn="ctr"/>
            <a:r>
              <a:rPr lang="ru-RU" sz="3600" dirty="0" smtClean="0"/>
              <a:t>похожа на бульдожью. Обычно </a:t>
            </a:r>
          </a:p>
          <a:p>
            <a:pPr algn="ctr"/>
            <a:r>
              <a:rPr lang="ru-RU" sz="3600" dirty="0" smtClean="0"/>
              <a:t>питается падалью, целая стая в состоянии обглодать в считанные минуты крупное млекопитающее </a:t>
            </a:r>
          </a:p>
          <a:p>
            <a:pPr algn="ctr"/>
            <a:r>
              <a:rPr lang="ru-RU" sz="3600" dirty="0" smtClean="0"/>
              <a:t>до костей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C:\Documents and Settings\Administrator\Рабочий стол\55966-HA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7072362" cy="461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РЫБЫ 25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Жабры этой рыбы пересажены </a:t>
            </a:r>
            <a:r>
              <a:rPr lang="ru-RU" sz="3600" dirty="0" err="1" smtClean="0"/>
              <a:t>Ихтиандру</a:t>
            </a:r>
            <a:r>
              <a:rPr lang="ru-RU" sz="3600" dirty="0" smtClean="0"/>
              <a:t> – герою книги </a:t>
            </a:r>
          </a:p>
          <a:p>
            <a:pPr algn="ctr"/>
            <a:r>
              <a:rPr lang="ru-RU" sz="3600" dirty="0" smtClean="0"/>
              <a:t>Александра Беляева </a:t>
            </a:r>
          </a:p>
          <a:p>
            <a:pPr algn="ctr"/>
            <a:r>
              <a:rPr lang="ru-RU" sz="3600" dirty="0" smtClean="0"/>
              <a:t>«Человек – амфибия»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86776" y="357166"/>
            <a:ext cx="500066" cy="642942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Documents and Settings\Administrator\Рабочий стол\1312190872_8f36e23cf91412fb56c4acc2b0c27d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62494"/>
            <a:ext cx="6539900" cy="4355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РЫБЫ 30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Эта рыба напоминала </a:t>
            </a:r>
          </a:p>
          <a:p>
            <a:pPr algn="ctr"/>
            <a:r>
              <a:rPr lang="ru-RU" sz="3600" dirty="0" smtClean="0"/>
              <a:t>древнеримским крестьянам мельничный жернов, а нам </a:t>
            </a:r>
          </a:p>
          <a:p>
            <a:pPr algn="ctr"/>
            <a:r>
              <a:rPr lang="ru-RU" sz="3600" dirty="0" smtClean="0"/>
              <a:t>напоминает небесное тело.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Documents and Settings\Administrator\Рабочий стол\x_01b34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5903980" cy="4427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РЫБЫ 35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Многие народы верили в существование матери-рыбы, говорящей человеческим языком. Хребёт этой рыбы вешали на ворота </a:t>
            </a:r>
          </a:p>
          <a:p>
            <a:pPr algn="ctr"/>
            <a:r>
              <a:rPr lang="ru-RU" sz="3600" dirty="0" smtClean="0"/>
              <a:t>в качестве средства от болезней, а </a:t>
            </a:r>
          </a:p>
          <a:p>
            <a:pPr algn="ctr"/>
            <a:r>
              <a:rPr lang="ru-RU" sz="3600" dirty="0" smtClean="0"/>
              <a:t>зубы собирали и носили как оберег.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C:\Documents and Settings\Administrator\Рабочий стол\obyknovennaya_shuka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7643866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РЫБЫ 40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 переводе на русский язык это вымершее животное именуется рыбоящером.</a:t>
            </a:r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5" name="Picture 3" descr="C:\Documents and Settings\Administrator\Рабочий стол\1303009171_016_ichthyosau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671517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ЗВЕРИ 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Животное возводящее на </a:t>
            </a:r>
          </a:p>
          <a:p>
            <a:pPr algn="ctr"/>
            <a:r>
              <a:rPr lang="ru-RU" sz="3600" dirty="0" smtClean="0"/>
              <a:t>реках плотины.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 descr="C:\Documents and Settings\Administrator\Рабочий стол\39757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143116"/>
            <a:ext cx="5489976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ЗВЕРИ 10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Его запах отвратителен. Это североамериканское млекопитающее разбрызгивает зловонную жидкость, чтобы метить территорию и </a:t>
            </a:r>
          </a:p>
          <a:p>
            <a:pPr algn="ctr"/>
            <a:r>
              <a:rPr lang="ru-RU" sz="3600" dirty="0" smtClean="0"/>
              <a:t>отпугивать врагов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2" name="Picture 2" descr="C:\Documents and Settings\Administrator\Рабочий стол\1325151534_417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7715304" cy="4643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ЗВЕРИ 15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Тело его покрыто острыми </a:t>
            </a:r>
          </a:p>
          <a:p>
            <a:pPr algn="ctr"/>
            <a:r>
              <a:rPr lang="ru-RU" sz="3600" dirty="0" smtClean="0"/>
              <a:t>иглами, потревоженное </a:t>
            </a:r>
          </a:p>
          <a:p>
            <a:pPr algn="ctr"/>
            <a:r>
              <a:rPr lang="ru-RU" sz="3600" dirty="0" smtClean="0"/>
              <a:t>животное вздыбливает их, чем </a:t>
            </a:r>
          </a:p>
          <a:p>
            <a:pPr algn="ctr"/>
            <a:r>
              <a:rPr lang="ru-RU" sz="3600" dirty="0" smtClean="0"/>
              <a:t>угрожает нападающему.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66" name="Picture 2" descr="C:\Documents and Settings\Administrator\Рабочий стол\dikobr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28736"/>
            <a:ext cx="5429288" cy="502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ЗВЕРИ 20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Очень длинный нос и язык </a:t>
            </a:r>
          </a:p>
          <a:p>
            <a:pPr algn="ctr"/>
            <a:r>
              <a:rPr lang="ru-RU" sz="3600" dirty="0" smtClean="0"/>
              <a:t>помогают ему находить свою </a:t>
            </a:r>
          </a:p>
          <a:p>
            <a:pPr algn="ctr"/>
            <a:r>
              <a:rPr lang="ru-RU" sz="3600" dirty="0" smtClean="0"/>
              <a:t>любимую пищу – муравьев, </a:t>
            </a:r>
          </a:p>
          <a:p>
            <a:pPr algn="ctr"/>
            <a:r>
              <a:rPr lang="ru-RU" sz="3600" dirty="0" smtClean="0"/>
              <a:t>термитов. От укусов . Которых </a:t>
            </a:r>
          </a:p>
          <a:p>
            <a:pPr algn="ctr"/>
            <a:r>
              <a:rPr lang="ru-RU" sz="3600" dirty="0" smtClean="0"/>
              <a:t>его спасает длинная шерсть.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91" name="Picture 3" descr="C:\Documents and Settings\Administrator\Рабочий стол\ante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14488"/>
            <a:ext cx="6429420" cy="440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Рабочий стол\den_semli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ЗВЕРИ 25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 этого парнокопытного млекопитающего два названия. </a:t>
            </a:r>
          </a:p>
          <a:p>
            <a:pPr algn="ctr"/>
            <a:r>
              <a:rPr lang="ru-RU" sz="3600" dirty="0" smtClean="0"/>
              <a:t>Одно из них переводится с </a:t>
            </a:r>
          </a:p>
          <a:p>
            <a:pPr algn="ctr"/>
            <a:r>
              <a:rPr lang="ru-RU" sz="3600" dirty="0" smtClean="0"/>
              <a:t>греческого как «речной конь». </a:t>
            </a:r>
          </a:p>
          <a:p>
            <a:pPr algn="ctr"/>
            <a:r>
              <a:rPr lang="ru-RU" sz="3600" dirty="0" smtClean="0"/>
              <a:t>А мы как его называем?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314" name="Picture 2" descr="C:\Documents and Settings\Administrator\Рабочий стол\Hippopotam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25160"/>
            <a:ext cx="6500858" cy="466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ЗВЕРИ 30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Второе название этого </a:t>
            </a:r>
          </a:p>
          <a:p>
            <a:pPr algn="ctr"/>
            <a:r>
              <a:rPr lang="ru-RU" sz="3600" dirty="0" smtClean="0"/>
              <a:t>животного – ирбис. </a:t>
            </a:r>
          </a:p>
          <a:p>
            <a:pPr algn="ctr"/>
            <a:r>
              <a:rPr lang="ru-RU" sz="3600" dirty="0" smtClean="0"/>
              <a:t>Житель высокогорий </a:t>
            </a:r>
          </a:p>
          <a:p>
            <a:pPr algn="ctr"/>
            <a:r>
              <a:rPr lang="ru-RU" sz="3600" dirty="0" smtClean="0"/>
              <a:t>встречается даже на </a:t>
            </a:r>
          </a:p>
          <a:p>
            <a:pPr algn="ctr"/>
            <a:r>
              <a:rPr lang="ru-RU" sz="3600" dirty="0" smtClean="0"/>
              <a:t>высоте 4500 метров. </a:t>
            </a:r>
          </a:p>
          <a:p>
            <a:pPr algn="ctr"/>
            <a:r>
              <a:rPr lang="ru-RU" sz="3600" dirty="0" smtClean="0"/>
              <a:t>Ирбис в переводе – </a:t>
            </a:r>
          </a:p>
          <a:p>
            <a:pPr algn="ctr"/>
            <a:r>
              <a:rPr lang="ru-RU" sz="3600" dirty="0" smtClean="0"/>
              <a:t>«снежная кошка»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38" name="Picture 2" descr="C:\Documents and Settings\Administrator\Рабочий стол\1211733557_169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6191250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ЗВЕРИ 35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Это самое медленное животное</a:t>
            </a:r>
          </a:p>
          <a:p>
            <a:pPr algn="ctr"/>
            <a:r>
              <a:rPr lang="ru-RU" sz="3600" dirty="0" smtClean="0"/>
              <a:t> на Земле. Большую часть жизни проводят на деревьях. Во время дождливого сезона в их шерсти </a:t>
            </a:r>
          </a:p>
          <a:p>
            <a:pPr algn="ctr"/>
            <a:r>
              <a:rPr lang="ru-RU" sz="3600" dirty="0" smtClean="0"/>
              <a:t>растут водоросли, придающие </a:t>
            </a:r>
          </a:p>
          <a:p>
            <a:pPr algn="ctr"/>
            <a:r>
              <a:rPr lang="ru-RU" sz="3600" dirty="0" smtClean="0"/>
              <a:t>ей зеленоватый оттенок.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362" name="Picture 2" descr="C:\Documents and Settings\Administrator\Рабочий стол\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6401021" cy="4713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ЗВЕРИ 40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386" name="Picture 2" descr="C:\Documents and Settings\Administrator\Рабочий стол\80997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3116"/>
            <a:ext cx="3382963" cy="3643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Что на языке </a:t>
            </a:r>
            <a:r>
              <a:rPr lang="ru-RU" sz="3600" smtClean="0">
                <a:solidFill>
                  <a:schemeClr val="bg1"/>
                </a:solidFill>
              </a:rPr>
              <a:t>туземцев Азии означает </a:t>
            </a:r>
            <a:r>
              <a:rPr lang="ru-RU" sz="3600" dirty="0" smtClean="0">
                <a:solidFill>
                  <a:schemeClr val="bg1"/>
                </a:solidFill>
              </a:rPr>
              <a:t>название обезьяны «орангутанг»?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000636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Лесной человек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ПТИЦЫ 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Именно эти сказочные птицы занимались похищением </a:t>
            </a:r>
          </a:p>
          <a:p>
            <a:pPr algn="ctr"/>
            <a:r>
              <a:rPr lang="ru-RU" sz="3600" dirty="0" smtClean="0"/>
              <a:t>маленьких детей.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410" name="Picture 2" descr="C:\Documents and Settings\Administrator\Рабочий стол\440774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ПТИЦЫ 10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8572560" cy="52149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Как называется, которая </a:t>
            </a:r>
          </a:p>
          <a:p>
            <a:pPr algn="ctr"/>
            <a:r>
              <a:rPr lang="ru-RU" sz="3600" dirty="0" smtClean="0"/>
              <a:t>живет везде, рождается </a:t>
            </a:r>
          </a:p>
          <a:p>
            <a:pPr algn="ctr"/>
            <a:r>
              <a:rPr lang="ru-RU" sz="3600" dirty="0" smtClean="0"/>
              <a:t>из яйца, а сама яиц не несёт?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434" name="Picture 2" descr="C:\Documents and Settings\Administrator\Рабочий стол\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500174"/>
            <a:ext cx="5929354" cy="4762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ПТИЦЫ 15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Какая птица способна </a:t>
            </a:r>
          </a:p>
          <a:p>
            <a:pPr algn="ctr"/>
            <a:r>
              <a:rPr lang="ru-RU" sz="3600" dirty="0" smtClean="0"/>
              <a:t>летать хвостом вперёд?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458" name="Picture 2" descr="C:\Documents and Settings\Administrator\Рабочий стол\4231-204617-21animalepas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571744"/>
            <a:ext cx="4941641" cy="28448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ПТИЦЫ 20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 сожалению эти птицы не поют </a:t>
            </a:r>
          </a:p>
          <a:p>
            <a:pPr algn="ctr"/>
            <a:r>
              <a:rPr lang="ru-RU" sz="3600" dirty="0" smtClean="0"/>
              <a:t>– они шипят, трубят, а когда </a:t>
            </a:r>
          </a:p>
          <a:p>
            <a:pPr algn="ctr"/>
            <a:r>
              <a:rPr lang="ru-RU" sz="3600" dirty="0" smtClean="0"/>
              <a:t>ухаживают за птенцами лают </a:t>
            </a:r>
          </a:p>
          <a:p>
            <a:pPr algn="ctr"/>
            <a:r>
              <a:rPr lang="ru-RU" sz="3600" dirty="0" smtClean="0"/>
              <a:t>по собачьи. Эта птица </a:t>
            </a:r>
          </a:p>
          <a:p>
            <a:pPr algn="ctr"/>
            <a:r>
              <a:rPr lang="ru-RU" sz="3600" dirty="0" smtClean="0"/>
              <a:t>символ верности!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3" descr="C:\Documents and Settings\Administrator\Рабочий стол\89686175_large_life300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27390"/>
            <a:ext cx="6858048" cy="4659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ПТИЦЫ 25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 какой птицы поразительная подвижность шеи. Она </a:t>
            </a:r>
          </a:p>
          <a:p>
            <a:pPr algn="ctr"/>
            <a:r>
              <a:rPr lang="ru-RU" sz="3600" dirty="0" smtClean="0"/>
              <a:t>способна поворачивать голову </a:t>
            </a:r>
          </a:p>
          <a:p>
            <a:pPr algn="ctr"/>
            <a:r>
              <a:rPr lang="ru-RU" sz="3600" dirty="0" smtClean="0"/>
              <a:t>на 270 градусов.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506" name="Picture 2" descr="C:\Documents and Settings\Administrator\Рабочий стол\0_8c49c_cdb94335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89" y="1785926"/>
            <a:ext cx="6525299" cy="4343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ПТИЦЫ 30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Эти коротконогие птицы могут развивать скорость до 40 км/ч, подпрыгивать вверх на 1,5 – 2 м. </a:t>
            </a:r>
          </a:p>
          <a:p>
            <a:pPr algn="ctr"/>
            <a:r>
              <a:rPr lang="ru-RU" sz="3600" dirty="0" smtClean="0"/>
              <a:t>В отличии от остальных птиц </a:t>
            </a:r>
          </a:p>
          <a:p>
            <a:pPr algn="ctr"/>
            <a:r>
              <a:rPr lang="ru-RU" sz="3600" dirty="0" smtClean="0"/>
              <a:t>не умеют летать.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530" name="Picture 2" descr="C:\Documents and Settings\Administrator\Рабочий стол\91870072_pingv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14488"/>
            <a:ext cx="6572296" cy="466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istrator\Рабочий стол\x_05d71d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5189"/>
            <a:ext cx="8143931" cy="686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ПТИЦЫ 35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Китайцы эту птицу считали </a:t>
            </a:r>
          </a:p>
          <a:p>
            <a:pPr algn="ctr"/>
            <a:r>
              <a:rPr lang="ru-RU" sz="3600" dirty="0" smtClean="0"/>
              <a:t>символом благосостояния, полинезийцы – ночным злым </a:t>
            </a:r>
          </a:p>
          <a:p>
            <a:pPr algn="ctr"/>
            <a:r>
              <a:rPr lang="ru-RU" sz="3600" dirty="0" smtClean="0"/>
              <a:t>богом, а у древних греков она олицетворяла мудрость. В </a:t>
            </a:r>
          </a:p>
          <a:p>
            <a:pPr algn="ctr"/>
            <a:r>
              <a:rPr lang="ru-RU" sz="3600" dirty="0" smtClean="0"/>
              <a:t>Европе в средние века церковь объявила её «нечистым животным», слугой дьявола. Что это за птица? 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554" name="Picture 2" descr="C:\Documents and Settings\Administrator\Рабочий стол\74625313_large_a9b9d99028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00174"/>
            <a:ext cx="6096000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ПТИЦЫ 40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Самая крупная морская птица. </a:t>
            </a:r>
          </a:p>
          <a:p>
            <a:pPr algn="ctr"/>
            <a:r>
              <a:rPr lang="ru-RU" sz="3600" dirty="0" smtClean="0"/>
              <a:t>Моряки долгое время считали,</a:t>
            </a:r>
          </a:p>
          <a:p>
            <a:pPr algn="ctr"/>
            <a:r>
              <a:rPr lang="ru-RU" sz="3600" dirty="0" smtClean="0"/>
              <a:t>что убивать эту птицу нельзя – </a:t>
            </a:r>
          </a:p>
          <a:p>
            <a:pPr algn="ctr"/>
            <a:r>
              <a:rPr lang="ru-RU" sz="3600" dirty="0" smtClean="0"/>
              <a:t>это плохой знак.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579" name="Picture 3" descr="C:\Documents and Settings\Administrator\Рабочий стол\444023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857364"/>
            <a:ext cx="571504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786082" cy="92869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ДЕРЕВЬЯ 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Его называют самым </a:t>
            </a:r>
          </a:p>
          <a:p>
            <a:pPr algn="ctr"/>
            <a:r>
              <a:rPr lang="ru-RU" sz="3600" dirty="0" smtClean="0"/>
              <a:t>праздничным деревом.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Documents and Settings\Administrator\Рабочий стол\90049017_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00174"/>
            <a:ext cx="4000528" cy="485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928958" cy="92869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ДЕРЕВЬЯ 10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Белая, пушистая,</a:t>
            </a:r>
          </a:p>
          <a:p>
            <a:pPr algn="ctr"/>
            <a:r>
              <a:rPr lang="ru-RU" sz="3600" dirty="0" smtClean="0"/>
              <a:t>Густая и душистая,</a:t>
            </a:r>
          </a:p>
          <a:p>
            <a:pPr algn="ctr"/>
            <a:r>
              <a:rPr lang="ru-RU" sz="3600" dirty="0" smtClean="0"/>
              <a:t>Завесила село –</a:t>
            </a:r>
          </a:p>
          <a:p>
            <a:pPr algn="ctr"/>
            <a:r>
              <a:rPr lang="ru-RU" sz="3600" dirty="0" smtClean="0"/>
              <a:t>Как будто подморозило,</a:t>
            </a:r>
          </a:p>
          <a:p>
            <a:pPr algn="ctr"/>
            <a:r>
              <a:rPr lang="ru-RU" sz="3600" dirty="0" smtClean="0"/>
              <a:t>Как будто сад и озеро</a:t>
            </a:r>
          </a:p>
          <a:p>
            <a:pPr algn="ctr"/>
            <a:r>
              <a:rPr lang="ru-RU" sz="3600" dirty="0" smtClean="0"/>
              <a:t>Метелью занесло.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626" name="Picture 2" descr="C:\Documents and Settings\Administrator\Рабочий стол\40556078_1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643050"/>
            <a:ext cx="6655952" cy="4494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928958" cy="92869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ДЕРЕВЬЯ 15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Это дерево применяют </a:t>
            </a:r>
          </a:p>
          <a:p>
            <a:pPr algn="ctr"/>
            <a:r>
              <a:rPr lang="ru-RU" sz="3600" dirty="0" smtClean="0"/>
              <a:t>для изготовления спичек. </a:t>
            </a:r>
          </a:p>
          <a:p>
            <a:pPr algn="ctr"/>
            <a:r>
              <a:rPr lang="ru-RU" sz="3600" dirty="0" smtClean="0"/>
              <a:t>Его корой любят </a:t>
            </a:r>
          </a:p>
          <a:p>
            <a:pPr algn="ctr"/>
            <a:r>
              <a:rPr lang="ru-RU" sz="3600" dirty="0" smtClean="0"/>
              <a:t>лакомится зайцы.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650" name="Picture 2" descr="C:\Documents and Settings\Administrator\Рабочий стол\CSICbiorremedi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857364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3000396" cy="92869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ДЕРЕВЬЯ 20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Какое хвойное дерево </a:t>
            </a:r>
          </a:p>
          <a:p>
            <a:pPr algn="ctr"/>
            <a:r>
              <a:rPr lang="ru-RU" sz="3600" dirty="0" smtClean="0"/>
              <a:t>сбрасывает хвою на зиму?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675" name="Picture 3" descr="C:\Documents and Settings\Administrator\Рабочий стол\malin_lis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643656"/>
            <a:ext cx="4572032" cy="4561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928958" cy="92869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ДЕРЕВЬЯ 25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Первые 80 лет это дерево </a:t>
            </a:r>
          </a:p>
          <a:p>
            <a:pPr algn="ctr"/>
            <a:r>
              <a:rPr lang="ru-RU" sz="3600" dirty="0" smtClean="0"/>
              <a:t>растет в высоту, а потом всю</a:t>
            </a:r>
          </a:p>
          <a:p>
            <a:pPr algn="ctr"/>
            <a:r>
              <a:rPr lang="ru-RU" sz="3600" dirty="0" smtClean="0"/>
              <a:t> жизнь в толщину. Живёт </a:t>
            </a:r>
          </a:p>
          <a:p>
            <a:pPr algn="ctr"/>
            <a:r>
              <a:rPr lang="ru-RU" sz="3600" dirty="0" smtClean="0"/>
              <a:t>оно до 1000 лет. С ним связано </a:t>
            </a:r>
          </a:p>
          <a:p>
            <a:pPr algn="ctr"/>
            <a:r>
              <a:rPr lang="ru-RU" sz="3600" dirty="0" smtClean="0"/>
              <a:t>много сказок, преданий, легенд.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698" name="Picture 2" descr="C:\Documents and Settings\Administrator\Рабочий стол\102293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14488"/>
            <a:ext cx="600079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928958" cy="92869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ДЕРЕВЬЯ 30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Это дерево отличается от </a:t>
            </a:r>
          </a:p>
          <a:p>
            <a:pPr algn="ctr"/>
            <a:r>
              <a:rPr lang="ru-RU" sz="3600" dirty="0" smtClean="0"/>
              <a:t>других светом коры. В любую</a:t>
            </a:r>
          </a:p>
          <a:p>
            <a:pPr algn="ctr"/>
            <a:r>
              <a:rPr lang="ru-RU" sz="3600" dirty="0" smtClean="0"/>
              <a:t> жару кора дерева остается </a:t>
            </a:r>
          </a:p>
          <a:p>
            <a:pPr algn="ctr"/>
            <a:r>
              <a:rPr lang="ru-RU" sz="3600" dirty="0" smtClean="0"/>
              <a:t>прохладной.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Documents and Settings\Administrator\Рабочий стол\75434774_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928802"/>
            <a:ext cx="5667328" cy="425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928958" cy="92869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ДЕРЕВЬЯ 35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Древесина этого хвойного </a:t>
            </a:r>
          </a:p>
          <a:p>
            <a:pPr algn="ctr"/>
            <a:r>
              <a:rPr lang="ru-RU" sz="3600" dirty="0" smtClean="0"/>
              <a:t>дерева в воде не гниет, </a:t>
            </a:r>
          </a:p>
          <a:p>
            <a:pPr algn="ctr"/>
            <a:r>
              <a:rPr lang="ru-RU" sz="3600" dirty="0" smtClean="0"/>
              <a:t>а становится ещё крепче. </a:t>
            </a:r>
          </a:p>
          <a:p>
            <a:pPr algn="ctr"/>
            <a:r>
              <a:rPr lang="ru-RU" sz="3600" dirty="0" smtClean="0"/>
              <a:t>Город Санкт-Петербург </a:t>
            </a:r>
          </a:p>
          <a:p>
            <a:pPr algn="ctr"/>
            <a:r>
              <a:rPr lang="ru-RU" sz="3600" dirty="0" smtClean="0"/>
              <a:t>строился на сваях из </a:t>
            </a:r>
          </a:p>
          <a:p>
            <a:pPr algn="ctr"/>
            <a:r>
              <a:rPr lang="ru-RU" sz="3600" dirty="0" smtClean="0"/>
              <a:t>этого дерева.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Documents and Settings\Administrator\Рабочий стол\reWalls.com-22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928958" cy="92869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ДЕРЕВЬЯ 40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Это дерево прекрасный </a:t>
            </a:r>
          </a:p>
          <a:p>
            <a:pPr algn="ctr"/>
            <a:r>
              <a:rPr lang="ru-RU" sz="3600" dirty="0" smtClean="0"/>
              <a:t>«пылесос», впитывает в </a:t>
            </a:r>
          </a:p>
          <a:p>
            <a:pPr algn="ctr"/>
            <a:r>
              <a:rPr lang="ru-RU" sz="3600" dirty="0" smtClean="0"/>
              <a:t>себя пыль, сажу. Топором его </a:t>
            </a:r>
          </a:p>
          <a:p>
            <a:pPr algn="ctr"/>
            <a:r>
              <a:rPr lang="ru-RU" sz="3600" dirty="0" smtClean="0"/>
              <a:t>срубить нельзя, так как он </a:t>
            </a:r>
          </a:p>
          <a:p>
            <a:pPr algn="ctr"/>
            <a:r>
              <a:rPr lang="ru-RU" sz="3600" dirty="0" smtClean="0"/>
              <a:t>увязнет в древесине.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C:\Documents and Settings\Administrator\Рабочий стол\via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88"/>
            <a:ext cx="6143668" cy="4388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Рабочий стол\25077alsh3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-24"/>
            <a:ext cx="6858024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928958" cy="9286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РАЗНОЕ 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Самое быстрое животное.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C:\Documents and Settings\Administrator\Рабочий стол\1238637827_cheetah-leap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4"/>
            <a:ext cx="619125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928958" cy="9286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РАЗНОЕ 10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Если верить легенде, </a:t>
            </a:r>
          </a:p>
          <a:p>
            <a:pPr algn="ctr"/>
            <a:r>
              <a:rPr lang="ru-RU" sz="3600" dirty="0" smtClean="0"/>
              <a:t>этот цветок очень </a:t>
            </a:r>
          </a:p>
          <a:p>
            <a:pPr algn="ctr"/>
            <a:r>
              <a:rPr lang="ru-RU" sz="3600" dirty="0" smtClean="0"/>
              <a:t>хотел быть похожим </a:t>
            </a:r>
          </a:p>
          <a:p>
            <a:pPr algn="ctr"/>
            <a:r>
              <a:rPr lang="ru-RU" sz="3600" dirty="0" smtClean="0"/>
              <a:t>на солнце.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Documents and Settings\Administrator\Рабочий стол\85627457_large_4d778ee8b2c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928958" cy="9286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РАЗНОЕ 15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 личинки и взрослые жуки</a:t>
            </a:r>
          </a:p>
          <a:p>
            <a:pPr algn="ctr"/>
            <a:r>
              <a:rPr lang="ru-RU" sz="3600" dirty="0" smtClean="0"/>
              <a:t> страшно прожорливые, </a:t>
            </a:r>
          </a:p>
          <a:p>
            <a:pPr algn="ctr"/>
            <a:r>
              <a:rPr lang="ru-RU" sz="3600" dirty="0" smtClean="0"/>
              <a:t>они питаются листьями</a:t>
            </a:r>
          </a:p>
          <a:p>
            <a:pPr algn="ctr"/>
            <a:r>
              <a:rPr lang="ru-RU" sz="3600" dirty="0" smtClean="0"/>
              <a:t> картофеля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C:\Documents and Settings\Administrator\Рабочий стол\0004-006-Koloradskij-zh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000240"/>
            <a:ext cx="5305694" cy="397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928958" cy="9286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РАЗНОЕ 20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Какая птица выводит </a:t>
            </a:r>
          </a:p>
          <a:p>
            <a:pPr algn="ctr"/>
            <a:r>
              <a:rPr lang="ru-RU" sz="3600" dirty="0" smtClean="0"/>
              <a:t>птенцов зимой?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C:\Documents and Settings\Administrator\Рабочий стол\74120752_730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14554"/>
            <a:ext cx="4714908" cy="3536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928958" cy="9286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РАЗНОЕ 25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Кровососущее насекомое, </a:t>
            </a:r>
          </a:p>
          <a:p>
            <a:pPr algn="ctr"/>
            <a:r>
              <a:rPr lang="ru-RU" sz="3600" dirty="0" smtClean="0"/>
              <a:t>личинки развиваются </a:t>
            </a:r>
          </a:p>
          <a:p>
            <a:pPr algn="ctr"/>
            <a:r>
              <a:rPr lang="ru-RU" sz="3600" dirty="0" smtClean="0"/>
              <a:t>в воде, а самки этого </a:t>
            </a:r>
          </a:p>
          <a:p>
            <a:pPr algn="ctr"/>
            <a:r>
              <a:rPr lang="ru-RU" sz="3600" dirty="0" smtClean="0"/>
              <a:t>насекомого настоящие </a:t>
            </a:r>
          </a:p>
          <a:p>
            <a:pPr algn="ctr"/>
            <a:r>
              <a:rPr lang="ru-RU" sz="3600" dirty="0" smtClean="0"/>
              <a:t>вампиры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C:\Documents and Settings\Administrator\Рабочий стол\1240829241_ryerr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928802"/>
            <a:ext cx="5715000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928958" cy="9286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РАЗНОЕ 30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Этот гриб съедает медведь </a:t>
            </a:r>
          </a:p>
          <a:p>
            <a:pPr algn="ctr"/>
            <a:r>
              <a:rPr lang="ru-RU" sz="3600" dirty="0" smtClean="0"/>
              <a:t>перед тем как залечь в берлогу.</a:t>
            </a:r>
          </a:p>
          <a:p>
            <a:pPr algn="ctr"/>
            <a:r>
              <a:rPr lang="ru-RU" sz="3600" dirty="0" smtClean="0"/>
              <a:t> Им лечатся больные лоси. </a:t>
            </a:r>
          </a:p>
          <a:p>
            <a:pPr algn="ctr"/>
            <a:r>
              <a:rPr lang="ru-RU" sz="3600" dirty="0" smtClean="0"/>
              <a:t>Как он называется?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 descr="C:\Documents and Settings\Administrator\Рабочий стол\23576420_1209141617_34825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43050"/>
            <a:ext cx="6400800" cy="4598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928958" cy="9286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РАЗНОЕ 35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Первоначально европейцы </a:t>
            </a:r>
          </a:p>
          <a:p>
            <a:pPr algn="ctr"/>
            <a:r>
              <a:rPr lang="ru-RU" sz="3600" dirty="0" smtClean="0"/>
              <a:t>пытались есть его горькие и </a:t>
            </a:r>
          </a:p>
          <a:p>
            <a:pPr algn="ctr"/>
            <a:r>
              <a:rPr lang="ru-RU" sz="3600" dirty="0" smtClean="0"/>
              <a:t>ядовитые плоды вместо </a:t>
            </a:r>
          </a:p>
          <a:p>
            <a:pPr algn="ctr"/>
            <a:r>
              <a:rPr lang="ru-RU" sz="3600" dirty="0" smtClean="0"/>
              <a:t>клубней, за что и прозвали его «чёртовым яблоком». </a:t>
            </a:r>
          </a:p>
          <a:p>
            <a:pPr algn="ctr"/>
            <a:r>
              <a:rPr lang="ru-RU" sz="3600" dirty="0" smtClean="0"/>
              <a:t>А как его называют сейчас?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2" name="Picture 2" descr="C:\Documents and Settings\Administrator\Рабочий стол\1e95_cf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928958" cy="9286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РАЗНОЕ 40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Невысокие деревья с извилистым стволом и </a:t>
            </a:r>
            <a:r>
              <a:rPr lang="ru-RU" sz="3600" dirty="0" err="1" smtClean="0"/>
              <a:t>шишкообразными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dirty="0" smtClean="0"/>
              <a:t>наростами растут в пустыне. </a:t>
            </a:r>
          </a:p>
          <a:p>
            <a:pPr algn="ctr"/>
            <a:r>
              <a:rPr lang="ru-RU" sz="3600" dirty="0" smtClean="0"/>
              <a:t>Если их поливать водой они </a:t>
            </a:r>
          </a:p>
          <a:p>
            <a:pPr algn="ctr"/>
            <a:r>
              <a:rPr lang="ru-RU" sz="3600" dirty="0" smtClean="0"/>
              <a:t>погибнут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67" name="Picture 3" descr="C:\Documents and Settings\Administrator\Рабочий стол\b2btNOf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43050"/>
            <a:ext cx="6119832" cy="458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/>
              <a:t>Используемые интернет ресурсы</a:t>
            </a:r>
          </a:p>
          <a:p>
            <a:pPr marL="342900" indent="-342900"/>
            <a:r>
              <a:rPr lang="en-US" sz="1600" dirty="0" smtClean="0"/>
              <a:t>http://www.liveinternet.ru/users/3144445/page230.shtml </a:t>
            </a:r>
            <a:r>
              <a:rPr lang="ru-RU" sz="1600" dirty="0" smtClean="0">
                <a:solidFill>
                  <a:srgbClr val="C00000"/>
                </a:solidFill>
              </a:rPr>
              <a:t>бегемот</a:t>
            </a:r>
          </a:p>
          <a:p>
            <a:pPr marL="342900" indent="-342900"/>
            <a:r>
              <a:rPr lang="en-US" sz="1600" dirty="0" smtClean="0"/>
              <a:t>http://im5-tub-ru.yandex.net/i?id=99839878-60-73&amp;n=21 </a:t>
            </a:r>
            <a:r>
              <a:rPr lang="ru-RU" sz="1600" dirty="0" smtClean="0">
                <a:solidFill>
                  <a:srgbClr val="C00000"/>
                </a:solidFill>
              </a:rPr>
              <a:t>дикобраз</a:t>
            </a:r>
          </a:p>
          <a:p>
            <a:pPr marL="342900" indent="-342900"/>
            <a:r>
              <a:rPr lang="en-US" sz="1600" dirty="0" smtClean="0"/>
              <a:t>http://animals.9vds.ru/skuns-foto.html </a:t>
            </a:r>
            <a:r>
              <a:rPr lang="ru-RU" sz="1600" dirty="0" smtClean="0">
                <a:solidFill>
                  <a:srgbClr val="C00000"/>
                </a:solidFill>
              </a:rPr>
              <a:t>скунс</a:t>
            </a:r>
          </a:p>
          <a:p>
            <a:pPr marL="342900" indent="-342900"/>
            <a:r>
              <a:rPr lang="en-US" sz="1600" dirty="0" smtClean="0"/>
              <a:t>http://lady.webnice.ru/forum/viewtopic.php?t=9117&amp;start=645 </a:t>
            </a:r>
            <a:r>
              <a:rPr lang="ru-RU" sz="1600" dirty="0" smtClean="0"/>
              <a:t>м</a:t>
            </a:r>
            <a:r>
              <a:rPr lang="ru-RU" sz="1600" dirty="0" smtClean="0">
                <a:solidFill>
                  <a:srgbClr val="C00000"/>
                </a:solidFill>
              </a:rPr>
              <a:t>уравьед</a:t>
            </a:r>
          </a:p>
          <a:p>
            <a:pPr marL="342900" indent="-342900"/>
            <a:r>
              <a:rPr lang="en-US" sz="1600" dirty="0" smtClean="0"/>
              <a:t>http://croca.livejournal.com/136982.html </a:t>
            </a:r>
            <a:r>
              <a:rPr lang="ru-RU" sz="1600" dirty="0" smtClean="0">
                <a:solidFill>
                  <a:srgbClr val="C00000"/>
                </a:solidFill>
              </a:rPr>
              <a:t>бобр</a:t>
            </a:r>
          </a:p>
          <a:p>
            <a:pPr marL="342900" indent="-342900"/>
            <a:r>
              <a:rPr lang="en-US" sz="1600" dirty="0" smtClean="0"/>
              <a:t>http://dcp.sovserv.ru/other/32545/2008/03/29/bars/print_comments.html </a:t>
            </a:r>
            <a:r>
              <a:rPr lang="ru-RU" sz="1600" dirty="0" smtClean="0">
                <a:solidFill>
                  <a:srgbClr val="C00000"/>
                </a:solidFill>
              </a:rPr>
              <a:t>снежный барс</a:t>
            </a:r>
          </a:p>
          <a:p>
            <a:pPr marL="342900" indent="-342900"/>
            <a:r>
              <a:rPr lang="en-US" sz="1600" dirty="0" smtClean="0"/>
              <a:t>http://www.tvoyrebenok.ru/viktorina-samiy-samiy.shtml </a:t>
            </a:r>
            <a:r>
              <a:rPr lang="ru-RU" sz="1600" dirty="0" smtClean="0">
                <a:solidFill>
                  <a:srgbClr val="C00000"/>
                </a:solidFill>
              </a:rPr>
              <a:t>ленивец</a:t>
            </a:r>
          </a:p>
          <a:p>
            <a:pPr marL="342900" indent="-342900"/>
            <a:r>
              <a:rPr lang="en-US" sz="1600" dirty="0" smtClean="0"/>
              <a:t>http://megalife.com.ua/yumor/page,1,1,12492-pozitiv-na-utro.-orangutan-1.html </a:t>
            </a:r>
            <a:r>
              <a:rPr lang="ru-RU" sz="1600" dirty="0" smtClean="0">
                <a:solidFill>
                  <a:srgbClr val="C00000"/>
                </a:solidFill>
              </a:rPr>
              <a:t>орангутанг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1600" dirty="0" smtClean="0"/>
              <a:t>http://zerx.su/19442-gusi_lebedi.html </a:t>
            </a:r>
            <a:r>
              <a:rPr lang="ru-RU" sz="1600" dirty="0" smtClean="0">
                <a:solidFill>
                  <a:srgbClr val="C00000"/>
                </a:solidFill>
              </a:rPr>
              <a:t>гуси-лебеди</a:t>
            </a:r>
          </a:p>
          <a:p>
            <a:pPr marL="342900" indent="-342900"/>
            <a:r>
              <a:rPr lang="en-US" sz="1600" dirty="0" smtClean="0"/>
              <a:t>http://portrait-photo.ru/risunok-fruktov-v-nachalnoy-shkole.html </a:t>
            </a:r>
            <a:r>
              <a:rPr lang="ru-RU" sz="1600" dirty="0" smtClean="0">
                <a:solidFill>
                  <a:srgbClr val="C00000"/>
                </a:solidFill>
              </a:rPr>
              <a:t>петух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1600" dirty="0" smtClean="0"/>
              <a:t>http://www.procontent.ru/feeds/item.378497.html </a:t>
            </a:r>
            <a:r>
              <a:rPr lang="ru-RU" sz="1600" dirty="0" smtClean="0">
                <a:solidFill>
                  <a:srgbClr val="C00000"/>
                </a:solidFill>
              </a:rPr>
              <a:t>колибри</a:t>
            </a:r>
          </a:p>
          <a:p>
            <a:pPr marL="342900" indent="-342900"/>
            <a:r>
              <a:rPr lang="en-US" sz="1600" dirty="0" smtClean="0"/>
              <a:t>http://www.torakid.com/statyi/chudesa-prirody/kak-ohotyatsya-sovy-i-filiny/ </a:t>
            </a:r>
            <a:r>
              <a:rPr lang="ru-RU" sz="1600" dirty="0" smtClean="0">
                <a:solidFill>
                  <a:srgbClr val="C00000"/>
                </a:solidFill>
              </a:rPr>
              <a:t>филин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1600" dirty="0" smtClean="0"/>
              <a:t> http://www.liveinternet.ru/users/4434469/post172999400/ </a:t>
            </a:r>
            <a:r>
              <a:rPr lang="ru-RU" sz="1600" dirty="0" smtClean="0">
                <a:solidFill>
                  <a:srgbClr val="C00000"/>
                </a:solidFill>
              </a:rPr>
              <a:t>пингвины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1600" dirty="0" smtClean="0"/>
              <a:t> http://simply-greece.com/sova.html </a:t>
            </a:r>
            <a:r>
              <a:rPr lang="ru-RU" sz="1600" dirty="0" smtClean="0">
                <a:solidFill>
                  <a:srgbClr val="C00000"/>
                </a:solidFill>
              </a:rPr>
              <a:t>сова</a:t>
            </a:r>
          </a:p>
          <a:p>
            <a:pPr marL="342900" indent="-342900"/>
            <a:r>
              <a:rPr lang="en-US" sz="1600" dirty="0" smtClean="0"/>
              <a:t>http://kalokagatiya.0pk.ru/viewtopic.php?id=35&amp;p=2 </a:t>
            </a:r>
            <a:r>
              <a:rPr lang="ru-RU" sz="1600" dirty="0" smtClean="0">
                <a:solidFill>
                  <a:srgbClr val="C00000"/>
                </a:solidFill>
              </a:rPr>
              <a:t>альбатрос</a:t>
            </a:r>
          </a:p>
          <a:p>
            <a:pPr marL="342900" indent="-342900"/>
            <a:r>
              <a:rPr lang="en-US" sz="1600" dirty="0" smtClean="0"/>
              <a:t>http://zelenahata.com.ua/encyclopedia/opisanie_sad/zhivaja_izgorod/yel/ </a:t>
            </a:r>
            <a:r>
              <a:rPr lang="ru-RU" sz="1600" dirty="0" smtClean="0">
                <a:solidFill>
                  <a:srgbClr val="C00000"/>
                </a:solidFill>
              </a:rPr>
              <a:t>ель</a:t>
            </a:r>
          </a:p>
          <a:p>
            <a:pPr marL="342900" indent="-342900"/>
            <a:r>
              <a:rPr lang="ru-RU" sz="1600" dirty="0" smtClean="0"/>
              <a:t> </a:t>
            </a:r>
            <a:r>
              <a:rPr lang="en-US" sz="1600" dirty="0" smtClean="0"/>
              <a:t>http://www.proza.ru/2010/05/24/519 </a:t>
            </a:r>
            <a:r>
              <a:rPr lang="ru-RU" sz="1600" dirty="0" smtClean="0">
                <a:solidFill>
                  <a:srgbClr val="C00000"/>
                </a:solidFill>
              </a:rPr>
              <a:t>черёмуха</a:t>
            </a:r>
          </a:p>
          <a:p>
            <a:pPr marL="342900" indent="-342900"/>
            <a:r>
              <a:rPr lang="ru-RU" sz="1600" dirty="0" smtClean="0"/>
              <a:t> </a:t>
            </a:r>
            <a:r>
              <a:rPr lang="en-US" sz="1600" dirty="0" smtClean="0"/>
              <a:t>http://www.vashsad.ua/encyclopedia-of-plants/list/5-glavnaja.html/</a:t>
            </a:r>
            <a:r>
              <a:rPr lang="ru-RU" sz="1600" dirty="0" smtClean="0"/>
              <a:t>О/ </a:t>
            </a:r>
            <a:r>
              <a:rPr lang="ru-RU" sz="1600" dirty="0" smtClean="0">
                <a:solidFill>
                  <a:srgbClr val="C00000"/>
                </a:solidFill>
              </a:rPr>
              <a:t>осина</a:t>
            </a:r>
          </a:p>
          <a:p>
            <a:pPr marL="342900" indent="-342900"/>
            <a:r>
              <a:rPr lang="en-US" sz="1600" dirty="0" smtClean="0"/>
              <a:t>http://neopad45.ru/pravila/image/aHR0cDovL25hcnV0by5wcm8vZm9ydW0vNS0zOTEwNy05</a:t>
            </a:r>
            <a:r>
              <a:rPr lang="ru-RU" sz="1600" dirty="0" smtClean="0">
                <a:solidFill>
                  <a:srgbClr val="C00000"/>
                </a:solidFill>
              </a:rPr>
              <a:t>дуб</a:t>
            </a:r>
          </a:p>
          <a:p>
            <a:pPr marL="342900" indent="-342900"/>
            <a:r>
              <a:rPr lang="ru-RU" sz="1600" dirty="0" smtClean="0"/>
              <a:t> </a:t>
            </a:r>
            <a:r>
              <a:rPr lang="en-US" sz="1600" dirty="0" smtClean="0"/>
              <a:t>http://warriors-cats.ucoz.com/forum/95-83-2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береза</a:t>
            </a:r>
            <a:endParaRPr lang="ru-RU" sz="1600" dirty="0" smtClean="0"/>
          </a:p>
          <a:p>
            <a:pPr marL="342900" indent="-342900"/>
            <a:r>
              <a:rPr lang="en-US" sz="1600" dirty="0" smtClean="0"/>
              <a:t>http://www.kianews.com.ua/node/18972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день земли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sz="1600" dirty="0" smtClean="0"/>
              <a:t>http://www.nanometer.ru/all_list.html?F[status]=P&amp;page=21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глобус в цветах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sz="1400" dirty="0" smtClean="0"/>
              <a:t>http://44kpspb.caduk.ru/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глобус в зелени</a:t>
            </a:r>
          </a:p>
          <a:p>
            <a:pPr marL="342900" indent="-342900"/>
            <a:r>
              <a:rPr lang="en-US" sz="1400" dirty="0" smtClean="0"/>
              <a:t>http://janarmenian.ru/news/29274.html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глобус на ладошках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7048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600" dirty="0" smtClean="0"/>
              <a:t> </a:t>
            </a:r>
            <a:r>
              <a:rPr lang="en-US" sz="1600" dirty="0" smtClean="0"/>
              <a:t>http://adrian.makemebad.net/oduvanchiki-kartinki-foto.html</a:t>
            </a:r>
            <a:r>
              <a:rPr lang="ru-RU" sz="1600" dirty="0" smtClean="0">
                <a:solidFill>
                  <a:srgbClr val="C00000"/>
                </a:solidFill>
              </a:rPr>
              <a:t>одуванчик</a:t>
            </a:r>
          </a:p>
          <a:p>
            <a:pPr marL="342900" indent="-342900"/>
            <a:r>
              <a:rPr lang="en-US" sz="1600" dirty="0" smtClean="0"/>
              <a:t>http://kemclub.ru/camfoto.php?firmname=&amp;id=695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колорадский жук</a:t>
            </a:r>
          </a:p>
          <a:p>
            <a:pPr marL="342900" indent="-342900"/>
            <a:r>
              <a:rPr lang="en-US" sz="1600" dirty="0" smtClean="0"/>
              <a:t>http://www.liveinternet.ru/users/3727085/page9.html </a:t>
            </a:r>
            <a:r>
              <a:rPr lang="ru-RU" sz="1600" dirty="0" smtClean="0">
                <a:solidFill>
                  <a:srgbClr val="C00000"/>
                </a:solidFill>
              </a:rPr>
              <a:t>клест</a:t>
            </a:r>
          </a:p>
          <a:p>
            <a:pPr marL="342900" indent="-342900"/>
            <a:r>
              <a:rPr lang="en-US" sz="1600" dirty="0" smtClean="0"/>
              <a:t>http://novosti116.ru/2012/05/23/kazan-nachnut-izbavlyat-ot-komarov/ </a:t>
            </a:r>
            <a:r>
              <a:rPr lang="ru-RU" sz="1600" dirty="0" smtClean="0">
                <a:solidFill>
                  <a:srgbClr val="C00000"/>
                </a:solidFill>
              </a:rPr>
              <a:t>комар</a:t>
            </a:r>
          </a:p>
          <a:p>
            <a:pPr marL="342900" indent="-342900"/>
            <a:r>
              <a:rPr lang="ru-RU" sz="1600" dirty="0" smtClean="0"/>
              <a:t> </a:t>
            </a:r>
            <a:r>
              <a:rPr lang="en-US" sz="1600" dirty="0" smtClean="0"/>
              <a:t>http://harcourt.ru/foto-nash-mir.html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мухомор</a:t>
            </a:r>
          </a:p>
          <a:p>
            <a:pPr marL="342900" indent="-342900"/>
            <a:r>
              <a:rPr lang="en-US" sz="1600" dirty="0" smtClean="0"/>
              <a:t>http://ogoroniks.ru/page/10/</a:t>
            </a:r>
            <a:r>
              <a:rPr lang="ru-RU" sz="1600" dirty="0" smtClean="0"/>
              <a:t>  </a:t>
            </a:r>
            <a:r>
              <a:rPr lang="ru-RU" sz="1600" dirty="0" smtClean="0">
                <a:solidFill>
                  <a:srgbClr val="C00000"/>
                </a:solidFill>
              </a:rPr>
              <a:t>картофель</a:t>
            </a:r>
          </a:p>
          <a:p>
            <a:pPr marL="342900" indent="-342900"/>
            <a:r>
              <a:rPr lang="en-US" sz="1600" dirty="0" smtClean="0"/>
              <a:t>http://900igr.net/kartinki/okruzhajuschij-mir/Prirodnye-zony-Zemli/030-Rastitelnyj-mir-pustyni.html</a:t>
            </a:r>
            <a:r>
              <a:rPr lang="ru-RU" sz="1600" dirty="0" smtClean="0"/>
              <a:t>  </a:t>
            </a:r>
            <a:r>
              <a:rPr lang="ru-RU" sz="1600" dirty="0" smtClean="0">
                <a:solidFill>
                  <a:srgbClr val="C00000"/>
                </a:solidFill>
              </a:rPr>
              <a:t>саксаул</a:t>
            </a:r>
          </a:p>
          <a:p>
            <a:pPr marL="342900" indent="-342900"/>
            <a:r>
              <a:rPr lang="en-US" sz="1600" dirty="0" smtClean="0"/>
              <a:t>http://900igr.net/fotografii/biologija/Elektricheskij-skat/015-Elektricheskij-skat.html</a:t>
            </a:r>
            <a:r>
              <a:rPr lang="ru-RU" sz="1600" dirty="0" smtClean="0"/>
              <a:t>  </a:t>
            </a:r>
            <a:r>
              <a:rPr lang="ru-RU" sz="1600" dirty="0" smtClean="0">
                <a:solidFill>
                  <a:srgbClr val="C00000"/>
                </a:solidFill>
              </a:rPr>
              <a:t>электрический скат</a:t>
            </a:r>
          </a:p>
          <a:p>
            <a:pPr marL="342900" indent="-342900"/>
            <a:r>
              <a:rPr lang="en-US" sz="1600" dirty="0" smtClean="0"/>
              <a:t>http://www.fonstola.ru/download/58200/800x600/</a:t>
            </a:r>
            <a:r>
              <a:rPr lang="ru-RU" sz="1600" dirty="0" smtClean="0"/>
              <a:t>  </a:t>
            </a:r>
            <a:r>
              <a:rPr lang="ru-RU" sz="1600" dirty="0" smtClean="0">
                <a:solidFill>
                  <a:srgbClr val="C00000"/>
                </a:solidFill>
              </a:rPr>
              <a:t>морской конек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1600" dirty="0" smtClean="0"/>
              <a:t> http://lifeglobe.net/blogs/details?id=641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пираньи</a:t>
            </a:r>
          </a:p>
          <a:p>
            <a:pPr marL="342900" indent="-342900"/>
            <a:r>
              <a:rPr lang="en-US" sz="1600" dirty="0" smtClean="0"/>
              <a:t>http://animals.9vds.ru/akula.html </a:t>
            </a:r>
            <a:r>
              <a:rPr lang="ru-RU" sz="1600" dirty="0" smtClean="0">
                <a:solidFill>
                  <a:srgbClr val="C00000"/>
                </a:solidFill>
              </a:rPr>
              <a:t>акула</a:t>
            </a:r>
          </a:p>
          <a:p>
            <a:pPr marL="342900" indent="-342900"/>
            <a:r>
              <a:rPr lang="en-US" sz="1600" dirty="0" smtClean="0"/>
              <a:t>http://samogo.net/articles.php?id=2852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рыба луна</a:t>
            </a:r>
          </a:p>
          <a:p>
            <a:pPr marL="342900" indent="-342900"/>
            <a:r>
              <a:rPr lang="en-US" sz="1600" dirty="0" smtClean="0"/>
              <a:t>http://900igr.net/kartinki/biologija/Reptilii/021-Nekotorye-reptilii-imejut-cheshuju-kak-i-ryby.html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щука</a:t>
            </a:r>
          </a:p>
          <a:p>
            <a:pPr marL="342900" indent="-342900"/>
            <a:r>
              <a:rPr lang="en-US" sz="1600" dirty="0" smtClean="0"/>
              <a:t>http://www.egoden.ru/news/read/216013/uchenye_uvideli_kozhu_ikhtiozavrov_v_ehlektronnyjj_mikroskop/</a:t>
            </a:r>
            <a:r>
              <a:rPr lang="ru-RU" sz="1600" dirty="0" smtClean="0">
                <a:solidFill>
                  <a:srgbClr val="C00000"/>
                </a:solidFill>
              </a:rPr>
              <a:t>ихтиозавр</a:t>
            </a:r>
          </a:p>
          <a:p>
            <a:pPr marL="342900" indent="-342900"/>
            <a:r>
              <a:rPr lang="en-US" sz="1600" dirty="0" smtClean="0"/>
              <a:t>http://iwar.livejournal.com/61277.html</a:t>
            </a:r>
            <a:r>
              <a:rPr lang="ru-RU" sz="1600" dirty="0" smtClean="0"/>
              <a:t>  </a:t>
            </a:r>
            <a:r>
              <a:rPr lang="ru-RU" sz="1600" dirty="0" smtClean="0">
                <a:solidFill>
                  <a:srgbClr val="C00000"/>
                </a:solidFill>
              </a:rPr>
              <a:t>лиственница</a:t>
            </a:r>
          </a:p>
          <a:p>
            <a:pPr marL="342900" indent="-342900"/>
            <a:r>
              <a:rPr lang="en-US" sz="1600" dirty="0" smtClean="0"/>
              <a:t>http://bestforce.ru/gdefon/show/site/bestforce/category/pejzazhi/page/1347/</a:t>
            </a:r>
            <a:r>
              <a:rPr lang="ru-RU" sz="1600" dirty="0" smtClean="0"/>
              <a:t>  </a:t>
            </a:r>
            <a:r>
              <a:rPr lang="ru-RU" sz="1600" dirty="0" smtClean="0">
                <a:solidFill>
                  <a:srgbClr val="C00000"/>
                </a:solidFill>
              </a:rPr>
              <a:t>лиственница </a:t>
            </a:r>
          </a:p>
          <a:p>
            <a:pPr marL="342900" indent="-342900"/>
            <a:r>
              <a:rPr lang="ru-RU" sz="1600" dirty="0" smtClean="0"/>
              <a:t> </a:t>
            </a:r>
            <a:r>
              <a:rPr lang="en-US" sz="1600" dirty="0" smtClean="0"/>
              <a:t>http://www.skaza.info/index.php/obratnaya-svyaz/2-uncategorised/12-magiya-dereva-lechebnye-i-bioenergeticheskie-svojstva-derevev</a:t>
            </a:r>
            <a:r>
              <a:rPr lang="ru-RU" sz="1600" dirty="0" smtClean="0">
                <a:solidFill>
                  <a:srgbClr val="C00000"/>
                </a:solidFill>
              </a:rPr>
              <a:t>вяз</a:t>
            </a:r>
            <a:r>
              <a:rPr lang="en-US" sz="1600" dirty="0" smtClean="0">
                <a:hlinkClick r:id="rId2"/>
              </a:rPr>
              <a:t>http://bukarik.ru/mlekopitayuschie-hischniki/54-kto-bystree-vseh-begaet.html</a:t>
            </a:r>
            <a:r>
              <a:rPr lang="ru-RU" sz="1600" dirty="0" smtClean="0">
                <a:solidFill>
                  <a:srgbClr val="C00000"/>
                </a:solidFill>
                <a:hlinkClick r:id="rId2"/>
              </a:rPr>
              <a:t>гепард</a:t>
            </a: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1600" dirty="0" smtClean="0"/>
              <a:t>http://hallpic.ru/wallpapers/362716-tsifryi_zelenoe_domino_polotno_igra/?download=original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домино</a:t>
            </a:r>
          </a:p>
          <a:p>
            <a:pPr marL="342900" indent="-342900"/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/>
            <a:endParaRPr lang="ru-RU" dirty="0" smtClean="0"/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Рабочий стол\YRE1kzBLY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Arial Black" pitchFamily="34" charset="0"/>
              </a:rPr>
              <a:t>СВОЯ ИГРА</a:t>
            </a:r>
            <a:endParaRPr lang="ru-RU" sz="7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4752"/>
            <a:ext cx="7854696" cy="1266384"/>
          </a:xfrm>
          <a:effectLst>
            <a:reflection blurRad="6350" stA="50000" endA="300" endPos="55500" dist="508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Эта </a:t>
            </a:r>
            <a:r>
              <a:rPr lang="ru-RU" sz="400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удивительная природа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072330" y="2214554"/>
            <a:ext cx="785818" cy="92869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2" action="ppaction://hlinksldjump"/>
              </a:rPr>
              <a:t>35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8148" y="2214554"/>
            <a:ext cx="785818" cy="92869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3" action="ppaction://hlinksldjump"/>
              </a:rPr>
              <a:t>40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2357422" y="1285860"/>
            <a:ext cx="78581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5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285860"/>
            <a:ext cx="78581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5" action="ppaction://hlinksldjump"/>
              </a:rPr>
              <a:t>10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285860"/>
            <a:ext cx="78581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6" action="ppaction://hlinksldjump"/>
              </a:rPr>
              <a:t>15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1285860"/>
            <a:ext cx="78581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7" action="ppaction://hlinksldjump"/>
              </a:rPr>
              <a:t>20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1285860"/>
            <a:ext cx="78581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8" action="ppaction://hlinksldjump"/>
              </a:rPr>
              <a:t>25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1285860"/>
            <a:ext cx="78581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9" action="ppaction://hlinksldjump"/>
              </a:rPr>
              <a:t>30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1285860"/>
            <a:ext cx="78581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10" action="ppaction://hlinksldjump"/>
              </a:rPr>
              <a:t>35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8148" y="1285860"/>
            <a:ext cx="78581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11" action="ppaction://hlinksldjump"/>
              </a:rPr>
              <a:t>40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2214554"/>
            <a:ext cx="785818" cy="92869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12" action="ppaction://hlinksldjump"/>
              </a:rPr>
              <a:t>25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5000636"/>
            <a:ext cx="785818" cy="92869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13" action="ppaction://hlinksldjump"/>
              </a:rPr>
              <a:t>30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4071942"/>
            <a:ext cx="785818" cy="92869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14" action="ppaction://hlinksldjump"/>
              </a:rPr>
              <a:t>30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3143248"/>
            <a:ext cx="78581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15" action="ppaction://hlinksldjump"/>
              </a:rPr>
              <a:t>30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86512" y="2214554"/>
            <a:ext cx="785818" cy="92869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16" action="ppaction://hlinksldjump"/>
              </a:rPr>
              <a:t>30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72330" y="5000636"/>
            <a:ext cx="785818" cy="92869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17" action="ppaction://hlinksldjump"/>
              </a:rPr>
              <a:t>35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72330" y="4071942"/>
            <a:ext cx="785818" cy="92869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18" action="ppaction://hlinksldjump"/>
              </a:rPr>
              <a:t>35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3143248"/>
            <a:ext cx="78581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19" action="ppaction://hlinksldjump"/>
              </a:rPr>
              <a:t>35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8148" y="5000636"/>
            <a:ext cx="785818" cy="928694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20" action="ppaction://hlinksldjump"/>
              </a:rPr>
              <a:t>40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58148" y="4071942"/>
            <a:ext cx="785818" cy="92869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21" action="ppaction://hlinksldjump"/>
              </a:rPr>
              <a:t>40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58148" y="3143248"/>
            <a:ext cx="78581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22" action="ppaction://hlinksldjump"/>
              </a:rPr>
              <a:t>40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29058" y="2214554"/>
            <a:ext cx="785818" cy="92869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23" action="ppaction://hlinksldjump"/>
              </a:rPr>
              <a:t>15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4876" y="5000636"/>
            <a:ext cx="785818" cy="92869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24" action="ppaction://hlinksldjump"/>
              </a:rPr>
              <a:t>20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14876" y="4071942"/>
            <a:ext cx="785818" cy="92869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25" action="ppaction://hlinksldjump"/>
              </a:rPr>
              <a:t>20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4876" y="3143248"/>
            <a:ext cx="78581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26" action="ppaction://hlinksldjump"/>
              </a:rPr>
              <a:t>20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14876" y="2214554"/>
            <a:ext cx="785818" cy="92869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27" action="ppaction://hlinksldjump"/>
              </a:rPr>
              <a:t>20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0694" y="5000636"/>
            <a:ext cx="785818" cy="92869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28" action="ppaction://hlinksldjump"/>
              </a:rPr>
              <a:t>25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0694" y="4071942"/>
            <a:ext cx="785818" cy="92869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29" action="ppaction://hlinksldjump"/>
              </a:rPr>
              <a:t>25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3143248"/>
            <a:ext cx="78581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30" action="ppaction://hlinksldjump"/>
              </a:rPr>
              <a:t>25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3240" y="5000636"/>
            <a:ext cx="785818" cy="92869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31" action="ppaction://hlinksldjump"/>
              </a:rPr>
              <a:t>10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43240" y="4071942"/>
            <a:ext cx="785818" cy="92869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32" action="ppaction://hlinksldjump"/>
              </a:rPr>
              <a:t>10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57422" y="3143248"/>
            <a:ext cx="78581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  <a:hlinkClick r:id="rId33" action="ppaction://hlinksldjump"/>
              </a:rPr>
              <a:t>5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43240" y="3143248"/>
            <a:ext cx="78581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34" action="ppaction://hlinksldjump"/>
              </a:rPr>
              <a:t>10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7422" y="2214554"/>
            <a:ext cx="785818" cy="92869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35" action="ppaction://hlinksldjump"/>
              </a:rPr>
              <a:t>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3240" y="2214554"/>
            <a:ext cx="785818" cy="92869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36" action="ppaction://hlinksldjump"/>
              </a:rPr>
              <a:t>10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29058" y="5000636"/>
            <a:ext cx="785818" cy="92869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37" action="ppaction://hlinksldjump"/>
              </a:rPr>
              <a:t>15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29058" y="4071942"/>
            <a:ext cx="785818" cy="92869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38" action="ppaction://hlinksldjump"/>
              </a:rPr>
              <a:t>15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29058" y="3143248"/>
            <a:ext cx="78581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39" action="ppaction://hlinksldjump"/>
              </a:rPr>
              <a:t>15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357422" y="5000636"/>
            <a:ext cx="785818" cy="92869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40" action="ppaction://hlinksldjump"/>
              </a:rPr>
              <a:t>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4071942"/>
            <a:ext cx="785818" cy="92869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hlinkClick r:id="rId41" action="ppaction://hlinksldjump"/>
              </a:rPr>
              <a:t>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4282" y="1285860"/>
            <a:ext cx="2143140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РЫБЫ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4282" y="3143248"/>
            <a:ext cx="2143140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ПТИЦЫ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2214554"/>
            <a:ext cx="2143140" cy="92869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ЗВЕРИ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4282" y="4071942"/>
            <a:ext cx="2143140" cy="92869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ДЕРЕВЬЯ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4282" y="5000636"/>
            <a:ext cx="2143140" cy="92869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РАЗНОЕ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РЫБЫ 5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Партия в этой настольной </a:t>
            </a:r>
          </a:p>
          <a:p>
            <a:pPr algn="ctr"/>
            <a:r>
              <a:rPr lang="ru-RU" sz="3600" dirty="0" smtClean="0"/>
              <a:t>игре может закончится </a:t>
            </a:r>
          </a:p>
          <a:p>
            <a:pPr algn="ctr"/>
            <a:r>
              <a:rPr lang="ru-RU" sz="3600" dirty="0" smtClean="0"/>
              <a:t>словом «Рыба»</a:t>
            </a:r>
            <a:endParaRPr lang="ru-RU" sz="28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Documents and Settings\Administrator\Рабочий стол\Casino Wallpaper _18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3116"/>
            <a:ext cx="571504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571768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РЫБЫ 10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52149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Живет в море необычная рыба.</a:t>
            </a:r>
          </a:p>
          <a:p>
            <a:pPr algn="ctr"/>
            <a:r>
              <a:rPr lang="ru-RU" sz="3600" dirty="0" smtClean="0"/>
              <a:t>Лежит на дне зарывшись в </a:t>
            </a:r>
          </a:p>
          <a:p>
            <a:pPr algn="ctr"/>
            <a:r>
              <a:rPr lang="ru-RU" sz="3600" dirty="0" smtClean="0"/>
              <a:t>песок. В шутку её называют </a:t>
            </a:r>
          </a:p>
          <a:p>
            <a:pPr algn="ctr"/>
            <a:r>
              <a:rPr lang="ru-RU" sz="3600" dirty="0" smtClean="0"/>
              <a:t>«акулой, расплющенной катком»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38" y="357166"/>
            <a:ext cx="500066" cy="642942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Documents and Settings\Administrator\Рабочий стол\6e58dc3d4d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6858048" cy="4859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FF"/>
      </a:hlink>
      <a:folHlink>
        <a:srgbClr val="00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1506</TotalTime>
  <Words>1130</Words>
  <Application>Microsoft Office PowerPoint</Application>
  <PresentationFormat>Экран (4:3)</PresentationFormat>
  <Paragraphs>280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Поток</vt:lpstr>
      <vt:lpstr>Внеклассное мероприятие для учащихся 3 – 4 классов. </vt:lpstr>
      <vt:lpstr>Презентация PowerPoint</vt:lpstr>
      <vt:lpstr>Презентация PowerPoint</vt:lpstr>
      <vt:lpstr>Презентация PowerPoint</vt:lpstr>
      <vt:lpstr>Презентация PowerPoint</vt:lpstr>
      <vt:lpstr>СВОЯ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Надежда Пронская</dc:creator>
  <cp:lastModifiedBy>Надежда Пронская</cp:lastModifiedBy>
  <cp:revision>155</cp:revision>
  <dcterms:modified xsi:type="dcterms:W3CDTF">2018-06-08T11:08:57Z</dcterms:modified>
</cp:coreProperties>
</file>