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262" r:id="rId3"/>
    <p:sldId id="265" r:id="rId4"/>
    <p:sldId id="293" r:id="rId5"/>
    <p:sldId id="294" r:id="rId6"/>
    <p:sldId id="263" r:id="rId7"/>
    <p:sldId id="286" r:id="rId8"/>
    <p:sldId id="287" r:id="rId9"/>
    <p:sldId id="288" r:id="rId10"/>
    <p:sldId id="289" r:id="rId11"/>
    <p:sldId id="290" r:id="rId12"/>
    <p:sldId id="291" r:id="rId13"/>
    <p:sldId id="266" r:id="rId14"/>
    <p:sldId id="292" r:id="rId15"/>
    <p:sldId id="295" r:id="rId16"/>
    <p:sldId id="268" r:id="rId17"/>
    <p:sldId id="274" r:id="rId18"/>
    <p:sldId id="275" r:id="rId19"/>
    <p:sldId id="296" r:id="rId20"/>
    <p:sldId id="282" r:id="rId21"/>
    <p:sldId id="259" r:id="rId22"/>
    <p:sldId id="280" r:id="rId23"/>
    <p:sldId id="29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78" d="100"/>
          <a:sy n="78" d="100"/>
        </p:scale>
        <p:origin x="-2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EBE95-CFE3-4780-A771-54AD047429E4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EAE148-64FD-4A8F-BBFA-7A7CBA1A2050}">
      <dgm:prSet phldrT="[Текст]"/>
      <dgm:spPr/>
      <dgm:t>
        <a:bodyPr/>
        <a:lstStyle/>
        <a:p>
          <a:r>
            <a:rPr lang="ru-RU" dirty="0" smtClean="0"/>
            <a:t>Сравнения</a:t>
          </a:r>
          <a:endParaRPr lang="ru-RU" dirty="0"/>
        </a:p>
      </dgm:t>
    </dgm:pt>
    <dgm:pt modelId="{29B732D2-6C0B-487A-90A2-66CB8BA49996}" type="parTrans" cxnId="{88D2EF42-0EB9-45A9-9F16-5CDBCD37726F}">
      <dgm:prSet/>
      <dgm:spPr/>
      <dgm:t>
        <a:bodyPr/>
        <a:lstStyle/>
        <a:p>
          <a:endParaRPr lang="ru-RU"/>
        </a:p>
      </dgm:t>
    </dgm:pt>
    <dgm:pt modelId="{1F8D9025-15AD-4DA5-8645-61C59AEA7EC9}" type="sibTrans" cxnId="{88D2EF42-0EB9-45A9-9F16-5CDBCD37726F}">
      <dgm:prSet/>
      <dgm:spPr/>
      <dgm:t>
        <a:bodyPr/>
        <a:lstStyle/>
        <a:p>
          <a:endParaRPr lang="ru-RU"/>
        </a:p>
      </dgm:t>
    </dgm:pt>
    <dgm:pt modelId="{EC25F8B1-05E2-455F-B1F9-1CAFCF8A0791}">
      <dgm:prSet phldrT="[Текст]"/>
      <dgm:spPr/>
      <dgm:t>
        <a:bodyPr/>
        <a:lstStyle/>
        <a:p>
          <a:r>
            <a:rPr lang="ru-RU" dirty="0" smtClean="0"/>
            <a:t>Подстановка</a:t>
          </a:r>
          <a:endParaRPr lang="ru-RU" dirty="0"/>
        </a:p>
      </dgm:t>
    </dgm:pt>
    <dgm:pt modelId="{2D576C70-5201-4805-8BC3-8CE07FCA0878}" type="parTrans" cxnId="{4B8681F7-A0AE-4543-AB8A-05F88A8EA429}">
      <dgm:prSet/>
      <dgm:spPr/>
      <dgm:t>
        <a:bodyPr/>
        <a:lstStyle/>
        <a:p>
          <a:endParaRPr lang="ru-RU"/>
        </a:p>
      </dgm:t>
    </dgm:pt>
    <dgm:pt modelId="{B75EE5F4-576E-4AB3-9D35-A04FED3E6444}" type="sibTrans" cxnId="{4B8681F7-A0AE-4543-AB8A-05F88A8EA429}">
      <dgm:prSet/>
      <dgm:spPr/>
      <dgm:t>
        <a:bodyPr/>
        <a:lstStyle/>
        <a:p>
          <a:endParaRPr lang="ru-RU"/>
        </a:p>
      </dgm:t>
    </dgm:pt>
    <dgm:pt modelId="{8D2D92CD-31CF-4776-A84C-DFF0B4E05484}">
      <dgm:prSet phldrT="[Текст]"/>
      <dgm:spPr/>
      <dgm:t>
        <a:bodyPr/>
        <a:lstStyle/>
        <a:p>
          <a:r>
            <a:rPr lang="ru-RU" dirty="0" smtClean="0"/>
            <a:t>Графический</a:t>
          </a:r>
          <a:endParaRPr lang="ru-RU" dirty="0"/>
        </a:p>
      </dgm:t>
    </dgm:pt>
    <dgm:pt modelId="{3DA7D5BE-2743-4BA2-A54B-4F9669CFCB63}" type="parTrans" cxnId="{A0C8E8D9-2F7E-4431-9028-D7827EB514A9}">
      <dgm:prSet/>
      <dgm:spPr/>
      <dgm:t>
        <a:bodyPr/>
        <a:lstStyle/>
        <a:p>
          <a:endParaRPr lang="ru-RU"/>
        </a:p>
      </dgm:t>
    </dgm:pt>
    <dgm:pt modelId="{BF6077FE-76B3-428F-AC4B-F3BEB1A2DF10}" type="sibTrans" cxnId="{A0C8E8D9-2F7E-4431-9028-D7827EB514A9}">
      <dgm:prSet/>
      <dgm:spPr/>
      <dgm:t>
        <a:bodyPr/>
        <a:lstStyle/>
        <a:p>
          <a:endParaRPr lang="ru-RU"/>
        </a:p>
      </dgm:t>
    </dgm:pt>
    <dgm:pt modelId="{B3854E41-F504-408B-84DD-91029AECFB58}">
      <dgm:prSet phldrT="[Текст]"/>
      <dgm:spPr/>
      <dgm:t>
        <a:bodyPr/>
        <a:lstStyle/>
        <a:p>
          <a:r>
            <a:rPr lang="ru-RU" dirty="0" smtClean="0"/>
            <a:t>Сложения</a:t>
          </a:r>
          <a:endParaRPr lang="ru-RU" dirty="0"/>
        </a:p>
      </dgm:t>
    </dgm:pt>
    <dgm:pt modelId="{7CC9E676-8690-4D8B-B302-B5813B86F85D}" type="parTrans" cxnId="{3C4CB552-6A9A-436C-BD6D-A646ABE5D5EE}">
      <dgm:prSet/>
      <dgm:spPr/>
      <dgm:t>
        <a:bodyPr/>
        <a:lstStyle/>
        <a:p>
          <a:endParaRPr lang="ru-RU"/>
        </a:p>
      </dgm:t>
    </dgm:pt>
    <dgm:pt modelId="{C50B8479-1C71-4DD7-B453-278CA2EDE4FC}" type="sibTrans" cxnId="{3C4CB552-6A9A-436C-BD6D-A646ABE5D5EE}">
      <dgm:prSet/>
      <dgm:spPr/>
      <dgm:t>
        <a:bodyPr/>
        <a:lstStyle/>
        <a:p>
          <a:endParaRPr lang="ru-RU"/>
        </a:p>
      </dgm:t>
    </dgm:pt>
    <dgm:pt modelId="{EAF0A955-B350-4B1F-B351-89EFF2EC5664}">
      <dgm:prSet phldrT="[Текст]"/>
      <dgm:spPr/>
      <dgm:t>
        <a:bodyPr/>
        <a:lstStyle/>
        <a:p>
          <a:r>
            <a:rPr lang="ru-RU" dirty="0" err="1" smtClean="0"/>
            <a:t>Крамера</a:t>
          </a:r>
          <a:endParaRPr lang="ru-RU" dirty="0"/>
        </a:p>
      </dgm:t>
    </dgm:pt>
    <dgm:pt modelId="{6FAA7429-0795-488F-8F1E-CB549C7A576C}" type="sibTrans" cxnId="{153EFC3F-F0E6-4D20-BF82-BC39F3076A87}">
      <dgm:prSet/>
      <dgm:spPr/>
      <dgm:t>
        <a:bodyPr/>
        <a:lstStyle/>
        <a:p>
          <a:endParaRPr lang="ru-RU"/>
        </a:p>
      </dgm:t>
    </dgm:pt>
    <dgm:pt modelId="{1BC97FA8-2A2A-4BD2-BAFA-CD04BA533007}" type="parTrans" cxnId="{153EFC3F-F0E6-4D20-BF82-BC39F3076A87}">
      <dgm:prSet/>
      <dgm:spPr/>
      <dgm:t>
        <a:bodyPr/>
        <a:lstStyle/>
        <a:p>
          <a:endParaRPr lang="ru-RU"/>
        </a:p>
      </dgm:t>
    </dgm:pt>
    <dgm:pt modelId="{518A10DC-1F07-4CDB-8D56-91D227A745B9}" type="pres">
      <dgm:prSet presAssocID="{37DEBE95-CFE3-4780-A771-54AD047429E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B28837-7995-4021-94DE-9CA47C59B4F9}" type="pres">
      <dgm:prSet presAssocID="{FBEAE148-64FD-4A8F-BBFA-7A7CBA1A2050}" presName="node" presStyleLbl="node1" presStyleIdx="0" presStyleCnt="5" custScaleX="174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0957D-67CA-4854-9901-67DCE946BD5E}" type="pres">
      <dgm:prSet presAssocID="{FBEAE148-64FD-4A8F-BBFA-7A7CBA1A2050}" presName="spNode" presStyleCnt="0"/>
      <dgm:spPr/>
    </dgm:pt>
    <dgm:pt modelId="{A96F2875-4065-4B03-A976-6A723F560068}" type="pres">
      <dgm:prSet presAssocID="{1F8D9025-15AD-4DA5-8645-61C59AEA7EC9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E5405AE-DEEF-4792-982C-2ECC85015E2E}" type="pres">
      <dgm:prSet presAssocID="{EC25F8B1-05E2-455F-B1F9-1CAFCF8A0791}" presName="node" presStyleLbl="node1" presStyleIdx="1" presStyleCnt="5" custScaleX="187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70006-B5DD-4ABF-8875-30AB67297748}" type="pres">
      <dgm:prSet presAssocID="{EC25F8B1-05E2-455F-B1F9-1CAFCF8A0791}" presName="spNode" presStyleCnt="0"/>
      <dgm:spPr/>
    </dgm:pt>
    <dgm:pt modelId="{429999CC-6A59-4FE3-9C40-A02A56E55A8C}" type="pres">
      <dgm:prSet presAssocID="{B75EE5F4-576E-4AB3-9D35-A04FED3E644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BBAB4628-4D4E-407C-861C-2EA684E830D3}" type="pres">
      <dgm:prSet presAssocID="{EAF0A955-B350-4B1F-B351-89EFF2EC5664}" presName="node" presStyleLbl="node1" presStyleIdx="2" presStyleCnt="5" custScaleX="128726" custScaleY="129550" custRadScaleRad="123092" custRadScaleInc="-47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A839F-DCD9-4093-8B5A-3ED9AAA95C2B}" type="pres">
      <dgm:prSet presAssocID="{EAF0A955-B350-4B1F-B351-89EFF2EC5664}" presName="spNode" presStyleCnt="0"/>
      <dgm:spPr/>
    </dgm:pt>
    <dgm:pt modelId="{8018107C-7859-488E-B888-1F3E135BE642}" type="pres">
      <dgm:prSet presAssocID="{6FAA7429-0795-488F-8F1E-CB549C7A576C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E7CEB00-7F8E-436E-BCFE-008E59310F95}" type="pres">
      <dgm:prSet presAssocID="{8D2D92CD-31CF-4776-A84C-DFF0B4E05484}" presName="node" presStyleLbl="node1" presStyleIdx="3" presStyleCnt="5" custScaleX="171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1664D-8144-4245-A734-9F3A41974E70}" type="pres">
      <dgm:prSet presAssocID="{8D2D92CD-31CF-4776-A84C-DFF0B4E05484}" presName="spNode" presStyleCnt="0"/>
      <dgm:spPr/>
    </dgm:pt>
    <dgm:pt modelId="{5E33F5FF-63F0-4525-A6D7-97BE395BA1CD}" type="pres">
      <dgm:prSet presAssocID="{BF6077FE-76B3-428F-AC4B-F3BEB1A2DF10}" presName="sibTrans" presStyleLbl="sibTrans1D1" presStyleIdx="3" presStyleCnt="5"/>
      <dgm:spPr/>
      <dgm:t>
        <a:bodyPr/>
        <a:lstStyle/>
        <a:p>
          <a:endParaRPr lang="ru-RU"/>
        </a:p>
      </dgm:t>
    </dgm:pt>
    <dgm:pt modelId="{12ACC3D9-AB00-4BA1-BB60-6EFD721875F7}" type="pres">
      <dgm:prSet presAssocID="{B3854E41-F504-408B-84DD-91029AECFB58}" presName="node" presStyleLbl="node1" presStyleIdx="4" presStyleCnt="5" custScaleX="182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5CBB4-92C0-45F5-8E6E-C2BAB184F7D7}" type="pres">
      <dgm:prSet presAssocID="{B3854E41-F504-408B-84DD-91029AECFB58}" presName="spNode" presStyleCnt="0"/>
      <dgm:spPr/>
    </dgm:pt>
    <dgm:pt modelId="{C3E40F9B-933C-44CD-988A-1168BFA93219}" type="pres">
      <dgm:prSet presAssocID="{C50B8479-1C71-4DD7-B453-278CA2EDE4F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491D755F-CE3E-4EF6-8390-B225FD45F6A3}" type="presOf" srcId="{8D2D92CD-31CF-4776-A84C-DFF0B4E05484}" destId="{9E7CEB00-7F8E-436E-BCFE-008E59310F95}" srcOrd="0" destOrd="0" presId="urn:microsoft.com/office/officeart/2005/8/layout/cycle5"/>
    <dgm:cxn modelId="{A0C8E8D9-2F7E-4431-9028-D7827EB514A9}" srcId="{37DEBE95-CFE3-4780-A771-54AD047429E4}" destId="{8D2D92CD-31CF-4776-A84C-DFF0B4E05484}" srcOrd="3" destOrd="0" parTransId="{3DA7D5BE-2743-4BA2-A54B-4F9669CFCB63}" sibTransId="{BF6077FE-76B3-428F-AC4B-F3BEB1A2DF10}"/>
    <dgm:cxn modelId="{001B3AD3-4F23-43E3-A126-1A29684FE186}" type="presOf" srcId="{B75EE5F4-576E-4AB3-9D35-A04FED3E6444}" destId="{429999CC-6A59-4FE3-9C40-A02A56E55A8C}" srcOrd="0" destOrd="0" presId="urn:microsoft.com/office/officeart/2005/8/layout/cycle5"/>
    <dgm:cxn modelId="{88D2EF42-0EB9-45A9-9F16-5CDBCD37726F}" srcId="{37DEBE95-CFE3-4780-A771-54AD047429E4}" destId="{FBEAE148-64FD-4A8F-BBFA-7A7CBA1A2050}" srcOrd="0" destOrd="0" parTransId="{29B732D2-6C0B-487A-90A2-66CB8BA49996}" sibTransId="{1F8D9025-15AD-4DA5-8645-61C59AEA7EC9}"/>
    <dgm:cxn modelId="{C1A77131-CF7A-4140-94B9-31653179C912}" type="presOf" srcId="{B3854E41-F504-408B-84DD-91029AECFB58}" destId="{12ACC3D9-AB00-4BA1-BB60-6EFD721875F7}" srcOrd="0" destOrd="0" presId="urn:microsoft.com/office/officeart/2005/8/layout/cycle5"/>
    <dgm:cxn modelId="{153EFC3F-F0E6-4D20-BF82-BC39F3076A87}" srcId="{37DEBE95-CFE3-4780-A771-54AD047429E4}" destId="{EAF0A955-B350-4B1F-B351-89EFF2EC5664}" srcOrd="2" destOrd="0" parTransId="{1BC97FA8-2A2A-4BD2-BAFA-CD04BA533007}" sibTransId="{6FAA7429-0795-488F-8F1E-CB549C7A576C}"/>
    <dgm:cxn modelId="{5556DE60-C9A0-4DC5-82F0-DD37B13E2091}" type="presOf" srcId="{C50B8479-1C71-4DD7-B453-278CA2EDE4FC}" destId="{C3E40F9B-933C-44CD-988A-1168BFA93219}" srcOrd="0" destOrd="0" presId="urn:microsoft.com/office/officeart/2005/8/layout/cycle5"/>
    <dgm:cxn modelId="{68CB7183-095F-42F1-91E5-DC22C50955CA}" type="presOf" srcId="{EC25F8B1-05E2-455F-B1F9-1CAFCF8A0791}" destId="{8E5405AE-DEEF-4792-982C-2ECC85015E2E}" srcOrd="0" destOrd="0" presId="urn:microsoft.com/office/officeart/2005/8/layout/cycle5"/>
    <dgm:cxn modelId="{6CDD3327-89A7-4121-8E67-5B99B63CD96A}" type="presOf" srcId="{BF6077FE-76B3-428F-AC4B-F3BEB1A2DF10}" destId="{5E33F5FF-63F0-4525-A6D7-97BE395BA1CD}" srcOrd="0" destOrd="0" presId="urn:microsoft.com/office/officeart/2005/8/layout/cycle5"/>
    <dgm:cxn modelId="{4B8681F7-A0AE-4543-AB8A-05F88A8EA429}" srcId="{37DEBE95-CFE3-4780-A771-54AD047429E4}" destId="{EC25F8B1-05E2-455F-B1F9-1CAFCF8A0791}" srcOrd="1" destOrd="0" parTransId="{2D576C70-5201-4805-8BC3-8CE07FCA0878}" sibTransId="{B75EE5F4-576E-4AB3-9D35-A04FED3E6444}"/>
    <dgm:cxn modelId="{FE2ED22F-7450-42E3-9B59-780F05453224}" type="presOf" srcId="{FBEAE148-64FD-4A8F-BBFA-7A7CBA1A2050}" destId="{FBB28837-7995-4021-94DE-9CA47C59B4F9}" srcOrd="0" destOrd="0" presId="urn:microsoft.com/office/officeart/2005/8/layout/cycle5"/>
    <dgm:cxn modelId="{2060BF13-E3DD-4430-A54F-EE50B307CCA9}" type="presOf" srcId="{EAF0A955-B350-4B1F-B351-89EFF2EC5664}" destId="{BBAB4628-4D4E-407C-861C-2EA684E830D3}" srcOrd="0" destOrd="0" presId="urn:microsoft.com/office/officeart/2005/8/layout/cycle5"/>
    <dgm:cxn modelId="{8A6C8C3D-2482-43A3-BD56-158799774F24}" type="presOf" srcId="{1F8D9025-15AD-4DA5-8645-61C59AEA7EC9}" destId="{A96F2875-4065-4B03-A976-6A723F560068}" srcOrd="0" destOrd="0" presId="urn:microsoft.com/office/officeart/2005/8/layout/cycle5"/>
    <dgm:cxn modelId="{3C4CB552-6A9A-436C-BD6D-A646ABE5D5EE}" srcId="{37DEBE95-CFE3-4780-A771-54AD047429E4}" destId="{B3854E41-F504-408B-84DD-91029AECFB58}" srcOrd="4" destOrd="0" parTransId="{7CC9E676-8690-4D8B-B302-B5813B86F85D}" sibTransId="{C50B8479-1C71-4DD7-B453-278CA2EDE4FC}"/>
    <dgm:cxn modelId="{D5FD43B6-238E-4C38-9ABC-0C8C82F2DD58}" type="presOf" srcId="{37DEBE95-CFE3-4780-A771-54AD047429E4}" destId="{518A10DC-1F07-4CDB-8D56-91D227A745B9}" srcOrd="0" destOrd="0" presId="urn:microsoft.com/office/officeart/2005/8/layout/cycle5"/>
    <dgm:cxn modelId="{28AD4B05-46E5-4164-8C65-38183DB9C992}" type="presOf" srcId="{6FAA7429-0795-488F-8F1E-CB549C7A576C}" destId="{8018107C-7859-488E-B888-1F3E135BE642}" srcOrd="0" destOrd="0" presId="urn:microsoft.com/office/officeart/2005/8/layout/cycle5"/>
    <dgm:cxn modelId="{6AC640A7-F6FF-4B52-9F05-5309D0058FB7}" type="presParOf" srcId="{518A10DC-1F07-4CDB-8D56-91D227A745B9}" destId="{FBB28837-7995-4021-94DE-9CA47C59B4F9}" srcOrd="0" destOrd="0" presId="urn:microsoft.com/office/officeart/2005/8/layout/cycle5"/>
    <dgm:cxn modelId="{B793F57E-5EA4-4695-BB13-FAF5DCBDD990}" type="presParOf" srcId="{518A10DC-1F07-4CDB-8D56-91D227A745B9}" destId="{06D0957D-67CA-4854-9901-67DCE946BD5E}" srcOrd="1" destOrd="0" presId="urn:microsoft.com/office/officeart/2005/8/layout/cycle5"/>
    <dgm:cxn modelId="{9671F0C9-9B89-4082-8AD8-CBDC7FFFA999}" type="presParOf" srcId="{518A10DC-1F07-4CDB-8D56-91D227A745B9}" destId="{A96F2875-4065-4B03-A976-6A723F560068}" srcOrd="2" destOrd="0" presId="urn:microsoft.com/office/officeart/2005/8/layout/cycle5"/>
    <dgm:cxn modelId="{1DC5F93E-C6B8-4A86-8577-9AA55B391799}" type="presParOf" srcId="{518A10DC-1F07-4CDB-8D56-91D227A745B9}" destId="{8E5405AE-DEEF-4792-982C-2ECC85015E2E}" srcOrd="3" destOrd="0" presId="urn:microsoft.com/office/officeart/2005/8/layout/cycle5"/>
    <dgm:cxn modelId="{1D8418AF-15A1-4DA7-B860-C84DAB52F93E}" type="presParOf" srcId="{518A10DC-1F07-4CDB-8D56-91D227A745B9}" destId="{50570006-B5DD-4ABF-8875-30AB67297748}" srcOrd="4" destOrd="0" presId="urn:microsoft.com/office/officeart/2005/8/layout/cycle5"/>
    <dgm:cxn modelId="{E427CD89-C2CA-41C7-96F8-49273F6F923D}" type="presParOf" srcId="{518A10DC-1F07-4CDB-8D56-91D227A745B9}" destId="{429999CC-6A59-4FE3-9C40-A02A56E55A8C}" srcOrd="5" destOrd="0" presId="urn:microsoft.com/office/officeart/2005/8/layout/cycle5"/>
    <dgm:cxn modelId="{7FCCCC36-9147-433E-88B0-69B5027BDEEF}" type="presParOf" srcId="{518A10DC-1F07-4CDB-8D56-91D227A745B9}" destId="{BBAB4628-4D4E-407C-861C-2EA684E830D3}" srcOrd="6" destOrd="0" presId="urn:microsoft.com/office/officeart/2005/8/layout/cycle5"/>
    <dgm:cxn modelId="{6F9C6971-471D-4825-978F-027B13BEE022}" type="presParOf" srcId="{518A10DC-1F07-4CDB-8D56-91D227A745B9}" destId="{5A6A839F-DCD9-4093-8B5A-3ED9AAA95C2B}" srcOrd="7" destOrd="0" presId="urn:microsoft.com/office/officeart/2005/8/layout/cycle5"/>
    <dgm:cxn modelId="{90D449F1-C9BE-45E2-B547-AB090FDA8D19}" type="presParOf" srcId="{518A10DC-1F07-4CDB-8D56-91D227A745B9}" destId="{8018107C-7859-488E-B888-1F3E135BE642}" srcOrd="8" destOrd="0" presId="urn:microsoft.com/office/officeart/2005/8/layout/cycle5"/>
    <dgm:cxn modelId="{531FA61E-4BEF-48B6-93B9-46B1A0712FA7}" type="presParOf" srcId="{518A10DC-1F07-4CDB-8D56-91D227A745B9}" destId="{9E7CEB00-7F8E-436E-BCFE-008E59310F95}" srcOrd="9" destOrd="0" presId="urn:microsoft.com/office/officeart/2005/8/layout/cycle5"/>
    <dgm:cxn modelId="{879F33FA-255A-464D-AD4A-625F4032EA69}" type="presParOf" srcId="{518A10DC-1F07-4CDB-8D56-91D227A745B9}" destId="{0501664D-8144-4245-A734-9F3A41974E70}" srcOrd="10" destOrd="0" presId="urn:microsoft.com/office/officeart/2005/8/layout/cycle5"/>
    <dgm:cxn modelId="{20958CCB-18E8-4AAB-937F-BC4B885C274A}" type="presParOf" srcId="{518A10DC-1F07-4CDB-8D56-91D227A745B9}" destId="{5E33F5FF-63F0-4525-A6D7-97BE395BA1CD}" srcOrd="11" destOrd="0" presId="urn:microsoft.com/office/officeart/2005/8/layout/cycle5"/>
    <dgm:cxn modelId="{765945AB-2B03-45D9-8F80-96239449D407}" type="presParOf" srcId="{518A10DC-1F07-4CDB-8D56-91D227A745B9}" destId="{12ACC3D9-AB00-4BA1-BB60-6EFD721875F7}" srcOrd="12" destOrd="0" presId="urn:microsoft.com/office/officeart/2005/8/layout/cycle5"/>
    <dgm:cxn modelId="{676DD2F9-9963-4FC3-A2C0-5FA3626AE7A2}" type="presParOf" srcId="{518A10DC-1F07-4CDB-8D56-91D227A745B9}" destId="{8525CBB4-92C0-45F5-8E6E-C2BAB184F7D7}" srcOrd="13" destOrd="0" presId="urn:microsoft.com/office/officeart/2005/8/layout/cycle5"/>
    <dgm:cxn modelId="{1129CD39-6CCC-4C4E-9B94-18B15E1BBB2C}" type="presParOf" srcId="{518A10DC-1F07-4CDB-8D56-91D227A745B9}" destId="{C3E40F9B-933C-44CD-988A-1168BFA93219}" srcOrd="14" destOrd="0" presId="urn:microsoft.com/office/officeart/2005/8/layout/cycle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B28837-7995-4021-94DE-9CA47C59B4F9}">
      <dsp:nvSpPr>
        <dsp:cNvPr id="0" name=""/>
        <dsp:cNvSpPr/>
      </dsp:nvSpPr>
      <dsp:spPr>
        <a:xfrm>
          <a:off x="1657524" y="-38770"/>
          <a:ext cx="2741381" cy="10234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Сравнения</a:t>
          </a:r>
          <a:endParaRPr lang="ru-RU" sz="3200" kern="1200" dirty="0"/>
        </a:p>
      </dsp:txBody>
      <dsp:txXfrm>
        <a:off x="1657524" y="-38770"/>
        <a:ext cx="2741381" cy="1023491"/>
      </dsp:txXfrm>
    </dsp:sp>
    <dsp:sp modelId="{A96F2875-4065-4B03-A976-6A723F560068}">
      <dsp:nvSpPr>
        <dsp:cNvPr id="0" name=""/>
        <dsp:cNvSpPr/>
      </dsp:nvSpPr>
      <dsp:spPr>
        <a:xfrm>
          <a:off x="771207" y="766941"/>
          <a:ext cx="4086858" cy="4086858"/>
        </a:xfrm>
        <a:custGeom>
          <a:avLst/>
          <a:gdLst/>
          <a:ahLst/>
          <a:cxnLst/>
          <a:rect l="0" t="0" r="0" b="0"/>
          <a:pathLst>
            <a:path>
              <a:moveTo>
                <a:pt x="3077460" y="280936"/>
              </a:moveTo>
              <a:arcTo wR="2043429" hR="2043429" stAng="18023975" swAng="67204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405AE-DEEF-4792-982C-2ECC85015E2E}">
      <dsp:nvSpPr>
        <dsp:cNvPr id="0" name=""/>
        <dsp:cNvSpPr/>
      </dsp:nvSpPr>
      <dsp:spPr>
        <a:xfrm>
          <a:off x="3493647" y="1373204"/>
          <a:ext cx="2955968" cy="102349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Подстановка</a:t>
          </a:r>
          <a:endParaRPr lang="ru-RU" sz="3200" kern="1200" dirty="0"/>
        </a:p>
      </dsp:txBody>
      <dsp:txXfrm>
        <a:off x="3493647" y="1373204"/>
        <a:ext cx="2955968" cy="1023491"/>
      </dsp:txXfrm>
    </dsp:sp>
    <dsp:sp modelId="{429999CC-6A59-4FE3-9C40-A02A56E55A8C}">
      <dsp:nvSpPr>
        <dsp:cNvPr id="0" name=""/>
        <dsp:cNvSpPr/>
      </dsp:nvSpPr>
      <dsp:spPr>
        <a:xfrm>
          <a:off x="1221010" y="1313624"/>
          <a:ext cx="4086858" cy="4086858"/>
        </a:xfrm>
        <a:custGeom>
          <a:avLst/>
          <a:gdLst/>
          <a:ahLst/>
          <a:cxnLst/>
          <a:rect l="0" t="0" r="0" b="0"/>
          <a:pathLst>
            <a:path>
              <a:moveTo>
                <a:pt x="3942424" y="1288828"/>
              </a:moveTo>
              <a:arcTo wR="2043429" hR="2043429" stAng="20299721" swAng="117042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B4628-4D4E-407C-861C-2EA684E830D3}">
      <dsp:nvSpPr>
        <dsp:cNvPr id="0" name=""/>
        <dsp:cNvSpPr/>
      </dsp:nvSpPr>
      <dsp:spPr>
        <a:xfrm>
          <a:off x="3863916" y="3506607"/>
          <a:ext cx="2026921" cy="13259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Крамера</a:t>
          </a:r>
          <a:endParaRPr lang="ru-RU" sz="3200" kern="1200" dirty="0"/>
        </a:p>
      </dsp:txBody>
      <dsp:txXfrm>
        <a:off x="3863916" y="3506607"/>
        <a:ext cx="2026921" cy="1325932"/>
      </dsp:txXfrm>
    </dsp:sp>
    <dsp:sp modelId="{8018107C-7859-488E-B888-1F3E135BE642}">
      <dsp:nvSpPr>
        <dsp:cNvPr id="0" name=""/>
        <dsp:cNvSpPr/>
      </dsp:nvSpPr>
      <dsp:spPr>
        <a:xfrm>
          <a:off x="2205805" y="773061"/>
          <a:ext cx="4086858" cy="4086858"/>
        </a:xfrm>
        <a:custGeom>
          <a:avLst/>
          <a:gdLst/>
          <a:ahLst/>
          <a:cxnLst/>
          <a:rect l="0" t="0" r="0" b="0"/>
          <a:pathLst>
            <a:path>
              <a:moveTo>
                <a:pt x="1555003" y="4027627"/>
              </a:moveTo>
              <a:arcTo wR="2043429" hR="2043429" stAng="6229731" swAng="80748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CEB00-7F8E-436E-BCFE-008E59310F95}">
      <dsp:nvSpPr>
        <dsp:cNvPr id="0" name=""/>
        <dsp:cNvSpPr/>
      </dsp:nvSpPr>
      <dsp:spPr>
        <a:xfrm>
          <a:off x="479549" y="3657828"/>
          <a:ext cx="2695135" cy="102349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Графический</a:t>
          </a:r>
          <a:endParaRPr lang="ru-RU" sz="3200" kern="1200" dirty="0"/>
        </a:p>
      </dsp:txBody>
      <dsp:txXfrm>
        <a:off x="479549" y="3657828"/>
        <a:ext cx="2695135" cy="1023491"/>
      </dsp:txXfrm>
    </dsp:sp>
    <dsp:sp modelId="{5E33F5FF-63F0-4525-A6D7-97BE395BA1CD}">
      <dsp:nvSpPr>
        <dsp:cNvPr id="0" name=""/>
        <dsp:cNvSpPr/>
      </dsp:nvSpPr>
      <dsp:spPr>
        <a:xfrm>
          <a:off x="984785" y="472975"/>
          <a:ext cx="4086858" cy="4086858"/>
        </a:xfrm>
        <a:custGeom>
          <a:avLst/>
          <a:gdLst/>
          <a:ahLst/>
          <a:cxnLst/>
          <a:rect l="0" t="0" r="0" b="0"/>
          <a:pathLst>
            <a:path>
              <a:moveTo>
                <a:pt x="216700" y="2959215"/>
              </a:moveTo>
              <a:arcTo wR="2043429" hR="2043429" stAng="9202454" swAng="135913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CC3D9-AB00-4BA1-BB60-6EFD721875F7}">
      <dsp:nvSpPr>
        <dsp:cNvPr id="0" name=""/>
        <dsp:cNvSpPr/>
      </dsp:nvSpPr>
      <dsp:spPr>
        <a:xfrm>
          <a:off x="-353615" y="1373204"/>
          <a:ext cx="2876828" cy="102349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Сложения</a:t>
          </a:r>
          <a:endParaRPr lang="ru-RU" sz="3200" kern="1200" dirty="0"/>
        </a:p>
      </dsp:txBody>
      <dsp:txXfrm>
        <a:off x="-353615" y="1373204"/>
        <a:ext cx="2876828" cy="1023491"/>
      </dsp:txXfrm>
    </dsp:sp>
    <dsp:sp modelId="{C3E40F9B-933C-44CD-988A-1168BFA93219}">
      <dsp:nvSpPr>
        <dsp:cNvPr id="0" name=""/>
        <dsp:cNvSpPr/>
      </dsp:nvSpPr>
      <dsp:spPr>
        <a:xfrm>
          <a:off x="1198364" y="766941"/>
          <a:ext cx="4086858" cy="4086858"/>
        </a:xfrm>
        <a:custGeom>
          <a:avLst/>
          <a:gdLst/>
          <a:ahLst/>
          <a:cxnLst/>
          <a:rect l="0" t="0" r="0" b="0"/>
          <a:pathLst>
            <a:path>
              <a:moveTo>
                <a:pt x="686732" y="515366"/>
              </a:moveTo>
              <a:arcTo wR="2043429" hR="2043429" stAng="13703975" swAng="67204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714752"/>
            <a:ext cx="4786346" cy="135732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44BDF-8B25-416D-B905-789F34584679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90314-2347-41FC-AEA4-EE52B3681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3456D-FD65-4FD4-8C4F-A83E8FE34A6D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810CF-A456-4EC1-945C-CA204F269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9EB92-E5B1-4F4B-BEA3-9EC0AB75BE21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4B4AF-9046-48F8-99BA-43D243E3F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FF741-0C5E-4039-972F-88B27A3B70B9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78F69-6360-457E-8D0D-BB3F48942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839B4-E19E-46B5-B91A-3FC2E617EB53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578D8-2337-44A5-ADA0-820AA5186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DB588-2FBF-41E7-949E-7C97F6200E96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0BC7-1FD6-4F0E-82B6-016C189E1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CE7A-C21B-443D-AB7F-8669C3A1A9F7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B8F15-75C2-4149-AA1A-82992DDCF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51B4D-108F-49A7-9752-370E25E02E31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DAF7D-8E55-4880-9486-7B526A419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1D1E1-571A-4B07-B1CB-A1AE6F52D634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BE50-41C8-48D7-8CC6-657FEB6C5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F4BD1-C606-4B1D-89A2-C92F6BFA6C8C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419B6-D4A7-46A8-88CE-9D6B9E46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27CD1-6D95-455B-AD00-CFBC39A1147F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F5E78-5214-49EA-A4DB-0524242D1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28750"/>
            <a:ext cx="8229600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102906-6AEF-4216-BEC8-96D9128F5807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0DF793-1EE5-4B07-A014-3482FCA8D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50800"/>
          <a:solidFill>
            <a:srgbClr val="17375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17375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17375E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7375E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1057;&#1091;&#1087;&#1077;&#1088;%20&#1092;&#1080;&#1079;&#1082;&#1091;&#1083;&#1100;&#1090;&#1084;&#1080;&#1085;&#1091;&#1090;&#1082;&#1072;.ex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400" i="1" dirty="0" smtClean="0">
                <a:solidFill>
                  <a:schemeClr val="tx1"/>
                </a:solidFill>
              </a:rPr>
              <a:t/>
            </a:r>
            <a:br>
              <a:rPr lang="ru-RU" sz="1400" i="1" dirty="0" smtClean="0">
                <a:solidFill>
                  <a:schemeClr val="tx1"/>
                </a:solidFill>
              </a:rPr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24586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Решение систем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                  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линейных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уравнений с двумя переменными   </a:t>
            </a:r>
          </a:p>
          <a:p>
            <a:pPr algn="ctr">
              <a:buNone/>
            </a:pPr>
            <a:endParaRPr lang="ru-RU" i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algn="ctr">
              <a:buNone/>
            </a:pPr>
            <a:endParaRPr lang="ru-RU" sz="2000" i="1" dirty="0" smtClean="0"/>
          </a:p>
          <a:p>
            <a:pPr algn="ctr">
              <a:buNone/>
            </a:pPr>
            <a:endParaRPr lang="ru-RU" sz="2000" i="1" dirty="0" smtClean="0"/>
          </a:p>
          <a:p>
            <a:pPr algn="r">
              <a:buNone/>
            </a:pPr>
            <a:r>
              <a:rPr lang="ru-RU" sz="2000" i="1" dirty="0" smtClean="0"/>
              <a:t>Учитель  математики  </a:t>
            </a:r>
            <a:r>
              <a:rPr lang="en-US" sz="2000" i="1" dirty="0" smtClean="0"/>
              <a:t>                                           </a:t>
            </a:r>
            <a:endParaRPr lang="ru-RU" sz="2000" i="1" dirty="0" smtClean="0"/>
          </a:p>
          <a:p>
            <a:pPr algn="r">
              <a:buNone/>
              <a:defRPr/>
            </a:pPr>
            <a:r>
              <a:rPr lang="ru-RU" sz="2000" i="1" dirty="0" err="1" smtClean="0"/>
              <a:t>Булдакова</a:t>
            </a:r>
            <a:r>
              <a:rPr lang="ru-RU" sz="2000" i="1" dirty="0" smtClean="0"/>
              <a:t> Светлана Михайловна</a:t>
            </a:r>
          </a:p>
          <a:p>
            <a:pPr algn="r">
              <a:buNone/>
              <a:defRPr/>
            </a:pPr>
            <a:r>
              <a:rPr lang="ru-RU" sz="2000" i="1" dirty="0" smtClean="0"/>
              <a:t>школа №97  г. Ижевск, </a:t>
            </a:r>
          </a:p>
          <a:p>
            <a:pPr algn="r">
              <a:buNone/>
              <a:defRPr/>
            </a:pPr>
            <a:r>
              <a:rPr lang="ru-RU" sz="2000" i="1" dirty="0" smtClean="0"/>
              <a:t>Удмуртская Республика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лыбающееся лицо 9">
            <a:hlinkClick r:id="rId2" action="ppaction://hlinkfile"/>
          </p:cNvPr>
          <p:cNvSpPr/>
          <p:nvPr/>
        </p:nvSpPr>
        <p:spPr>
          <a:xfrm>
            <a:off x="3571868" y="2786058"/>
            <a:ext cx="1643074" cy="1214446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0" dirty="0" smtClean="0"/>
              <a:t>Физкультминутка (голосовая)</a:t>
            </a:r>
            <a:endParaRPr lang="ru-RU" sz="3200" b="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0" dirty="0" smtClean="0"/>
              <a:t>№ 1217 </a:t>
            </a:r>
            <a:endParaRPr lang="ru-RU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24586"/>
          </a:xfrm>
        </p:spPr>
        <p:txBody>
          <a:bodyPr/>
          <a:lstStyle/>
          <a:p>
            <a:r>
              <a:rPr lang="ru-RU" dirty="0" smtClean="0"/>
              <a:t>Решите графически систему уравнений:</a:t>
            </a:r>
          </a:p>
          <a:p>
            <a:pPr>
              <a:buNone/>
            </a:pPr>
            <a:r>
              <a:rPr lang="ru-RU" dirty="0" smtClean="0"/>
              <a:t> а)   у + 3х = 0,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х</a:t>
            </a:r>
            <a:r>
              <a:rPr lang="ru-RU" dirty="0" smtClean="0"/>
              <a:t> – у = 4,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х</a:t>
            </a:r>
            <a:r>
              <a:rPr lang="ru-RU" dirty="0" smtClean="0"/>
              <a:t> + у = -2;</a:t>
            </a:r>
          </a:p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r>
              <a:rPr lang="ru-RU" dirty="0" smtClean="0"/>
              <a:t>         у = - 3х,</a:t>
            </a:r>
          </a:p>
          <a:p>
            <a:pPr>
              <a:buNone/>
            </a:pPr>
            <a:r>
              <a:rPr lang="ru-RU" dirty="0" smtClean="0"/>
              <a:t>         у =</a:t>
            </a:r>
          </a:p>
          <a:p>
            <a:pPr>
              <a:buNone/>
            </a:pPr>
            <a:r>
              <a:rPr lang="ru-RU" dirty="0" smtClean="0"/>
              <a:t>         у =                             Ответ:</a:t>
            </a:r>
          </a:p>
        </p:txBody>
      </p:sp>
      <p:sp>
        <p:nvSpPr>
          <p:cNvPr id="4" name="AutoShape 61"/>
          <p:cNvSpPr>
            <a:spLocks/>
          </p:cNvSpPr>
          <p:nvPr/>
        </p:nvSpPr>
        <p:spPr bwMode="auto">
          <a:xfrm>
            <a:off x="971600" y="4437112"/>
            <a:ext cx="432048" cy="1728192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/>
          </a:p>
        </p:txBody>
      </p:sp>
      <p:sp>
        <p:nvSpPr>
          <p:cNvPr id="5" name="AutoShape 61"/>
          <p:cNvSpPr>
            <a:spLocks/>
          </p:cNvSpPr>
          <p:nvPr/>
        </p:nvSpPr>
        <p:spPr bwMode="auto">
          <a:xfrm>
            <a:off x="979984" y="1988840"/>
            <a:ext cx="279648" cy="1880592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/>
          </a:p>
        </p:txBody>
      </p:sp>
      <p:sp>
        <p:nvSpPr>
          <p:cNvPr id="6" name="Выноска-облако 5">
            <a:hlinkClick r:id="rId2" action="ppaction://hlinksldjump"/>
          </p:cNvPr>
          <p:cNvSpPr/>
          <p:nvPr/>
        </p:nvSpPr>
        <p:spPr>
          <a:xfrm>
            <a:off x="6660233" y="3645024"/>
            <a:ext cx="1152128" cy="1440159"/>
          </a:xfrm>
          <a:prstGeom prst="cloudCallout">
            <a:avLst>
              <a:gd name="adj1" fmla="val -26044"/>
              <a:gd name="adj2" fmla="val 954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hlinkClick r:id="rId2" action="ppaction://hlinksldjump"/>
              </a:rPr>
              <a:t>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0" dirty="0" smtClean="0"/>
              <a:t>Метод определителей (алгоритм)</a:t>
            </a:r>
            <a:endParaRPr lang="ru-RU" sz="32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9659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/>
              <a:t>Составить табличку коэффициентов при неизвестных и вычислить  определитель ∆.</a:t>
            </a:r>
          </a:p>
          <a:p>
            <a:r>
              <a:rPr lang="ru-RU" sz="2400" dirty="0" smtClean="0"/>
              <a:t>Найти –определитель ∆</a:t>
            </a:r>
            <a:r>
              <a:rPr lang="ru-RU" sz="2400" dirty="0" err="1" smtClean="0"/>
              <a:t>х</a:t>
            </a:r>
            <a:r>
              <a:rPr lang="ru-RU" sz="2400" dirty="0" smtClean="0"/>
              <a:t>, получаемый из ∆ заменой первого столбца на столбец свободных членов.</a:t>
            </a:r>
          </a:p>
          <a:p>
            <a:r>
              <a:rPr lang="ru-RU" sz="2400" dirty="0" smtClean="0"/>
              <a:t>Найти определитель ∆у, получаемый из ∆  заменой второго столбца на столбец свободных членов.</a:t>
            </a:r>
          </a:p>
          <a:p>
            <a:r>
              <a:rPr lang="ru-RU" sz="2400" dirty="0" smtClean="0"/>
              <a:t>Найти значение переменной </a:t>
            </a:r>
            <a:r>
              <a:rPr lang="ru-RU" sz="2400" dirty="0" err="1" smtClean="0"/>
              <a:t>х</a:t>
            </a:r>
            <a:r>
              <a:rPr lang="ru-RU" sz="2400" dirty="0" smtClean="0"/>
              <a:t>  по формуле ∆</a:t>
            </a:r>
            <a:r>
              <a:rPr lang="ru-RU" sz="2400" dirty="0" err="1" smtClean="0"/>
              <a:t>х</a:t>
            </a:r>
            <a:r>
              <a:rPr lang="ru-RU" sz="2400" dirty="0" smtClean="0"/>
              <a:t>/ ∆.</a:t>
            </a:r>
          </a:p>
          <a:p>
            <a:r>
              <a:rPr lang="ru-RU" sz="2400" dirty="0" smtClean="0"/>
              <a:t>Найти значение переменной у  по формуле ∆у/ ∆.</a:t>
            </a:r>
          </a:p>
          <a:p>
            <a:r>
              <a:rPr lang="ru-RU" sz="2400" dirty="0" smtClean="0"/>
              <a:t>Записать ответ: </a:t>
            </a:r>
            <a:r>
              <a:rPr lang="ru-RU" sz="2400" dirty="0" err="1" smtClean="0"/>
              <a:t>х=</a:t>
            </a:r>
            <a:r>
              <a:rPr lang="ru-RU" sz="2400" dirty="0" smtClean="0"/>
              <a:t>…; </a:t>
            </a:r>
            <a:r>
              <a:rPr lang="ru-RU" sz="2400" dirty="0" err="1" smtClean="0"/>
              <a:t>у=</a:t>
            </a:r>
            <a:r>
              <a:rPr lang="ru-RU" sz="2400" dirty="0" smtClean="0"/>
              <a:t>…  .</a:t>
            </a:r>
          </a:p>
          <a:p>
            <a:r>
              <a:rPr lang="ru-RU" sz="2400" dirty="0" smtClean="0"/>
              <a:t>     </a:t>
            </a:r>
            <a:r>
              <a:rPr lang="ru-RU" sz="2400" b="1" i="1" dirty="0" smtClean="0"/>
              <a:t>Решить систему:</a:t>
            </a:r>
            <a:endParaRPr lang="ru-RU" sz="2400" b="1" i="1" dirty="0"/>
          </a:p>
        </p:txBody>
      </p:sp>
      <p:pic>
        <p:nvPicPr>
          <p:cNvPr id="6" name="Рисунок 5" descr="http://www.gmcit.murmansk.ru/images/science/profile/chmetod/19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5445224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200" b="0" dirty="0" smtClean="0"/>
              <a:t>Проверка: </a:t>
            </a:r>
            <a:endParaRPr lang="ru-RU" sz="3200" b="0" dirty="0"/>
          </a:p>
        </p:txBody>
      </p:sp>
      <p:sp>
        <p:nvSpPr>
          <p:cNvPr id="34" name="Содержимое 33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240610"/>
          </a:xfrm>
        </p:spPr>
        <p:txBody>
          <a:bodyPr/>
          <a:lstStyle/>
          <a:p>
            <a:r>
              <a:rPr lang="ru-RU" dirty="0" smtClean="0"/>
              <a:t>Решить систему уравнений по формулам </a:t>
            </a:r>
            <a:r>
              <a:rPr lang="ru-RU" dirty="0" err="1" smtClean="0"/>
              <a:t>Крамера</a:t>
            </a:r>
            <a:r>
              <a:rPr lang="ru-RU" dirty="0" smtClean="0"/>
              <a:t>:              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Решение: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2400" dirty="0" smtClean="0"/>
              <a:t>                         Ответ: x</a:t>
            </a:r>
            <a:r>
              <a:rPr lang="ru-RU" sz="2400" baseline="-25000" dirty="0" smtClean="0"/>
              <a:t>1</a:t>
            </a:r>
            <a:r>
              <a:rPr lang="ru-RU" sz="2400" dirty="0" smtClean="0"/>
              <a:t>=2; x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=3</a:t>
            </a:r>
          </a:p>
          <a:p>
            <a:endParaRPr lang="ru-RU" dirty="0"/>
          </a:p>
        </p:txBody>
      </p:sp>
      <p:pic>
        <p:nvPicPr>
          <p:cNvPr id="37" name="Рисунок 36" descr="http://www.gmcit.murmansk.ru/images/science/profile/chmetod/19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5" y="1988841"/>
            <a:ext cx="1872207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www.gmcit.murmansk.ru/images/science/profile/chmetod/20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114" y="2852936"/>
            <a:ext cx="428418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0" dirty="0" smtClean="0"/>
              <a:t>Способ сравнения (алгоритм)</a:t>
            </a:r>
            <a:endParaRPr lang="ru-RU" sz="32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Выразить у через </a:t>
            </a:r>
            <a:r>
              <a:rPr lang="ru-RU" sz="2400" dirty="0" err="1" smtClean="0"/>
              <a:t>х</a:t>
            </a:r>
            <a:r>
              <a:rPr lang="ru-RU" sz="2400" dirty="0" smtClean="0"/>
              <a:t> (или </a:t>
            </a:r>
            <a:r>
              <a:rPr lang="ru-RU" sz="2400" dirty="0" err="1" smtClean="0"/>
              <a:t>х</a:t>
            </a:r>
            <a:r>
              <a:rPr lang="ru-RU" sz="2400" dirty="0" smtClean="0"/>
              <a:t> через у) в каждом уравнении</a:t>
            </a:r>
          </a:p>
          <a:p>
            <a:r>
              <a:rPr lang="ru-RU" sz="2400" dirty="0" smtClean="0"/>
              <a:t>Приравнять выражения, полученные для одноименных переменных</a:t>
            </a:r>
          </a:p>
          <a:p>
            <a:r>
              <a:rPr lang="ru-RU" sz="2400" dirty="0" smtClean="0"/>
              <a:t>Решить полученное уравнение и найти значение одной переменной</a:t>
            </a:r>
          </a:p>
          <a:p>
            <a:r>
              <a:rPr lang="ru-RU" sz="2400" dirty="0" smtClean="0"/>
              <a:t>Подставить значение найденной переменной в одно из выражений для другой переменной и найти ее значение</a:t>
            </a:r>
          </a:p>
          <a:p>
            <a:r>
              <a:rPr lang="ru-RU" sz="2400" dirty="0" smtClean="0"/>
              <a:t>Записать ответ: </a:t>
            </a:r>
            <a:r>
              <a:rPr lang="ru-RU" sz="2400" dirty="0" err="1" smtClean="0"/>
              <a:t>х=</a:t>
            </a:r>
            <a:r>
              <a:rPr lang="ru-RU" sz="2400" dirty="0" smtClean="0"/>
              <a:t>…; </a:t>
            </a:r>
            <a:r>
              <a:rPr lang="ru-RU" sz="2400" dirty="0" err="1" smtClean="0"/>
              <a:t>у=</a:t>
            </a:r>
            <a:r>
              <a:rPr lang="ru-RU" sz="2400" dirty="0" smtClean="0"/>
              <a:t>… .</a:t>
            </a:r>
          </a:p>
          <a:p>
            <a:r>
              <a:rPr lang="ru-RU" sz="2400" dirty="0" smtClean="0"/>
              <a:t>Решить систему:    у-2х=4,</a:t>
            </a:r>
          </a:p>
          <a:p>
            <a:pPr>
              <a:buNone/>
            </a:pPr>
            <a:r>
              <a:rPr lang="ru-RU" sz="2400" dirty="0" smtClean="0"/>
              <a:t>                                     7х-у=1;</a:t>
            </a:r>
            <a:endParaRPr lang="ru-RU" sz="2400" dirty="0"/>
          </a:p>
        </p:txBody>
      </p:sp>
      <p:sp>
        <p:nvSpPr>
          <p:cNvPr id="4" name="AutoShape 61"/>
          <p:cNvSpPr>
            <a:spLocks/>
          </p:cNvSpPr>
          <p:nvPr/>
        </p:nvSpPr>
        <p:spPr bwMode="auto">
          <a:xfrm>
            <a:off x="3131840" y="4869160"/>
            <a:ext cx="207639" cy="72008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/>
          </a:p>
        </p:txBody>
      </p:sp>
    </p:spTree>
  </p:cSld>
  <p:clrMapOvr>
    <a:masterClrMapping/>
  </p:clrMapOvr>
  <p:transition spd="med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0" dirty="0" smtClean="0"/>
              <a:t>Проверка</a:t>
            </a:r>
            <a:endParaRPr lang="ru-RU" sz="32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у-2х=4,        у=2х+4,        7х-1=2х+4</a:t>
            </a:r>
          </a:p>
          <a:p>
            <a:pPr>
              <a:buNone/>
            </a:pPr>
            <a:r>
              <a:rPr lang="ru-RU" sz="2800" dirty="0" smtClean="0"/>
              <a:t>    7х-у=1;       7х-1=у;          7х-2х+4+1</a:t>
            </a:r>
          </a:p>
          <a:p>
            <a:pPr>
              <a:buNone/>
            </a:pPr>
            <a:r>
              <a:rPr lang="ru-RU" sz="2800" dirty="0" smtClean="0"/>
              <a:t>                                               5х=5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х=1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у=2х+4,     у=2х1+4,     у=6,</a:t>
            </a:r>
          </a:p>
          <a:p>
            <a:pPr>
              <a:buNone/>
            </a:pPr>
            <a:r>
              <a:rPr lang="ru-RU" sz="2800" dirty="0" smtClean="0"/>
              <a:t>      х=1;            х=1;            х=1.</a:t>
            </a:r>
          </a:p>
          <a:p>
            <a:pPr>
              <a:buNone/>
            </a:pPr>
            <a:r>
              <a:rPr lang="ru-RU" sz="2000" dirty="0" smtClean="0"/>
              <a:t>        </a:t>
            </a:r>
            <a:r>
              <a:rPr lang="ru-RU" sz="2400" dirty="0" smtClean="0"/>
              <a:t>Ответ: (1;6).</a:t>
            </a:r>
            <a:endParaRPr lang="ru-RU" sz="2400" dirty="0"/>
          </a:p>
        </p:txBody>
      </p:sp>
      <p:sp>
        <p:nvSpPr>
          <p:cNvPr id="4" name="AutoShape 61"/>
          <p:cNvSpPr>
            <a:spLocks/>
          </p:cNvSpPr>
          <p:nvPr/>
        </p:nvSpPr>
        <p:spPr bwMode="auto">
          <a:xfrm>
            <a:off x="683568" y="1628800"/>
            <a:ext cx="207639" cy="72008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/>
          </a:p>
        </p:txBody>
      </p:sp>
      <p:sp>
        <p:nvSpPr>
          <p:cNvPr id="5" name="AutoShape 61"/>
          <p:cNvSpPr>
            <a:spLocks/>
          </p:cNvSpPr>
          <p:nvPr/>
        </p:nvSpPr>
        <p:spPr bwMode="auto">
          <a:xfrm>
            <a:off x="2411760" y="1628800"/>
            <a:ext cx="216023" cy="72008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/>
          </a:p>
        </p:txBody>
      </p:sp>
      <p:sp>
        <p:nvSpPr>
          <p:cNvPr id="6" name="AutoShape 61"/>
          <p:cNvSpPr>
            <a:spLocks/>
          </p:cNvSpPr>
          <p:nvPr/>
        </p:nvSpPr>
        <p:spPr bwMode="auto">
          <a:xfrm>
            <a:off x="827584" y="4149080"/>
            <a:ext cx="207639" cy="72008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/>
          </a:p>
        </p:txBody>
      </p:sp>
      <p:sp>
        <p:nvSpPr>
          <p:cNvPr id="7" name="AutoShape 61"/>
          <p:cNvSpPr>
            <a:spLocks/>
          </p:cNvSpPr>
          <p:nvPr/>
        </p:nvSpPr>
        <p:spPr bwMode="auto">
          <a:xfrm>
            <a:off x="2483768" y="4149080"/>
            <a:ext cx="207639" cy="72008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/>
          </a:p>
        </p:txBody>
      </p:sp>
      <p:sp>
        <p:nvSpPr>
          <p:cNvPr id="8" name="AutoShape 61"/>
          <p:cNvSpPr>
            <a:spLocks/>
          </p:cNvSpPr>
          <p:nvPr/>
        </p:nvSpPr>
        <p:spPr bwMode="auto">
          <a:xfrm>
            <a:off x="4283968" y="4149080"/>
            <a:ext cx="207639" cy="72008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/>
          </a:p>
        </p:txBody>
      </p:sp>
    </p:spTree>
  </p:cSld>
  <p:clrMapOvr>
    <a:masterClrMapping/>
  </p:clrMapOvr>
  <p:transition spd="med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ru-RU" sz="3100" b="0" i="1" dirty="0" smtClean="0"/>
              <a:t>Решить систему</a:t>
            </a:r>
            <a:r>
              <a:rPr lang="en-US" sz="3100" b="0" i="1" dirty="0" smtClean="0"/>
              <a:t> </a:t>
            </a:r>
            <a:r>
              <a:rPr lang="ru-RU" sz="3100" b="0" i="1" dirty="0" smtClean="0"/>
              <a:t>уравнений</a:t>
            </a:r>
            <a:r>
              <a:rPr lang="en-US" sz="3100" b="0" i="1" dirty="0" smtClean="0"/>
              <a:t> </a:t>
            </a:r>
            <a:r>
              <a:rPr lang="ru-RU" sz="3100" b="0" i="1" dirty="0" smtClean="0"/>
              <a:t>методом сравнения (1-3) и методом определителей </a:t>
            </a:r>
            <a:r>
              <a:rPr lang="en-US" sz="3100" i="1" dirty="0" smtClean="0"/>
              <a:t> </a:t>
            </a:r>
            <a:r>
              <a:rPr lang="ru-RU" sz="3100" i="1" dirty="0" smtClean="0"/>
              <a:t>                                               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200" i="1" dirty="0" smtClean="0"/>
              <a:t>                          </a:t>
            </a:r>
            <a:endParaRPr lang="ru-RU" sz="3200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835696" y="1340768"/>
            <a:ext cx="69397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 smtClean="0">
                <a:latin typeface="+mn-lt"/>
                <a:cs typeface="Times New Roman" pitchFamily="18" charset="0"/>
              </a:rPr>
              <a:t>1).  </a:t>
            </a:r>
            <a:r>
              <a:rPr lang="ru-RU" sz="2400" i="1" dirty="0" smtClean="0">
                <a:latin typeface="+mn-lt"/>
                <a:cs typeface="Times New Roman" pitchFamily="18" charset="0"/>
              </a:rPr>
              <a:t>2х-3у=10,</a:t>
            </a:r>
          </a:p>
          <a:p>
            <a:pPr>
              <a:defRPr/>
            </a:pPr>
            <a:r>
              <a:rPr lang="ru-RU" sz="2400" b="1" i="1" dirty="0" smtClean="0">
                <a:latin typeface="+mn-lt"/>
                <a:cs typeface="Times New Roman" pitchFamily="18" charset="0"/>
              </a:rPr>
              <a:t>      </a:t>
            </a:r>
            <a:r>
              <a:rPr lang="ru-RU" sz="2400" i="1" dirty="0" smtClean="0">
                <a:latin typeface="+mn-lt"/>
                <a:cs typeface="Times New Roman" pitchFamily="18" charset="0"/>
              </a:rPr>
              <a:t>2х+ 5у = - 6.          Ответ: (2;-2)</a:t>
            </a:r>
          </a:p>
          <a:p>
            <a:pPr>
              <a:defRPr/>
            </a:pPr>
            <a:endParaRPr lang="ru-RU" sz="2400" b="1" i="1" dirty="0" smtClean="0"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ru-RU" sz="2400" b="1" i="1" dirty="0" smtClean="0">
              <a:latin typeface="+mn-lt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ru-RU" sz="2400" b="1" i="1" dirty="0" smtClean="0">
                <a:latin typeface="+mn-lt"/>
                <a:cs typeface="Times New Roman" pitchFamily="18" charset="0"/>
              </a:rPr>
              <a:t>2).  </a:t>
            </a:r>
            <a:r>
              <a:rPr lang="ru-RU" sz="2400" i="1" dirty="0" smtClean="0">
                <a:latin typeface="+mn-lt"/>
                <a:cs typeface="Times New Roman" pitchFamily="18" charset="0"/>
              </a:rPr>
              <a:t>у = -3,</a:t>
            </a:r>
          </a:p>
          <a:p>
            <a:pPr marL="457200" indent="-457200">
              <a:defRPr/>
            </a:pPr>
            <a:r>
              <a:rPr lang="ru-RU" sz="2400" i="1" dirty="0" smtClean="0">
                <a:latin typeface="+mn-lt"/>
                <a:cs typeface="Times New Roman" pitchFamily="18" charset="0"/>
              </a:rPr>
              <a:t>      </a:t>
            </a:r>
            <a:r>
              <a:rPr lang="ru-RU" sz="2400" i="1" dirty="0" err="1" smtClean="0">
                <a:latin typeface="+mn-lt"/>
                <a:cs typeface="Times New Roman" pitchFamily="18" charset="0"/>
              </a:rPr>
              <a:t>х</a:t>
            </a:r>
            <a:r>
              <a:rPr lang="ru-RU" sz="2400" i="1" dirty="0" smtClean="0">
                <a:latin typeface="+mn-lt"/>
                <a:cs typeface="Times New Roman" pitchFamily="18" charset="0"/>
              </a:rPr>
              <a:t> = 5-у.                   Ответ: (8;-3)</a:t>
            </a:r>
          </a:p>
          <a:p>
            <a:pPr marL="457200" indent="-457200">
              <a:defRPr/>
            </a:pPr>
            <a:endParaRPr lang="ru-RU" sz="2400" b="1" i="1" dirty="0" smtClean="0">
              <a:latin typeface="+mn-lt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ru-RU" sz="2400" b="1" i="1" dirty="0" smtClean="0">
                <a:latin typeface="+mn-lt"/>
                <a:cs typeface="Times New Roman" pitchFamily="18" charset="0"/>
              </a:rPr>
              <a:t>3).    </a:t>
            </a:r>
            <a:r>
              <a:rPr lang="ru-RU" sz="2400" i="1" dirty="0" smtClean="0">
                <a:latin typeface="+mn-lt"/>
                <a:cs typeface="Times New Roman" pitchFamily="18" charset="0"/>
              </a:rPr>
              <a:t>3х-(3у-7х)=5,</a:t>
            </a:r>
          </a:p>
          <a:p>
            <a:pPr marL="457200" indent="-457200">
              <a:defRPr/>
            </a:pPr>
            <a:r>
              <a:rPr lang="ru-RU" sz="2400" b="1" i="1" dirty="0" smtClean="0">
                <a:latin typeface="+mn-lt"/>
                <a:cs typeface="Times New Roman" pitchFamily="18" charset="0"/>
              </a:rPr>
              <a:t>        </a:t>
            </a:r>
            <a:r>
              <a:rPr lang="ru-RU" sz="2400" i="1" dirty="0" smtClean="0">
                <a:latin typeface="+mn-lt"/>
                <a:cs typeface="Times New Roman" pitchFamily="18" charset="0"/>
              </a:rPr>
              <a:t>3у-7х =10.              Ответ: (5;-5)</a:t>
            </a:r>
          </a:p>
          <a:p>
            <a:pPr marL="457200" indent="-457200">
              <a:defRPr/>
            </a:pPr>
            <a:endParaRPr lang="ru-RU" sz="2400" i="1" dirty="0" smtClean="0">
              <a:latin typeface="+mn-lt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ru-RU" sz="2400" i="1" dirty="0" smtClean="0">
                <a:latin typeface="+mn-lt"/>
                <a:cs typeface="Times New Roman" pitchFamily="18" charset="0"/>
              </a:rPr>
              <a:t>4).  7х+2у=1,</a:t>
            </a:r>
          </a:p>
          <a:p>
            <a:pPr marL="457200" indent="-457200">
              <a:defRPr/>
            </a:pPr>
            <a:r>
              <a:rPr lang="ru-RU" sz="2400" i="1" dirty="0" smtClean="0">
                <a:latin typeface="+mn-lt"/>
                <a:cs typeface="Times New Roman" pitchFamily="18" charset="0"/>
              </a:rPr>
              <a:t>      17х+6у= -9;             Ответ:х=3, у=-10</a:t>
            </a:r>
            <a:endParaRPr lang="ru-RU" sz="2400" i="1" dirty="0">
              <a:latin typeface="+mn-lt"/>
              <a:cs typeface="Times New Roman" pitchFamily="18" charset="0"/>
            </a:endParaRPr>
          </a:p>
        </p:txBody>
      </p:sp>
      <p:sp>
        <p:nvSpPr>
          <p:cNvPr id="18" name="AutoShape 61"/>
          <p:cNvSpPr>
            <a:spLocks/>
          </p:cNvSpPr>
          <p:nvPr/>
        </p:nvSpPr>
        <p:spPr bwMode="auto">
          <a:xfrm>
            <a:off x="2123728" y="1412776"/>
            <a:ext cx="360039" cy="792087"/>
          </a:xfrm>
          <a:prstGeom prst="leftBrace">
            <a:avLst>
              <a:gd name="adj1" fmla="val 37500"/>
              <a:gd name="adj2" fmla="val 5230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/>
          </a:p>
        </p:txBody>
      </p:sp>
      <p:sp>
        <p:nvSpPr>
          <p:cNvPr id="19" name="AutoShape 61"/>
          <p:cNvSpPr>
            <a:spLocks/>
          </p:cNvSpPr>
          <p:nvPr/>
        </p:nvSpPr>
        <p:spPr bwMode="auto">
          <a:xfrm>
            <a:off x="2195736" y="2924944"/>
            <a:ext cx="207639" cy="72008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/>
          </a:p>
        </p:txBody>
      </p:sp>
      <p:sp>
        <p:nvSpPr>
          <p:cNvPr id="22" name="AutoShape 61"/>
          <p:cNvSpPr>
            <a:spLocks/>
          </p:cNvSpPr>
          <p:nvPr/>
        </p:nvSpPr>
        <p:spPr bwMode="auto">
          <a:xfrm>
            <a:off x="2267744" y="3933056"/>
            <a:ext cx="288032" cy="864096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/>
          </a:p>
        </p:txBody>
      </p:sp>
      <p:sp>
        <p:nvSpPr>
          <p:cNvPr id="8" name="AutoShape 61"/>
          <p:cNvSpPr>
            <a:spLocks/>
          </p:cNvSpPr>
          <p:nvPr/>
        </p:nvSpPr>
        <p:spPr bwMode="auto">
          <a:xfrm>
            <a:off x="2195736" y="5013176"/>
            <a:ext cx="288032" cy="864096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200" b="0" dirty="0" smtClean="0">
                <a:latin typeface="+mn-lt"/>
              </a:rPr>
              <a:t>Решить задачу и узнать  домашнее задание.</a:t>
            </a:r>
            <a:endParaRPr lang="ru-RU" sz="3200" b="0" dirty="0">
              <a:latin typeface="+mn-lt"/>
            </a:endParaRPr>
          </a:p>
        </p:txBody>
      </p:sp>
      <p:sp>
        <p:nvSpPr>
          <p:cNvPr id="41" name="Содержимое 4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пяти кошельках А, В, С, Д, Е денег соответственно а, в, с, </a:t>
            </a:r>
            <a:r>
              <a:rPr lang="ru-RU" dirty="0" err="1" smtClean="0"/>
              <a:t>д</a:t>
            </a:r>
            <a:r>
              <a:rPr lang="ru-RU" dirty="0" smtClean="0"/>
              <a:t>, е копеек. В кошельках С и Е вместе на 9 коп. меньше, чем в А и Д, в А и С на 3 коп. больше, чем в Д и Е. Если бы в кошельках С и Д было бы денег в 2 раза больше, то общий капитал кошельков В, Д, Е равнялся бы общему капиталу А и С. Сколько денег в кошельке  </a:t>
            </a:r>
          </a:p>
          <a:p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4286250" y="1428750"/>
            <a:ext cx="4500563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defRPr/>
            </a:pPr>
            <a:endParaRPr lang="ru-RU" sz="2400" dirty="0">
              <a:latin typeface="+mn-lt"/>
            </a:endParaRPr>
          </a:p>
          <a:p>
            <a:pPr>
              <a:defRPr/>
            </a:pPr>
            <a:endParaRPr lang="en-US" sz="2400" b="1" i="1" dirty="0">
              <a:latin typeface="+mn-lt"/>
              <a:cs typeface="Times New Roman" pitchFamily="18" charset="0"/>
              <a:sym typeface="Symbol" pitchFamily="18" charset="2"/>
            </a:endParaRPr>
          </a:p>
          <a:p>
            <a:pPr>
              <a:defRPr/>
            </a:pPr>
            <a:endParaRPr lang="ru-RU" b="1" i="1" dirty="0">
              <a:cs typeface="Times New Roman" pitchFamily="18" charset="0"/>
              <a:sym typeface="Symbol" pitchFamily="18" charset="2"/>
            </a:endParaRPr>
          </a:p>
          <a:p>
            <a:pPr>
              <a:defRPr/>
            </a:pPr>
            <a:endParaRPr lang="ru-RU" b="1" i="1" dirty="0">
              <a:cs typeface="Times New Roman" pitchFamily="18" charset="0"/>
              <a:sym typeface="Symbol" pitchFamily="18" charset="2"/>
            </a:endParaRPr>
          </a:p>
          <a:p>
            <a:pPr>
              <a:defRPr/>
            </a:pPr>
            <a:endParaRPr lang="ru-RU" b="1" i="1" dirty="0">
              <a:cs typeface="Times New Roman" pitchFamily="18" charset="0"/>
              <a:sym typeface="Symbol" pitchFamily="18" charset="2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55" name="Выноска-облако 54">
            <a:hlinkClick r:id="rId2" action="ppaction://hlinksldjump"/>
          </p:cNvPr>
          <p:cNvSpPr/>
          <p:nvPr/>
        </p:nvSpPr>
        <p:spPr>
          <a:xfrm>
            <a:off x="8244408" y="5013176"/>
            <a:ext cx="576064" cy="792088"/>
          </a:xfrm>
          <a:prstGeom prst="cloudCallout">
            <a:avLst>
              <a:gd name="adj1" fmla="val -79563"/>
              <a:gd name="adj2" fmla="val 9820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В</a:t>
            </a:r>
            <a:r>
              <a:rPr lang="ru-RU" sz="3200" b="1" dirty="0" smtClean="0">
                <a:solidFill>
                  <a:srgbClr val="C00000"/>
                </a:solidFill>
              </a:rPr>
              <a:t>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0" dirty="0" smtClean="0"/>
              <a:t>Решение (проверка):</a:t>
            </a:r>
            <a:endParaRPr lang="ru-RU" sz="3200" b="0" dirty="0"/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24061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/>
              <a:t>По трем условиям имеем:</a:t>
            </a:r>
          </a:p>
          <a:p>
            <a:pPr>
              <a:buNone/>
            </a:pPr>
            <a:r>
              <a:rPr lang="ru-RU" sz="2400" dirty="0" smtClean="0"/>
              <a:t>   (а + </a:t>
            </a:r>
            <a:r>
              <a:rPr lang="ru-RU" sz="2400" dirty="0" err="1" smtClean="0"/>
              <a:t>д</a:t>
            </a:r>
            <a:r>
              <a:rPr lang="ru-RU" sz="2400" dirty="0" smtClean="0"/>
              <a:t>)- (с + е) = 9;</a:t>
            </a:r>
          </a:p>
          <a:p>
            <a:pPr>
              <a:buNone/>
            </a:pPr>
            <a:r>
              <a:rPr lang="ru-RU" sz="2400" dirty="0" smtClean="0"/>
              <a:t>   (а + с) - )</a:t>
            </a:r>
            <a:r>
              <a:rPr lang="ru-RU" sz="2400" dirty="0" err="1" smtClean="0"/>
              <a:t>д</a:t>
            </a:r>
            <a:r>
              <a:rPr lang="ru-RU" sz="2400" dirty="0" smtClean="0"/>
              <a:t> + е) = 3;</a:t>
            </a:r>
          </a:p>
          <a:p>
            <a:pPr>
              <a:buNone/>
            </a:pPr>
            <a:r>
              <a:rPr lang="ru-RU" sz="2400" dirty="0" smtClean="0"/>
              <a:t>    в + 2д + е = а + 2с.</a:t>
            </a:r>
          </a:p>
          <a:p>
            <a:pPr>
              <a:buNone/>
            </a:pPr>
            <a:r>
              <a:rPr lang="ru-RU" sz="2400" dirty="0" smtClean="0"/>
              <a:t>   Сумма и разность двух первых уравнений дают систему:</a:t>
            </a:r>
          </a:p>
          <a:p>
            <a:pPr>
              <a:buNone/>
            </a:pPr>
            <a:r>
              <a:rPr lang="ru-RU" sz="2400" dirty="0" smtClean="0"/>
              <a:t>    а – е = 6,</a:t>
            </a:r>
          </a:p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err="1" smtClean="0"/>
              <a:t>д</a:t>
            </a:r>
            <a:r>
              <a:rPr lang="ru-RU" sz="2400" dirty="0" smtClean="0"/>
              <a:t> – с = 3.</a:t>
            </a:r>
          </a:p>
          <a:p>
            <a:pPr>
              <a:buNone/>
            </a:pPr>
            <a:r>
              <a:rPr lang="ru-RU" sz="2400" dirty="0" smtClean="0"/>
              <a:t>    Преобразуем третье уравнение: в = (а - е) -2 (</a:t>
            </a:r>
            <a:r>
              <a:rPr lang="ru-RU" sz="2400" dirty="0" err="1" smtClean="0"/>
              <a:t>д</a:t>
            </a:r>
            <a:r>
              <a:rPr lang="ru-RU" sz="2400" dirty="0" smtClean="0"/>
              <a:t> – с).</a:t>
            </a:r>
          </a:p>
          <a:p>
            <a:pPr>
              <a:buNone/>
            </a:pPr>
            <a:r>
              <a:rPr lang="ru-RU" sz="2400" dirty="0" smtClean="0"/>
              <a:t>                Теперь ясно: в = 6-2*3=0.</a:t>
            </a:r>
          </a:p>
          <a:p>
            <a:pPr>
              <a:buNone/>
            </a:pPr>
            <a:r>
              <a:rPr lang="ru-RU" sz="2400" dirty="0" smtClean="0"/>
              <a:t>                </a:t>
            </a:r>
          </a:p>
          <a:p>
            <a:pPr>
              <a:buNone/>
            </a:pPr>
            <a:r>
              <a:rPr lang="ru-RU" sz="2400" dirty="0" smtClean="0"/>
              <a:t>                 Ответ: в кошельке В денег нет.</a:t>
            </a:r>
          </a:p>
          <a:p>
            <a:pPr>
              <a:buNone/>
            </a:pPr>
            <a:r>
              <a:rPr lang="ru-RU" sz="2400" dirty="0" smtClean="0"/>
              <a:t>                </a:t>
            </a:r>
            <a:endParaRPr lang="ru-RU" sz="2400" dirty="0"/>
          </a:p>
        </p:txBody>
      </p:sp>
      <p:sp>
        <p:nvSpPr>
          <p:cNvPr id="22" name="AutoShape 61"/>
          <p:cNvSpPr>
            <a:spLocks/>
          </p:cNvSpPr>
          <p:nvPr/>
        </p:nvSpPr>
        <p:spPr bwMode="auto">
          <a:xfrm>
            <a:off x="683569" y="3789040"/>
            <a:ext cx="144015" cy="936104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0" dirty="0" smtClean="0">
                <a:solidFill>
                  <a:srgbClr val="002060"/>
                </a:solidFill>
              </a:rPr>
              <a:t>Итог урока: </a:t>
            </a:r>
            <a:r>
              <a:rPr lang="ru-RU" sz="3200" b="0" dirty="0" smtClean="0"/>
              <a:t>способы решения систем</a:t>
            </a:r>
            <a:endParaRPr lang="ru-RU" sz="32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2458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500166" y="1484784"/>
          <a:ext cx="6096000" cy="4793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0" dirty="0" smtClean="0">
                <a:solidFill>
                  <a:schemeClr val="tx2">
                    <a:lumMod val="75000"/>
                  </a:schemeClr>
                </a:solidFill>
              </a:rPr>
              <a:t>Урок алгебры в 7классе</a:t>
            </a:r>
            <a:endParaRPr lang="ru-RU" sz="3200" b="0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24586"/>
          </a:xfrm>
        </p:spPr>
        <p:txBody>
          <a:bodyPr/>
          <a:lstStyle/>
          <a:p>
            <a:r>
              <a:rPr lang="ru-RU" sz="2400" b="1" i="1" dirty="0" smtClean="0"/>
              <a:t>Тема: Решение систем уравнений с двумя переменными</a:t>
            </a:r>
            <a:endParaRPr lang="ru-RU" sz="2400" dirty="0" smtClean="0"/>
          </a:p>
          <a:p>
            <a:pPr lvl="1"/>
            <a:r>
              <a:rPr lang="ru-RU" sz="2000" b="1" dirty="0" smtClean="0"/>
              <a:t>Цели педагога</a:t>
            </a:r>
            <a:r>
              <a:rPr lang="ru-RU" sz="2400" b="1" dirty="0" smtClean="0"/>
              <a:t>: </a:t>
            </a:r>
            <a:r>
              <a:rPr lang="ru-RU" sz="2400" dirty="0" smtClean="0"/>
              <a:t>                                                                                                                                 </a:t>
            </a:r>
            <a:r>
              <a:rPr lang="ru-RU" sz="1600" dirty="0" smtClean="0"/>
              <a:t>- создание условий для освоения учащимися способов предметных действий по решению систем двух линейных уравнений с двумя переменными;                                                                                                                - подбор заданий, позволяющих формировать у учащихся понимание возможности использования приобретенных знаний и умений в практической деятельности . </a:t>
            </a:r>
          </a:p>
          <a:p>
            <a:pPr lvl="1"/>
            <a:r>
              <a:rPr lang="ru-RU" sz="2000" b="1" dirty="0" smtClean="0"/>
              <a:t>Цели ученика</a:t>
            </a:r>
            <a:r>
              <a:rPr lang="ru-RU" sz="2400" dirty="0" smtClean="0"/>
              <a:t>:                                                                                                                                                                 - </a:t>
            </a:r>
            <a:r>
              <a:rPr lang="ru-RU" sz="1600" dirty="0" smtClean="0"/>
              <a:t>овладение умениями решать систему двух линейных уравнений с двумя переменными графическим методом, методом подстановки, методом алгебраического сложения, сравнения, определителей (метод </a:t>
            </a:r>
            <a:r>
              <a:rPr lang="ru-RU" sz="1600" dirty="0" err="1" smtClean="0"/>
              <a:t>Крамера</a:t>
            </a:r>
            <a:r>
              <a:rPr lang="ru-RU" sz="1600" dirty="0" smtClean="0"/>
              <a:t>).</a:t>
            </a:r>
          </a:p>
          <a:p>
            <a:pPr lvl="1"/>
            <a:r>
              <a:rPr lang="ru-RU" sz="2000" dirty="0" smtClean="0"/>
              <a:t> </a:t>
            </a:r>
            <a:r>
              <a:rPr lang="ru-RU" sz="2000" b="1" dirty="0" smtClean="0"/>
              <a:t>Универсальные учебные действия</a:t>
            </a:r>
            <a:r>
              <a:rPr lang="ru-RU" sz="2000" dirty="0" smtClean="0"/>
              <a:t>:                                                                   </a:t>
            </a:r>
            <a:r>
              <a:rPr lang="ru-RU" sz="1600" b="1" dirty="0" smtClean="0"/>
              <a:t>регулятивные</a:t>
            </a:r>
            <a:r>
              <a:rPr lang="ru-RU" sz="1600" dirty="0" smtClean="0"/>
              <a:t>: оценивать правильность выполнения действий на уровне адекватной ретроспективной оценки;  </a:t>
            </a:r>
          </a:p>
          <a:p>
            <a:pPr lvl="1"/>
            <a:r>
              <a:rPr lang="ru-RU" sz="1600" b="1" dirty="0" smtClean="0"/>
              <a:t>познавательные:</a:t>
            </a:r>
            <a:r>
              <a:rPr lang="ru-RU" sz="1600" dirty="0" smtClean="0"/>
              <a:t> строить речевое высказывание в устной форме и письменной форме;  ориентироваться на разнообразные способы решения задач;                                                                    </a:t>
            </a:r>
            <a:r>
              <a:rPr lang="ru-RU" sz="1600" b="1" dirty="0" smtClean="0"/>
              <a:t>коммуникативные</a:t>
            </a:r>
            <a:r>
              <a:rPr lang="ru-RU" sz="1600" dirty="0" smtClean="0"/>
              <a:t>: контролировать действия партнера.</a:t>
            </a:r>
          </a:p>
          <a:p>
            <a:pPr lvl="8">
              <a:buNone/>
            </a:pPr>
            <a:endParaRPr lang="ru-RU" sz="1600" b="1" i="1" dirty="0" smtClean="0"/>
          </a:p>
        </p:txBody>
      </p:sp>
      <p:pic>
        <p:nvPicPr>
          <p:cNvPr id="4" name="Picture 338" descr="H:\Картинки\Sist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68344" y="4077072"/>
            <a:ext cx="10801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0" dirty="0" smtClean="0"/>
              <a:t>Домашнее задание</a:t>
            </a:r>
            <a:endParaRPr lang="ru-RU" sz="32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Выполнить тест на сайте </a:t>
            </a:r>
            <a:r>
              <a:rPr lang="en-US" dirty="0" smtClean="0"/>
              <a:t>uztest.ru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smtClean="0"/>
              <a:t>                </a:t>
            </a:r>
            <a:r>
              <a:rPr lang="ru-RU" smtClean="0"/>
              <a:t>Тема</a:t>
            </a:r>
            <a:r>
              <a:rPr lang="ru-RU" dirty="0" smtClean="0"/>
              <a:t>: Системы уравнений.              </a:t>
            </a:r>
          </a:p>
          <a:p>
            <a:pPr>
              <a:buNone/>
            </a:pPr>
            <a:r>
              <a:rPr lang="ru-RU" dirty="0" smtClean="0"/>
              <a:t>       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21014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0" dirty="0" smtClean="0">
                <a:solidFill>
                  <a:schemeClr val="tx2">
                    <a:lumMod val="75000"/>
                  </a:schemeClr>
                </a:solidFill>
              </a:rPr>
              <a:t>Рефлексия:</a:t>
            </a:r>
            <a:endParaRPr lang="ru-RU" sz="3600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1214438" y="1428750"/>
            <a:ext cx="7472362" cy="4697413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ru-RU" sz="2000" dirty="0" smtClean="0"/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23728" y="1344087"/>
            <a:ext cx="5976664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подведение  итогов урока,  обсуждение того, что узнали, и того, как работали – т.е. каждый оценивает свой вклад в достижение поставленных в начале урока целей, свою активность, эффективность работы класса, увлекательность и полезность выбранных форм работы.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Содержание: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Ребята по кругу высказываются одним предложением, выбирая начало фразы из рефлексивного экрана на доске: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сегодня я узнал…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было интересно…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было трудно…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выполнял задания…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понял, что…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теперь я могу…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почувствовал, что…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приобрел…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научился…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меня получилось 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смог…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попробую…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меня удивило…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урок дал мне для жизни…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мне захотелось…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7200" dirty="0" smtClean="0"/>
          </a:p>
          <a:p>
            <a:r>
              <a:rPr lang="ru-RU" sz="7200" smtClean="0"/>
              <a:t>Спасибо </a:t>
            </a:r>
            <a:r>
              <a:rPr lang="ru-RU" sz="7200" dirty="0" smtClean="0"/>
              <a:t>за работу.</a:t>
            </a:r>
            <a:endParaRPr lang="ru-RU" sz="7200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0" dirty="0" smtClean="0"/>
              <a:t>Литература</a:t>
            </a:r>
            <a:endParaRPr lang="ru-RU" sz="32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А.Г. Мордкович. Алгебра – 7 .                         Часть 1. Учебник.                                                       2.  А.Г. Мордкович. Алгебра – 7 .                       Часть 2. Задачник.                                                                      3. Ю.Н.Макарычев . Алгебра -7.                                                                                      4. Дополнительная </a:t>
            </a:r>
            <a:r>
              <a:rPr lang="ru-RU" dirty="0" err="1" smtClean="0"/>
              <a:t>иформация</a:t>
            </a:r>
            <a:r>
              <a:rPr lang="ru-RU" dirty="0" smtClean="0"/>
              <a:t> из Интернета.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200" b="0" dirty="0" smtClean="0"/>
              <a:t>Из истории систем уравнений</a:t>
            </a:r>
            <a:endParaRPr lang="ru-RU" sz="3200" b="0" dirty="0"/>
          </a:p>
        </p:txBody>
      </p:sp>
      <p:pic>
        <p:nvPicPr>
          <p:cNvPr id="28" name="Picture 2" descr="http://im2-tub-ru.yandex.net/i?id=46165143-35-72&amp;n=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00174"/>
            <a:ext cx="3168352" cy="392909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5796136" y="5445224"/>
            <a:ext cx="2952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Лейбниц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Готфрид  Вильгельм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( 1646 – 1716 )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9552" y="1556792"/>
            <a:ext cx="46805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Задачи  на  составление  и  решение  систем  уравнений встречаются  в  вавилонских  и египетских  текстах  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 II  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тыся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- 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чилетия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 до н. э., в  трудах  древнегреческих, китайских    и  индийских  ученых.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Нижние  индексы при буквах впервые употребил в 1675 г. немецкий математик                                     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                              Г.В.Лейбниц.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0" dirty="0" smtClean="0"/>
              <a:t>Проверка домашнего задания (выборочно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697413"/>
          </a:xfrm>
        </p:spPr>
        <p:txBody>
          <a:bodyPr/>
          <a:lstStyle/>
          <a:p>
            <a:r>
              <a:rPr lang="ru-RU" sz="2400" b="1" dirty="0" smtClean="0"/>
              <a:t>Домашняя контрольная работа №3 (в.№1)</a:t>
            </a:r>
          </a:p>
          <a:p>
            <a:pPr>
              <a:buNone/>
            </a:pPr>
            <a:r>
              <a:rPr lang="ru-RU" sz="2400" b="1" dirty="0" smtClean="0"/>
              <a:t>№4</a:t>
            </a:r>
            <a:r>
              <a:rPr lang="ru-RU" sz="2400" dirty="0" smtClean="0"/>
              <a:t>        х-3у=4,       х=3у+4 ,                 </a:t>
            </a:r>
            <a:r>
              <a:rPr lang="ru-RU" sz="2400" dirty="0" err="1" smtClean="0"/>
              <a:t>х=3у+4</a:t>
            </a:r>
            <a:r>
              <a:rPr lang="ru-RU" sz="2400" dirty="0" smtClean="0"/>
              <a:t>,     х=7,</a:t>
            </a:r>
          </a:p>
          <a:p>
            <a:pPr>
              <a:buNone/>
            </a:pPr>
            <a:r>
              <a:rPr lang="ru-RU" sz="2400" dirty="0" smtClean="0"/>
              <a:t>              2х+у=15     2(3у+4)+у=15       7у=7            у=1.</a:t>
            </a:r>
          </a:p>
          <a:p>
            <a:pPr>
              <a:buNone/>
            </a:pPr>
            <a:r>
              <a:rPr lang="ru-RU" sz="2400" dirty="0" smtClean="0"/>
              <a:t>             Ответ: (7;1).</a:t>
            </a:r>
          </a:p>
          <a:p>
            <a:pPr>
              <a:buNone/>
            </a:pPr>
            <a:r>
              <a:rPr lang="ru-RU" sz="2400" b="1" dirty="0" smtClean="0"/>
              <a:t>№5</a:t>
            </a:r>
            <a:r>
              <a:rPr lang="ru-RU" sz="2400" dirty="0" smtClean="0"/>
              <a:t>      </a:t>
            </a:r>
            <a:r>
              <a:rPr lang="ru-RU" sz="2400" dirty="0" err="1" smtClean="0"/>
              <a:t>а=</a:t>
            </a:r>
            <a:r>
              <a:rPr lang="en-US" sz="2400" dirty="0" smtClean="0"/>
              <a:t>?  </a:t>
            </a:r>
            <a:r>
              <a:rPr lang="ru-RU" sz="2400" dirty="0" err="1" smtClean="0"/>
              <a:t>в=</a:t>
            </a:r>
            <a:r>
              <a:rPr lang="en-US" sz="2400" dirty="0" smtClean="0"/>
              <a:t>?  </a:t>
            </a:r>
            <a:r>
              <a:rPr lang="ru-RU" sz="2400" dirty="0" smtClean="0"/>
              <a:t>(-1;-2) - являются решением системы</a:t>
            </a:r>
          </a:p>
          <a:p>
            <a:pPr>
              <a:buNone/>
            </a:pPr>
            <a:r>
              <a:rPr lang="ru-RU" sz="2400" dirty="0" smtClean="0"/>
              <a:t>  5х+ау=-1,      -5-2а=-1,      а=-2,          Ответ: а=-2, в=3.                                                                  </a:t>
            </a:r>
          </a:p>
          <a:p>
            <a:pPr>
              <a:buNone/>
            </a:pPr>
            <a:r>
              <a:rPr lang="ru-RU" sz="2400" dirty="0" smtClean="0"/>
              <a:t>  вх-4у =5</a:t>
            </a:r>
            <a:r>
              <a:rPr lang="en-US" sz="2400" dirty="0" smtClean="0"/>
              <a:t>?</a:t>
            </a:r>
            <a:r>
              <a:rPr lang="ru-RU" sz="2400" dirty="0" smtClean="0"/>
              <a:t>       -в+8=5         в=3.           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</a:t>
            </a:r>
          </a:p>
          <a:p>
            <a:pPr>
              <a:buNone/>
            </a:pPr>
            <a:r>
              <a:rPr lang="ru-RU" sz="2400" b="1" dirty="0" smtClean="0"/>
              <a:t>№3</a:t>
            </a:r>
            <a:r>
              <a:rPr lang="ru-RU" sz="2400" dirty="0" smtClean="0"/>
              <a:t>    Ответ:  х=5/4у+1/2 ,   у=4/5х-2/5  </a:t>
            </a:r>
            <a:endParaRPr lang="ru-RU" sz="2400" dirty="0"/>
          </a:p>
        </p:txBody>
      </p:sp>
      <p:sp>
        <p:nvSpPr>
          <p:cNvPr id="5" name="AutoShape 61"/>
          <p:cNvSpPr>
            <a:spLocks/>
          </p:cNvSpPr>
          <p:nvPr/>
        </p:nvSpPr>
        <p:spPr bwMode="auto">
          <a:xfrm>
            <a:off x="1475656" y="1916832"/>
            <a:ext cx="144015" cy="936104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/>
          </a:p>
        </p:txBody>
      </p:sp>
      <p:sp>
        <p:nvSpPr>
          <p:cNvPr id="6" name="AutoShape 61"/>
          <p:cNvSpPr>
            <a:spLocks/>
          </p:cNvSpPr>
          <p:nvPr/>
        </p:nvSpPr>
        <p:spPr bwMode="auto">
          <a:xfrm>
            <a:off x="2915816" y="1916832"/>
            <a:ext cx="144015" cy="936104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/>
          </a:p>
        </p:txBody>
      </p:sp>
      <p:sp>
        <p:nvSpPr>
          <p:cNvPr id="7" name="AutoShape 61"/>
          <p:cNvSpPr>
            <a:spLocks/>
          </p:cNvSpPr>
          <p:nvPr/>
        </p:nvSpPr>
        <p:spPr bwMode="auto">
          <a:xfrm>
            <a:off x="5292080" y="1916832"/>
            <a:ext cx="144015" cy="936104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/>
          </a:p>
        </p:txBody>
      </p:sp>
      <p:sp>
        <p:nvSpPr>
          <p:cNvPr id="8" name="AutoShape 61"/>
          <p:cNvSpPr>
            <a:spLocks/>
          </p:cNvSpPr>
          <p:nvPr/>
        </p:nvSpPr>
        <p:spPr bwMode="auto">
          <a:xfrm>
            <a:off x="6732240" y="1916832"/>
            <a:ext cx="144015" cy="936104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/>
          </a:p>
        </p:txBody>
      </p:sp>
      <p:sp>
        <p:nvSpPr>
          <p:cNvPr id="10" name="AutoShape 61"/>
          <p:cNvSpPr>
            <a:spLocks/>
          </p:cNvSpPr>
          <p:nvPr/>
        </p:nvSpPr>
        <p:spPr bwMode="auto">
          <a:xfrm>
            <a:off x="2195736" y="3645024"/>
            <a:ext cx="144015" cy="936104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/>
          </a:p>
        </p:txBody>
      </p:sp>
      <p:sp>
        <p:nvSpPr>
          <p:cNvPr id="11" name="AutoShape 61"/>
          <p:cNvSpPr>
            <a:spLocks/>
          </p:cNvSpPr>
          <p:nvPr/>
        </p:nvSpPr>
        <p:spPr bwMode="auto">
          <a:xfrm>
            <a:off x="3779912" y="3645024"/>
            <a:ext cx="144015" cy="936104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/>
          </a:p>
        </p:txBody>
      </p:sp>
      <p:sp>
        <p:nvSpPr>
          <p:cNvPr id="12" name="AutoShape 61"/>
          <p:cNvSpPr>
            <a:spLocks/>
          </p:cNvSpPr>
          <p:nvPr/>
        </p:nvSpPr>
        <p:spPr bwMode="auto">
          <a:xfrm>
            <a:off x="467544" y="3645024"/>
            <a:ext cx="216024" cy="936104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900" b="0" dirty="0" smtClean="0">
                <a:solidFill>
                  <a:srgbClr val="C00000"/>
                </a:solidFill>
              </a:rPr>
              <a:t/>
            </a:r>
            <a:br>
              <a:rPr lang="ru-RU" sz="2900" b="0" dirty="0" smtClean="0">
                <a:solidFill>
                  <a:srgbClr val="C00000"/>
                </a:solidFill>
              </a:rPr>
            </a:br>
            <a:r>
              <a:rPr lang="ru-RU" sz="2900" b="0" dirty="0" smtClean="0">
                <a:solidFill>
                  <a:srgbClr val="002060"/>
                </a:solidFill>
              </a:rPr>
              <a:t>Разминка:  (ГИА-9)</a:t>
            </a:r>
            <a:r>
              <a:rPr lang="en-US" sz="2900" b="0" dirty="0" smtClean="0">
                <a:solidFill>
                  <a:srgbClr val="002060"/>
                </a:solidFill>
              </a:rPr>
              <a:t/>
            </a:r>
            <a:br>
              <a:rPr lang="en-US" sz="2900" b="0" dirty="0" smtClean="0">
                <a:solidFill>
                  <a:srgbClr val="002060"/>
                </a:solidFill>
              </a:rPr>
            </a:br>
            <a:endParaRPr lang="ru-RU" sz="2900" b="0" dirty="0">
              <a:solidFill>
                <a:srgbClr val="002060"/>
              </a:solidFill>
            </a:endParaRPr>
          </a:p>
        </p:txBody>
      </p:sp>
      <p:sp>
        <p:nvSpPr>
          <p:cNvPr id="59" name="Содержимое 58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2458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ru-RU" sz="2400" dirty="0" smtClean="0"/>
              <a:t>Прочитайте задачу: «Площадь прямоугольника равна 40 кв.см. Длины их смежных сторон относятся как 2:5.Найдите длины сторон этого прямоугольника».</a:t>
            </a:r>
          </a:p>
          <a:p>
            <a:r>
              <a:rPr lang="ru-RU" sz="2400" dirty="0" smtClean="0"/>
              <a:t>Пусть а и </a:t>
            </a:r>
            <a:r>
              <a:rPr lang="en-US" sz="2400" dirty="0" smtClean="0"/>
              <a:t>b</a:t>
            </a:r>
            <a:r>
              <a:rPr lang="ru-RU" sz="2400" dirty="0" smtClean="0"/>
              <a:t> – длины сторон прямоугольника (в см), причем а </a:t>
            </a:r>
            <a:r>
              <a:rPr lang="en-US" sz="2400" dirty="0" smtClean="0"/>
              <a:t>&gt; b.</a:t>
            </a:r>
            <a:r>
              <a:rPr lang="ru-RU" sz="2400" dirty="0" smtClean="0"/>
              <a:t> Какая система уравнений соответствует условию задачи?</a:t>
            </a:r>
          </a:p>
          <a:p>
            <a:pPr>
              <a:buNone/>
            </a:pPr>
            <a:r>
              <a:rPr lang="ru-RU" sz="2400" dirty="0" smtClean="0"/>
              <a:t>  1).                                              2).          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3).                                          4).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2а=5</a:t>
            </a:r>
            <a:r>
              <a:rPr lang="en-US" sz="2400" dirty="0" smtClean="0">
                <a:solidFill>
                  <a:schemeClr val="tx1"/>
                </a:solidFill>
              </a:rPr>
              <a:t>b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86188" y="1857375"/>
            <a:ext cx="18473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defRPr/>
            </a:pPr>
            <a:endParaRPr lang="ru-RU" sz="2400" b="1" i="1" dirty="0">
              <a:solidFill>
                <a:schemeClr val="accent2"/>
              </a:solidFill>
              <a:latin typeface="+mn-lt"/>
            </a:endParaRPr>
          </a:p>
        </p:txBody>
      </p:sp>
      <p:grpSp>
        <p:nvGrpSpPr>
          <p:cNvPr id="3" name="Группа 4"/>
          <p:cNvGrpSpPr>
            <a:grpSpLocks/>
          </p:cNvGrpSpPr>
          <p:nvPr/>
        </p:nvGrpSpPr>
        <p:grpSpPr bwMode="auto">
          <a:xfrm>
            <a:off x="2860675" y="2172492"/>
            <a:ext cx="3256060" cy="2512931"/>
            <a:chOff x="3571868" y="1214422"/>
            <a:chExt cx="3256595" cy="2512393"/>
          </a:xfrm>
        </p:grpSpPr>
        <p:sp>
          <p:nvSpPr>
            <p:cNvPr id="15" name="TextBox 31"/>
            <p:cNvSpPr txBox="1">
              <a:spLocks noChangeArrowheads="1"/>
            </p:cNvSpPr>
            <p:nvPr/>
          </p:nvSpPr>
          <p:spPr bwMode="auto">
            <a:xfrm>
              <a:off x="3571868" y="2500306"/>
              <a:ext cx="184761" cy="369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b="1" dirty="0"/>
            </a:p>
          </p:txBody>
        </p:sp>
        <p:sp>
          <p:nvSpPr>
            <p:cNvPr id="16" name="TextBox 32"/>
            <p:cNvSpPr txBox="1">
              <a:spLocks noChangeArrowheads="1"/>
            </p:cNvSpPr>
            <p:nvPr/>
          </p:nvSpPr>
          <p:spPr bwMode="auto">
            <a:xfrm>
              <a:off x="5072066" y="2214554"/>
              <a:ext cx="184761" cy="369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b="1" dirty="0"/>
            </a:p>
          </p:txBody>
        </p:sp>
        <p:sp>
          <p:nvSpPr>
            <p:cNvPr id="17" name="TextBox 34"/>
            <p:cNvSpPr txBox="1">
              <a:spLocks noChangeArrowheads="1"/>
            </p:cNvSpPr>
            <p:nvPr/>
          </p:nvSpPr>
          <p:spPr bwMode="auto">
            <a:xfrm>
              <a:off x="6643702" y="3357562"/>
              <a:ext cx="184761" cy="369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b="1" dirty="0"/>
            </a:p>
          </p:txBody>
        </p:sp>
        <p:sp>
          <p:nvSpPr>
            <p:cNvPr id="18" name="TextBox 35"/>
            <p:cNvSpPr txBox="1">
              <a:spLocks noChangeArrowheads="1"/>
            </p:cNvSpPr>
            <p:nvPr/>
          </p:nvSpPr>
          <p:spPr bwMode="auto">
            <a:xfrm>
              <a:off x="6143636" y="1214422"/>
              <a:ext cx="184761" cy="369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b="1" dirty="0"/>
            </a:p>
          </p:txBody>
        </p:sp>
        <p:sp>
          <p:nvSpPr>
            <p:cNvPr id="19" name="TextBox 36"/>
            <p:cNvSpPr txBox="1">
              <a:spLocks noChangeArrowheads="1"/>
            </p:cNvSpPr>
            <p:nvPr/>
          </p:nvSpPr>
          <p:spPr bwMode="auto">
            <a:xfrm>
              <a:off x="5286380" y="1285860"/>
              <a:ext cx="184761" cy="369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b="1" dirty="0"/>
            </a:p>
          </p:txBody>
        </p:sp>
        <p:sp>
          <p:nvSpPr>
            <p:cNvPr id="20" name="TextBox 37"/>
            <p:cNvSpPr txBox="1">
              <a:spLocks noChangeArrowheads="1"/>
            </p:cNvSpPr>
            <p:nvPr/>
          </p:nvSpPr>
          <p:spPr bwMode="auto">
            <a:xfrm>
              <a:off x="6072198" y="2000240"/>
              <a:ext cx="184761" cy="369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b="1" dirty="0"/>
            </a:p>
          </p:txBody>
        </p:sp>
      </p:grp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1691680" y="4941168"/>
            <a:ext cx="2016224" cy="792088"/>
            <a:chOff x="336" y="1601"/>
            <a:chExt cx="905" cy="61"/>
          </a:xfrm>
        </p:grpSpPr>
        <p:sp>
          <p:nvSpPr>
            <p:cNvPr id="88" name="Text Box 64"/>
            <p:cNvSpPr txBox="1">
              <a:spLocks noChangeArrowheads="1"/>
            </p:cNvSpPr>
            <p:nvPr/>
          </p:nvSpPr>
          <p:spPr bwMode="auto">
            <a:xfrm>
              <a:off x="381" y="1601"/>
              <a:ext cx="860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/>
                <a:t>а</a:t>
              </a:r>
              <a:r>
                <a:rPr lang="en-US" sz="2000" dirty="0" smtClean="0"/>
                <a:t>b=40</a:t>
              </a:r>
              <a:r>
                <a:rPr lang="ru-RU" sz="2000" dirty="0" smtClean="0"/>
                <a:t>,</a:t>
              </a:r>
              <a:endParaRPr lang="ru-RU" sz="2000" dirty="0"/>
            </a:p>
          </p:txBody>
        </p:sp>
        <p:sp>
          <p:nvSpPr>
            <p:cNvPr id="89" name="AutoShape 65"/>
            <p:cNvSpPr>
              <a:spLocks/>
            </p:cNvSpPr>
            <p:nvPr/>
          </p:nvSpPr>
          <p:spPr bwMode="auto">
            <a:xfrm>
              <a:off x="336" y="1605"/>
              <a:ext cx="57" cy="57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5148064" y="4799961"/>
            <a:ext cx="3528392" cy="1667371"/>
            <a:chOff x="336" y="1598"/>
            <a:chExt cx="905" cy="159"/>
          </a:xfrm>
        </p:grpSpPr>
        <p:sp>
          <p:nvSpPr>
            <p:cNvPr id="91" name="Text Box 64"/>
            <p:cNvSpPr txBox="1">
              <a:spLocks noChangeArrowheads="1"/>
            </p:cNvSpPr>
            <p:nvPr/>
          </p:nvSpPr>
          <p:spPr bwMode="auto">
            <a:xfrm>
              <a:off x="381" y="1601"/>
              <a:ext cx="860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/>
                <a:t>2(</a:t>
              </a:r>
              <a:r>
                <a:rPr lang="ru-RU" sz="2000" dirty="0" err="1" smtClean="0"/>
                <a:t>а+</a:t>
              </a:r>
              <a:r>
                <a:rPr lang="en-US" sz="2000" dirty="0" smtClean="0"/>
                <a:t>b)</a:t>
              </a:r>
              <a:r>
                <a:rPr lang="ru-RU" sz="2000" dirty="0" smtClean="0"/>
                <a:t>=40,</a:t>
              </a:r>
              <a:endParaRPr lang="ru-RU" sz="2000" dirty="0"/>
            </a:p>
            <a:p>
              <a:r>
                <a:rPr lang="ru-RU" sz="2000" dirty="0" smtClean="0"/>
                <a:t>а/</a:t>
              </a:r>
              <a:r>
                <a:rPr lang="en-US" sz="2000" dirty="0" smtClean="0"/>
                <a:t>b</a:t>
              </a:r>
              <a:r>
                <a:rPr lang="ru-RU" sz="2000" dirty="0" smtClean="0"/>
                <a:t>=2/5;</a:t>
              </a:r>
            </a:p>
            <a:p>
              <a:endParaRPr lang="ru-RU" sz="2000" dirty="0" smtClean="0"/>
            </a:p>
            <a:p>
              <a:endParaRPr lang="ru-RU" sz="2000" dirty="0" smtClean="0"/>
            </a:p>
            <a:p>
              <a:r>
                <a:rPr lang="ru-RU" sz="2000" dirty="0" smtClean="0"/>
                <a:t>Ответ:</a:t>
              </a:r>
              <a:endParaRPr lang="ru-RU" sz="2000" dirty="0"/>
            </a:p>
          </p:txBody>
        </p:sp>
        <p:sp>
          <p:nvSpPr>
            <p:cNvPr id="92" name="AutoShape 65"/>
            <p:cNvSpPr>
              <a:spLocks/>
            </p:cNvSpPr>
            <p:nvPr/>
          </p:nvSpPr>
          <p:spPr bwMode="auto">
            <a:xfrm>
              <a:off x="336" y="1598"/>
              <a:ext cx="74" cy="69"/>
            </a:xfrm>
            <a:prstGeom prst="leftBrace">
              <a:avLst>
                <a:gd name="adj1" fmla="val 75000"/>
                <a:gd name="adj2" fmla="val 4873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7" name="Выноска-облако 116">
            <a:hlinkClick r:id="rId3" action="ppaction://hlinksldjump"/>
          </p:cNvPr>
          <p:cNvSpPr/>
          <p:nvPr/>
        </p:nvSpPr>
        <p:spPr>
          <a:xfrm>
            <a:off x="6516216" y="5085184"/>
            <a:ext cx="1857375" cy="1214438"/>
          </a:xfrm>
          <a:prstGeom prst="cloudCallout">
            <a:avLst>
              <a:gd name="adj1" fmla="val -27823"/>
              <a:gd name="adj2" fmla="val 6660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1000100" y="3857628"/>
          <a:ext cx="1714510" cy="857255"/>
        </p:xfrm>
        <a:graphic>
          <a:graphicData uri="http://schemas.openxmlformats.org/presentationml/2006/ole">
            <p:oleObj spid="_x0000_s20482" name="Формула" r:id="rId4" imgW="901440" imgH="660240" progId="Equation.3">
              <p:embed/>
            </p:oleObj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4929190" y="3857628"/>
          <a:ext cx="857256" cy="754761"/>
        </p:xfrm>
        <a:graphic>
          <a:graphicData uri="http://schemas.openxmlformats.org/presentationml/2006/ole">
            <p:oleObj spid="_x0000_s20483" name="Формула" r:id="rId5" imgW="583920" imgH="457200" progId="Equation.3">
              <p:embed/>
            </p:oleObj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484" name="Формула" r:id="rId6" imgW="114120" imgH="215640" progId="Equation.3">
              <p:embed/>
            </p:oleObj>
          </a:graphicData>
        </a:graphic>
      </p:graphicFrame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ru-RU" sz="3600" b="0" i="1" dirty="0" smtClean="0">
                <a:solidFill>
                  <a:srgbClr val="002060"/>
                </a:solidFill>
              </a:rPr>
              <a:t>Устно:</a:t>
            </a:r>
            <a:endParaRPr lang="ru-RU" sz="3600" b="0" i="1" dirty="0">
              <a:solidFill>
                <a:srgbClr val="002060"/>
              </a:solidFill>
            </a:endParaRPr>
          </a:p>
        </p:txBody>
      </p:sp>
      <p:sp>
        <p:nvSpPr>
          <p:cNvPr id="34" name="Содержимое 3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Однажды ученик «доказал», что 4=8.           </a:t>
            </a:r>
          </a:p>
          <a:p>
            <a:pPr>
              <a:buNone/>
            </a:pPr>
            <a:r>
              <a:rPr lang="ru-RU" dirty="0" smtClean="0"/>
              <a:t>       Он решил систему уравнений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способом подстановки: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</a:t>
            </a:r>
            <a:r>
              <a:rPr lang="ru-RU" dirty="0" smtClean="0"/>
              <a:t> 2 (2- </a:t>
            </a:r>
            <a:r>
              <a:rPr lang="en-US" dirty="0" smtClean="0"/>
              <a:t>y</a:t>
            </a:r>
            <a:r>
              <a:rPr lang="ru-RU" dirty="0" smtClean="0"/>
              <a:t>/2)+</a:t>
            </a:r>
            <a:r>
              <a:rPr lang="en-US" dirty="0" smtClean="0"/>
              <a:t>y</a:t>
            </a:r>
            <a:r>
              <a:rPr lang="ru-RU" dirty="0" smtClean="0"/>
              <a:t>=8; </a:t>
            </a:r>
          </a:p>
          <a:p>
            <a:pPr>
              <a:buNone/>
            </a:pPr>
            <a:r>
              <a:rPr lang="ru-RU" dirty="0" smtClean="0"/>
              <a:t>                                   4=8.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2" name="Выноска-облако 31">
            <a:hlinkClick r:id="rId2" action="ppaction://hlinksldjump"/>
          </p:cNvPr>
          <p:cNvSpPr/>
          <p:nvPr/>
        </p:nvSpPr>
        <p:spPr>
          <a:xfrm>
            <a:off x="5000625" y="4077072"/>
            <a:ext cx="2595711" cy="1800199"/>
          </a:xfrm>
          <a:prstGeom prst="cloudCallout">
            <a:avLst>
              <a:gd name="adj1" fmla="val -27823"/>
              <a:gd name="adj2" fmla="val 6660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Где ошибка?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pSp>
        <p:nvGrpSpPr>
          <p:cNvPr id="35" name="Group 59"/>
          <p:cNvGrpSpPr>
            <a:grpSpLocks/>
          </p:cNvGrpSpPr>
          <p:nvPr/>
        </p:nvGrpSpPr>
        <p:grpSpPr bwMode="auto">
          <a:xfrm>
            <a:off x="3347865" y="2492897"/>
            <a:ext cx="1800200" cy="784661"/>
            <a:chOff x="288" y="938"/>
            <a:chExt cx="675" cy="405"/>
          </a:xfrm>
        </p:grpSpPr>
        <p:sp>
          <p:nvSpPr>
            <p:cNvPr id="36" name="Text Box 60"/>
            <p:cNvSpPr txBox="1">
              <a:spLocks noChangeArrowheads="1"/>
            </p:cNvSpPr>
            <p:nvPr/>
          </p:nvSpPr>
          <p:spPr bwMode="auto">
            <a:xfrm>
              <a:off x="326" y="938"/>
              <a:ext cx="63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2</a:t>
              </a:r>
              <a:r>
                <a:rPr lang="ru-RU" sz="2000" dirty="0" smtClean="0"/>
                <a:t> </a:t>
              </a:r>
              <a:r>
                <a:rPr lang="en-US" sz="2000" dirty="0" smtClean="0"/>
                <a:t>x</a:t>
              </a:r>
              <a:r>
                <a:rPr lang="ru-RU" sz="2000" dirty="0" smtClean="0"/>
                <a:t> </a:t>
              </a:r>
              <a:r>
                <a:rPr lang="en-US" sz="2000" dirty="0" smtClean="0"/>
                <a:t>+</a:t>
              </a:r>
              <a:r>
                <a:rPr lang="ru-RU" sz="2000" dirty="0" smtClean="0"/>
                <a:t> </a:t>
              </a:r>
              <a:r>
                <a:rPr lang="en-US" sz="2000" dirty="0" smtClean="0"/>
                <a:t>y </a:t>
              </a:r>
              <a:r>
                <a:rPr lang="ru-RU" sz="2000" dirty="0" smtClean="0"/>
                <a:t>= </a:t>
              </a:r>
              <a:r>
                <a:rPr lang="en-US" sz="2000" dirty="0" smtClean="0"/>
                <a:t>8</a:t>
              </a:r>
              <a:r>
                <a:rPr lang="ru-RU" sz="2000" dirty="0" smtClean="0"/>
                <a:t>,</a:t>
              </a:r>
              <a:endParaRPr lang="ru-RU" sz="2000" dirty="0"/>
            </a:p>
            <a:p>
              <a:r>
                <a:rPr lang="ru-RU" sz="2000" dirty="0" smtClean="0"/>
                <a:t>Х = </a:t>
              </a:r>
              <a:r>
                <a:rPr lang="en-US" sz="2000" dirty="0" smtClean="0"/>
                <a:t>2- y</a:t>
              </a:r>
              <a:r>
                <a:rPr lang="ru-RU" sz="2000" dirty="0" smtClean="0"/>
                <a:t>/2;</a:t>
              </a:r>
              <a:endParaRPr lang="ru-RU" sz="2000" b="1" dirty="0"/>
            </a:p>
          </p:txBody>
        </p:sp>
        <p:sp>
          <p:nvSpPr>
            <p:cNvPr id="37" name="AutoShape 61"/>
            <p:cNvSpPr>
              <a:spLocks/>
            </p:cNvSpPr>
            <p:nvPr/>
          </p:nvSpPr>
          <p:spPr bwMode="auto">
            <a:xfrm>
              <a:off x="288" y="1008"/>
              <a:ext cx="72" cy="335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000"/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200" b="0" i="1" dirty="0" smtClean="0"/>
              <a:t>Учебник: алгебра 7 класс, </a:t>
            </a:r>
            <a:r>
              <a:rPr lang="ru-RU" sz="3200" b="0" i="1" dirty="0" err="1" smtClean="0"/>
              <a:t>авт.Ю.Н.Макарычев</a:t>
            </a:r>
            <a:r>
              <a:rPr lang="ru-RU" sz="3200" b="0" i="1" dirty="0" smtClean="0"/>
              <a:t> </a:t>
            </a:r>
            <a:endParaRPr lang="ru-RU" sz="3200" b="0" i="1" dirty="0"/>
          </a:p>
        </p:txBody>
      </p:sp>
      <p:sp>
        <p:nvSpPr>
          <p:cNvPr id="52" name="Содержимое 51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6535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400" b="1" dirty="0" smtClean="0"/>
              <a:t>№ 1220</a:t>
            </a:r>
            <a:r>
              <a:rPr lang="ru-RU" sz="2400" dirty="0" smtClean="0"/>
              <a:t>* Укажите какое-либо значение </a:t>
            </a:r>
            <a:r>
              <a:rPr lang="en-US" sz="2400" dirty="0" smtClean="0"/>
              <a:t>k</a:t>
            </a:r>
            <a:r>
              <a:rPr lang="ru-RU" sz="2400" dirty="0" smtClean="0"/>
              <a:t>, при котором система имеет единственное решение.        </a:t>
            </a:r>
          </a:p>
          <a:p>
            <a:pPr>
              <a:buNone/>
            </a:pPr>
            <a:r>
              <a:rPr lang="ru-RU" sz="2400" dirty="0" smtClean="0"/>
              <a:t>     2х+у=7,</a:t>
            </a:r>
          </a:p>
          <a:p>
            <a:pPr>
              <a:buNone/>
            </a:pPr>
            <a:r>
              <a:rPr lang="ru-RU" sz="2400" dirty="0" smtClean="0"/>
              <a:t>     у-</a:t>
            </a:r>
            <a:r>
              <a:rPr lang="en-US" sz="2400" dirty="0" smtClean="0"/>
              <a:t>K</a:t>
            </a:r>
            <a:r>
              <a:rPr lang="ru-RU" sz="2400" dirty="0" smtClean="0"/>
              <a:t>х=3.                                           Ответ: </a:t>
            </a:r>
            <a:r>
              <a:rPr lang="en-US" sz="2400" dirty="0" smtClean="0"/>
              <a:t>k </a:t>
            </a:r>
            <a:r>
              <a:rPr lang="ru-RU" sz="2400" dirty="0" smtClean="0"/>
              <a:t> не равно -2</a:t>
            </a:r>
          </a:p>
          <a:p>
            <a:pPr>
              <a:buNone/>
            </a:pPr>
            <a:r>
              <a:rPr lang="ru-RU" sz="2400" dirty="0" smtClean="0"/>
              <a:t>   </a:t>
            </a:r>
            <a:r>
              <a:rPr lang="ru-RU" sz="2400" b="1" dirty="0" smtClean="0"/>
              <a:t>№ 1221*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При каком значении с система имеет бесконечно </a:t>
            </a:r>
            <a:r>
              <a:rPr lang="ru-RU" sz="2400" dirty="0" smtClean="0"/>
              <a:t>много решений?</a:t>
            </a:r>
          </a:p>
          <a:p>
            <a:pPr>
              <a:buNone/>
            </a:pPr>
            <a:r>
              <a:rPr lang="ru-RU" sz="2400" dirty="0" smtClean="0"/>
              <a:t>    3х-у=10,</a:t>
            </a:r>
          </a:p>
          <a:p>
            <a:pPr>
              <a:buNone/>
            </a:pPr>
            <a:r>
              <a:rPr lang="ru-RU" sz="2400" dirty="0" smtClean="0"/>
              <a:t>    9х-3у=с.                                           Ответ: с=30              </a:t>
            </a:r>
          </a:p>
          <a:p>
            <a:pPr>
              <a:buNone/>
            </a:pPr>
            <a:r>
              <a:rPr lang="ru-RU" sz="2400" b="1" dirty="0" smtClean="0"/>
              <a:t>     №1222* </a:t>
            </a:r>
            <a:r>
              <a:rPr lang="ru-RU" sz="2400" dirty="0" smtClean="0"/>
              <a:t>При каком значении с не имеет решений        система?                       0,5х+0,2у=2,</a:t>
            </a:r>
          </a:p>
          <a:p>
            <a:pPr>
              <a:buNone/>
            </a:pPr>
            <a:r>
              <a:rPr lang="ru-RU" sz="2400" dirty="0" smtClean="0"/>
              <a:t>                                              5х+2у=с?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Ответ: с не равно 2.</a:t>
            </a:r>
            <a:endParaRPr lang="ru-RU" sz="2400" dirty="0"/>
          </a:p>
        </p:txBody>
      </p:sp>
      <p:sp>
        <p:nvSpPr>
          <p:cNvPr id="53" name="AutoShape 61"/>
          <p:cNvSpPr>
            <a:spLocks/>
          </p:cNvSpPr>
          <p:nvPr/>
        </p:nvSpPr>
        <p:spPr bwMode="auto">
          <a:xfrm>
            <a:off x="611561" y="2348881"/>
            <a:ext cx="288032" cy="72008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/>
          </a:p>
        </p:txBody>
      </p:sp>
      <p:sp>
        <p:nvSpPr>
          <p:cNvPr id="60" name="AutoShape 61"/>
          <p:cNvSpPr>
            <a:spLocks/>
          </p:cNvSpPr>
          <p:nvPr/>
        </p:nvSpPr>
        <p:spPr bwMode="auto">
          <a:xfrm>
            <a:off x="611561" y="4005064"/>
            <a:ext cx="288031" cy="792088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/>
          </a:p>
        </p:txBody>
      </p:sp>
      <p:sp>
        <p:nvSpPr>
          <p:cNvPr id="61" name="AutoShape 61"/>
          <p:cNvSpPr>
            <a:spLocks/>
          </p:cNvSpPr>
          <p:nvPr/>
        </p:nvSpPr>
        <p:spPr bwMode="auto">
          <a:xfrm>
            <a:off x="3419872" y="5229200"/>
            <a:ext cx="360039" cy="792088"/>
          </a:xfrm>
          <a:prstGeom prst="leftBrace">
            <a:avLst>
              <a:gd name="adj1" fmla="val 37500"/>
              <a:gd name="adj2" fmla="val 504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0" i="1" dirty="0" smtClean="0"/>
              <a:t>Самостоятельная работа:</a:t>
            </a:r>
            <a:endParaRPr lang="ru-RU" sz="3200" b="0" i="1" dirty="0"/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Решите систему:</a:t>
            </a:r>
          </a:p>
          <a:p>
            <a:pPr>
              <a:buNone/>
            </a:pPr>
            <a:r>
              <a:rPr lang="ru-RU" dirty="0" smtClean="0"/>
              <a:t> 1-й вариант:               </a:t>
            </a:r>
            <a:r>
              <a:rPr lang="ru-RU" dirty="0" err="1" smtClean="0"/>
              <a:t>х</a:t>
            </a:r>
            <a:r>
              <a:rPr lang="ru-RU" dirty="0" smtClean="0"/>
              <a:t> – у = -1,</a:t>
            </a:r>
          </a:p>
          <a:p>
            <a:pPr>
              <a:buNone/>
            </a:pPr>
            <a:r>
              <a:rPr lang="ru-RU" dirty="0" smtClean="0"/>
              <a:t>                                     у – </a:t>
            </a:r>
            <a:r>
              <a:rPr lang="en-US" dirty="0" smtClean="0"/>
              <a:t>z</a:t>
            </a:r>
            <a:r>
              <a:rPr lang="ru-RU" dirty="0" smtClean="0"/>
              <a:t> = -1,</a:t>
            </a:r>
          </a:p>
          <a:p>
            <a:pPr>
              <a:buNone/>
            </a:pPr>
            <a:r>
              <a:rPr lang="ru-RU" dirty="0" smtClean="0"/>
              <a:t>                                     </a:t>
            </a:r>
            <a:r>
              <a:rPr lang="en-US" dirty="0" smtClean="0"/>
              <a:t>z</a:t>
            </a:r>
            <a:r>
              <a:rPr lang="ru-RU" dirty="0" smtClean="0"/>
              <a:t> </a:t>
            </a:r>
            <a:r>
              <a:rPr lang="en-US" dirty="0" smtClean="0"/>
              <a:t>+</a:t>
            </a:r>
            <a:r>
              <a:rPr lang="ru-RU" dirty="0" smtClean="0"/>
              <a:t> </a:t>
            </a:r>
            <a:r>
              <a:rPr lang="ru-RU" dirty="0" err="1" smtClean="0"/>
              <a:t>х</a:t>
            </a:r>
            <a:r>
              <a:rPr lang="ru-RU" dirty="0" smtClean="0"/>
              <a:t> = 8.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2-й вариант:               </a:t>
            </a:r>
            <a:r>
              <a:rPr lang="ru-RU" dirty="0" err="1" smtClean="0"/>
              <a:t>х</a:t>
            </a:r>
            <a:r>
              <a:rPr lang="ru-RU" dirty="0" smtClean="0"/>
              <a:t> + у = -3,</a:t>
            </a:r>
          </a:p>
          <a:p>
            <a:pPr>
              <a:buNone/>
            </a:pPr>
            <a:r>
              <a:rPr lang="ru-RU" dirty="0" smtClean="0"/>
              <a:t>                                     у + </a:t>
            </a:r>
            <a:r>
              <a:rPr lang="en-US" dirty="0" smtClean="0"/>
              <a:t>z</a:t>
            </a:r>
            <a:r>
              <a:rPr lang="ru-RU" dirty="0" smtClean="0"/>
              <a:t> 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  <a:r>
              <a:rPr lang="en-US" dirty="0" smtClean="0"/>
              <a:t>6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                                  </a:t>
            </a:r>
            <a:r>
              <a:rPr lang="en-US" dirty="0" smtClean="0"/>
              <a:t>z</a:t>
            </a:r>
            <a:r>
              <a:rPr lang="ru-RU" dirty="0" smtClean="0"/>
              <a:t> + </a:t>
            </a:r>
            <a:r>
              <a:rPr lang="ru-RU" dirty="0" err="1" smtClean="0"/>
              <a:t>х</a:t>
            </a:r>
            <a:r>
              <a:rPr lang="ru-RU" dirty="0" smtClean="0"/>
              <a:t> = 1.</a:t>
            </a:r>
            <a:endParaRPr lang="ru-RU" dirty="0"/>
          </a:p>
        </p:txBody>
      </p:sp>
      <p:sp>
        <p:nvSpPr>
          <p:cNvPr id="21" name="Выноска-облако 20">
            <a:hlinkClick r:id="rId2" action="ppaction://hlinksldjump"/>
          </p:cNvPr>
          <p:cNvSpPr/>
          <p:nvPr/>
        </p:nvSpPr>
        <p:spPr>
          <a:xfrm>
            <a:off x="7286625" y="2714625"/>
            <a:ext cx="1428750" cy="1214438"/>
          </a:xfrm>
          <a:prstGeom prst="cloudCallout">
            <a:avLst>
              <a:gd name="adj1" fmla="val -26044"/>
              <a:gd name="adj2" fmla="val 954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hlinkClick r:id="rId2" action="ppaction://hlinksldjump"/>
              </a:rPr>
              <a:t>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4" name="AutoShape 61"/>
          <p:cNvSpPr>
            <a:spLocks/>
          </p:cNvSpPr>
          <p:nvPr/>
        </p:nvSpPr>
        <p:spPr bwMode="auto">
          <a:xfrm>
            <a:off x="3635897" y="2132856"/>
            <a:ext cx="504056" cy="1584176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/>
          </a:p>
        </p:txBody>
      </p:sp>
      <p:sp>
        <p:nvSpPr>
          <p:cNvPr id="35" name="AutoShape 61"/>
          <p:cNvSpPr>
            <a:spLocks/>
          </p:cNvSpPr>
          <p:nvPr/>
        </p:nvSpPr>
        <p:spPr bwMode="auto">
          <a:xfrm>
            <a:off x="3788297" y="4437112"/>
            <a:ext cx="279647" cy="1728192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200" b="0" dirty="0" smtClean="0"/>
              <a:t>Проверка самостоятельной работы</a:t>
            </a:r>
            <a:endParaRPr lang="ru-RU" sz="32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1-й вариант</a:t>
            </a: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:  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 сложив </a:t>
            </a:r>
            <a:r>
              <a:rPr lang="ru-RU" sz="2400" b="1" i="1" dirty="0" err="1" smtClean="0">
                <a:solidFill>
                  <a:srgbClr val="002060"/>
                </a:solidFill>
                <a:latin typeface="+mn-lt"/>
              </a:rPr>
              <a:t>почленно</a:t>
            </a: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 три уравнения системы, найдем, что х=3. Подставим вместо </a:t>
            </a:r>
            <a:r>
              <a:rPr lang="ru-RU" sz="2400" b="1" i="1" dirty="0" err="1" smtClean="0">
                <a:solidFill>
                  <a:srgbClr val="002060"/>
                </a:solidFill>
                <a:latin typeface="+mn-lt"/>
              </a:rPr>
              <a:t>х</a:t>
            </a: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 число 3 в первое и третье уравнения. Получим у=4, </a:t>
            </a:r>
            <a:r>
              <a:rPr lang="en-US" sz="2400" b="1" i="1" dirty="0" smtClean="0">
                <a:solidFill>
                  <a:srgbClr val="002060"/>
                </a:solidFill>
                <a:latin typeface="+mn-lt"/>
              </a:rPr>
              <a:t>z=</a:t>
            </a: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5.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Ответ: х=3, у=4, </a:t>
            </a:r>
            <a:r>
              <a:rPr lang="en-US" sz="2400" b="1" i="1" dirty="0" smtClean="0">
                <a:solidFill>
                  <a:srgbClr val="002060"/>
                </a:solidFill>
                <a:latin typeface="+mn-lt"/>
              </a:rPr>
              <a:t>z=</a:t>
            </a: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5.</a:t>
            </a:r>
          </a:p>
          <a:p>
            <a:pPr>
              <a:defRPr/>
            </a:pPr>
            <a:endParaRPr lang="ru-RU" sz="2400" b="1" i="1" dirty="0" smtClean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2-й вариант</a:t>
            </a: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:  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 сложив </a:t>
            </a:r>
            <a:r>
              <a:rPr lang="ru-RU" sz="2400" b="1" i="1" dirty="0" err="1" smtClean="0">
                <a:solidFill>
                  <a:srgbClr val="002060"/>
                </a:solidFill>
                <a:latin typeface="+mn-lt"/>
              </a:rPr>
              <a:t>почленно</a:t>
            </a: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 три уравнения имеем, что 2(</a:t>
            </a:r>
            <a:r>
              <a:rPr lang="ru-RU" sz="2400" b="1" i="1" dirty="0" err="1" smtClean="0">
                <a:solidFill>
                  <a:srgbClr val="002060"/>
                </a:solidFill>
                <a:latin typeface="+mn-lt"/>
              </a:rPr>
              <a:t>х+у+</a:t>
            </a:r>
            <a:r>
              <a:rPr lang="en-US" sz="2400" b="1" i="1" dirty="0" smtClean="0">
                <a:solidFill>
                  <a:srgbClr val="002060"/>
                </a:solidFill>
                <a:latin typeface="+mn-lt"/>
              </a:rPr>
              <a:t>z)=4</a:t>
            </a: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, откуда (</a:t>
            </a:r>
            <a:r>
              <a:rPr lang="ru-RU" sz="2400" b="1" i="1" dirty="0" err="1" smtClean="0">
                <a:solidFill>
                  <a:srgbClr val="002060"/>
                </a:solidFill>
                <a:latin typeface="+mn-lt"/>
              </a:rPr>
              <a:t>х+у+</a:t>
            </a:r>
            <a:r>
              <a:rPr lang="en-US" sz="2400" b="1" i="1" dirty="0" smtClean="0">
                <a:solidFill>
                  <a:srgbClr val="002060"/>
                </a:solidFill>
                <a:latin typeface="+mn-lt"/>
              </a:rPr>
              <a:t>z</a:t>
            </a: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)=2.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         Подставив в это уравнение последовательно вместо   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         сумм </a:t>
            </a:r>
            <a:r>
              <a:rPr lang="ru-RU" sz="2400" b="1" i="1" dirty="0" err="1" smtClean="0">
                <a:solidFill>
                  <a:srgbClr val="002060"/>
                </a:solidFill>
                <a:latin typeface="+mn-lt"/>
              </a:rPr>
              <a:t>х+у</a:t>
            </a: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+mn-lt"/>
              </a:rPr>
              <a:t>у+</a:t>
            </a:r>
            <a:r>
              <a:rPr lang="en-US" sz="2400" b="1" i="1" dirty="0" smtClean="0">
                <a:solidFill>
                  <a:srgbClr val="002060"/>
                </a:solidFill>
                <a:latin typeface="+mn-lt"/>
              </a:rPr>
              <a:t>z</a:t>
            </a: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b="1" i="1" dirty="0" smtClean="0">
                <a:solidFill>
                  <a:srgbClr val="002060"/>
                </a:solidFill>
                <a:latin typeface="+mn-lt"/>
              </a:rPr>
              <a:t>z</a:t>
            </a: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+</a:t>
            </a:r>
            <a:r>
              <a:rPr lang="ru-RU" sz="2400" b="1" i="1" dirty="0" err="1" smtClean="0">
                <a:solidFill>
                  <a:srgbClr val="002060"/>
                </a:solidFill>
                <a:latin typeface="+mn-lt"/>
              </a:rPr>
              <a:t>х</a:t>
            </a: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 их значения из уравнений, найдем,  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          что: </a:t>
            </a:r>
            <a:r>
              <a:rPr lang="en-US" sz="2400" b="1" i="1" dirty="0" smtClean="0">
                <a:solidFill>
                  <a:srgbClr val="002060"/>
                </a:solidFill>
                <a:latin typeface="+mn-lt"/>
              </a:rPr>
              <a:t>z=</a:t>
            </a: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5, х=-4,у=1.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          Ответ: </a:t>
            </a:r>
            <a:r>
              <a:rPr lang="ru-RU" sz="2400" b="1" i="1" dirty="0" err="1" smtClean="0">
                <a:solidFill>
                  <a:srgbClr val="002060"/>
                </a:solidFill>
                <a:latin typeface="+mn-lt"/>
              </a:rPr>
              <a:t>х=</a:t>
            </a: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- 4, у=1, </a:t>
            </a:r>
            <a:r>
              <a:rPr lang="en-US" sz="2400" b="1" i="1" dirty="0" smtClean="0">
                <a:solidFill>
                  <a:srgbClr val="002060"/>
                </a:solidFill>
                <a:latin typeface="+mn-lt"/>
              </a:rPr>
              <a:t>z</a:t>
            </a: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=5.</a:t>
            </a:r>
            <a:endParaRPr lang="ru-RU" sz="2400" b="1" i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МАТЕ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МАТЕМ</Template>
  <TotalTime>1670</TotalTime>
  <Words>1425</Words>
  <Application>Microsoft Office PowerPoint</Application>
  <PresentationFormat>Экран (4:3)</PresentationFormat>
  <Paragraphs>202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Презентация МАТЕМ</vt:lpstr>
      <vt:lpstr>Формула</vt:lpstr>
      <vt:lpstr> </vt:lpstr>
      <vt:lpstr>Урок алгебры в 7классе</vt:lpstr>
      <vt:lpstr>Из истории систем уравнений</vt:lpstr>
      <vt:lpstr>Проверка домашнего задания (выборочно)</vt:lpstr>
      <vt:lpstr> Разминка:  (ГИА-9) </vt:lpstr>
      <vt:lpstr> Устно:</vt:lpstr>
      <vt:lpstr>Учебник: алгебра 7 класс, авт.Ю.Н.Макарычев </vt:lpstr>
      <vt:lpstr>Самостоятельная работа:</vt:lpstr>
      <vt:lpstr>Проверка самостоятельной работы</vt:lpstr>
      <vt:lpstr>Физкультминутка (голосовая)</vt:lpstr>
      <vt:lpstr>№ 1217 </vt:lpstr>
      <vt:lpstr>Метод определителей (алгоритм)</vt:lpstr>
      <vt:lpstr>Проверка: </vt:lpstr>
      <vt:lpstr>Способ сравнения (алгоритм)</vt:lpstr>
      <vt:lpstr>Проверка</vt:lpstr>
      <vt:lpstr> Решить систему уравнений методом сравнения (1-3) и методом определителей                                                                            </vt:lpstr>
      <vt:lpstr>Решить задачу и узнать  домашнее задание.</vt:lpstr>
      <vt:lpstr>Решение (проверка):</vt:lpstr>
      <vt:lpstr>Итог урока: способы решения систем</vt:lpstr>
      <vt:lpstr>Домашнее задание</vt:lpstr>
      <vt:lpstr>Рефлексия:</vt:lpstr>
      <vt:lpstr>Слайд 22</vt:lpstr>
      <vt:lpstr>Литература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Tata</cp:lastModifiedBy>
  <cp:revision>199</cp:revision>
  <dcterms:created xsi:type="dcterms:W3CDTF">2011-07-11T17:23:27Z</dcterms:created>
  <dcterms:modified xsi:type="dcterms:W3CDTF">2014-03-20T15:49:02Z</dcterms:modified>
</cp:coreProperties>
</file>