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80" r:id="rId3"/>
    <p:sldId id="260" r:id="rId4"/>
    <p:sldId id="264" r:id="rId5"/>
    <p:sldId id="262" r:id="rId6"/>
    <p:sldId id="266" r:id="rId7"/>
    <p:sldId id="272" r:id="rId8"/>
    <p:sldId id="269" r:id="rId9"/>
    <p:sldId id="270" r:id="rId10"/>
    <p:sldId id="271" r:id="rId11"/>
    <p:sldId id="282" r:id="rId12"/>
    <p:sldId id="274" r:id="rId13"/>
    <p:sldId id="276" r:id="rId14"/>
    <p:sldId id="275" r:id="rId15"/>
    <p:sldId id="277" r:id="rId16"/>
    <p:sldId id="279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9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2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54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9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2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06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3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8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5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4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255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08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10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0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5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3F1404-D901-40CC-9EA3-E4FCFB74C419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7A175B-E142-44E8-95E9-0AB4DDC0B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4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083040"/>
          </a:xfrm>
          <a:scene3d>
            <a:camera prst="perspectiveRelaxedModerately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Трехфазный силовой трансформато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511380"/>
            <a:ext cx="9316791" cy="37219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33657" y="1101993"/>
            <a:ext cx="11724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Трехфазный трансформатор</a:t>
            </a:r>
            <a:endParaRPr lang="ru-RU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1738890" y="3337543"/>
            <a:ext cx="676784" cy="68258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 rot="19478793">
            <a:off x="1763422" y="3759858"/>
            <a:ext cx="676784" cy="68258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5" idx="0"/>
          </p:cNvCxnSpPr>
          <p:nvPr/>
        </p:nvCxnSpPr>
        <p:spPr>
          <a:xfrm flipH="1" flipV="1">
            <a:off x="2077281" y="2693599"/>
            <a:ext cx="1" cy="6439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77281" y="4439013"/>
            <a:ext cx="0" cy="48703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575775" y="2794715"/>
            <a:ext cx="45720" cy="38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Блок-схема: узел 17"/>
          <p:cNvSpPr/>
          <p:nvPr/>
        </p:nvSpPr>
        <p:spPr>
          <a:xfrm>
            <a:off x="9593965" y="3700639"/>
            <a:ext cx="676784" cy="68258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9120496" y="3700639"/>
            <a:ext cx="676784" cy="68258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9357231" y="3337543"/>
            <a:ext cx="676784" cy="68258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>
            <a:stCxn id="20" idx="0"/>
          </p:cNvCxnSpPr>
          <p:nvPr/>
        </p:nvCxnSpPr>
        <p:spPr>
          <a:xfrm flipV="1">
            <a:off x="9695623" y="2794715"/>
            <a:ext cx="0" cy="542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435984" y="4406674"/>
            <a:ext cx="0" cy="542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0014675" y="4383219"/>
            <a:ext cx="0" cy="542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 rot="14057037">
            <a:off x="9650215" y="3145109"/>
            <a:ext cx="138913" cy="1544347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хфазный трансформатор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5" y="1275008"/>
            <a:ext cx="5087155" cy="462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трехфазный трансформатор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8" y="1997163"/>
            <a:ext cx="3454556" cy="2806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55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prstTxWarp prst="textWave2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Схемы соединения обмоток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2" y="2560320"/>
            <a:ext cx="4718304" cy="33101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70C0"/>
                </a:solidFill>
              </a:rPr>
              <a:t>«звезда»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конструктивно проще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 </a:t>
            </a:r>
            <a:r>
              <a:rPr lang="ru-RU" sz="2400" dirty="0"/>
              <a:t>изоляция </a:t>
            </a:r>
            <a:r>
              <a:rPr lang="ru-RU" sz="2400" dirty="0" smtClean="0"/>
              <a:t>рассчитывается </a:t>
            </a:r>
            <a:r>
              <a:rPr lang="ru-RU" sz="2400" dirty="0"/>
              <a:t>на </a:t>
            </a:r>
            <a:r>
              <a:rPr lang="en-US" sz="2400" dirty="0"/>
              <a:t>U</a:t>
            </a:r>
            <a:r>
              <a:rPr lang="ru-RU" sz="2400" dirty="0" smtClean="0"/>
              <a:t>ф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 сечение </a:t>
            </a:r>
            <a:r>
              <a:rPr lang="ru-RU" sz="2400" dirty="0"/>
              <a:t>провода – на </a:t>
            </a:r>
            <a:r>
              <a:rPr lang="en-US" sz="2400" dirty="0" smtClean="0"/>
              <a:t>I</a:t>
            </a:r>
            <a:r>
              <a:rPr lang="ru-RU" dirty="0" smtClean="0"/>
              <a:t>л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/>
              <a:t> предпочтительно </a:t>
            </a:r>
            <a:r>
              <a:rPr lang="ru-RU" sz="2400" dirty="0"/>
              <a:t>применяется в 3-хфазных      цепях с большими</a:t>
            </a:r>
            <a:r>
              <a:rPr lang="en-US" sz="2400" dirty="0"/>
              <a:t> U</a:t>
            </a:r>
            <a:r>
              <a:rPr lang="ru-RU" sz="2400" dirty="0"/>
              <a:t>л и малыми    </a:t>
            </a:r>
            <a:r>
              <a:rPr lang="en-US" sz="2400" dirty="0"/>
              <a:t>I</a:t>
            </a:r>
            <a:r>
              <a:rPr lang="ru-RU" sz="2400" dirty="0"/>
              <a:t>л                   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70C0"/>
                </a:solidFill>
              </a:rPr>
              <a:t>«треугольник»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золяция обмоток рассчитывается на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ru-RU" dirty="0" smtClean="0">
                <a:solidFill>
                  <a:schemeClr val="tx1"/>
                </a:solidFill>
              </a:rPr>
              <a:t>л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Сечение провода – на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ф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</a:rPr>
              <a:t>Предпочтительно применяется в 3-хфазных цепях с малыми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  <a:r>
              <a:rPr lang="ru-RU" dirty="0" smtClean="0">
                <a:solidFill>
                  <a:schemeClr val="tx1"/>
                </a:solidFill>
              </a:rPr>
              <a:t>л и большими 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ф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</a:rPr>
              <a:t>«ЗИГЗАГ»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http://www.electromechanics.ru/images/stories/480-connection-of-a-three-phase-winding-by-a-zigzag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634737"/>
            <a:ext cx="6650863" cy="331787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32453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10128160" cy="33189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Схема и группа </a:t>
            </a:r>
            <a:r>
              <a:rPr lang="ru-RU" sz="3200" b="1" dirty="0" smtClean="0">
                <a:solidFill>
                  <a:srgbClr val="0070C0"/>
                </a:solidFill>
              </a:rPr>
              <a:t>соединения обмоток </a:t>
            </a:r>
            <a:r>
              <a:rPr lang="en-US" sz="3200" b="1" dirty="0" smtClean="0">
                <a:solidFill>
                  <a:srgbClr val="0070C0"/>
                </a:solidFill>
              </a:rPr>
              <a:t>Y/Y-0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Группы соединения обмоток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www.electromechanics.ru/images/stories/480-the-three-phase-transformer-with-the-scheme-and-group-of-connections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15" y="3073237"/>
            <a:ext cx="4920736" cy="32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70C0"/>
                </a:solidFill>
              </a:rPr>
              <a:t>Схема и группа соединения  </a:t>
            </a:r>
            <a:r>
              <a:rPr lang="en-US" sz="3600" b="1" dirty="0">
                <a:solidFill>
                  <a:srgbClr val="0070C0"/>
                </a:solidFill>
              </a:rPr>
              <a:t>Y/</a:t>
            </a:r>
            <a:r>
              <a:rPr lang="el-GR" sz="3600" b="1" dirty="0">
                <a:solidFill>
                  <a:srgbClr val="0070C0"/>
                </a:solidFill>
              </a:rPr>
              <a:t>Δ</a:t>
            </a:r>
            <a:r>
              <a:rPr lang="en-US" sz="3600" b="1" dirty="0">
                <a:solidFill>
                  <a:srgbClr val="0070C0"/>
                </a:solidFill>
              </a:rPr>
              <a:t> - 11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2620" y="2453901"/>
            <a:ext cx="4778062" cy="3318936"/>
          </a:xfrm>
        </p:spPr>
        <p:txBody>
          <a:bodyPr/>
          <a:lstStyle/>
          <a:p>
            <a:pPr lvl="5"/>
            <a:r>
              <a:rPr lang="ru-RU" dirty="0" smtClean="0"/>
              <a:t>                                                                             </a:t>
            </a:r>
            <a:endParaRPr lang="ru-RU" dirty="0"/>
          </a:p>
        </p:txBody>
      </p:sp>
      <p:pic>
        <p:nvPicPr>
          <p:cNvPr id="4" name="Picture 2" descr="http://www.electromechanics.ru/images/stories/480-the-three-phase-transformer-with-the-scheme-and-group-of-connections-delta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90" y="2549061"/>
            <a:ext cx="512953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normAutofit fontScale="90000"/>
          </a:bodyPr>
          <a:lstStyle/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Параллельная работа трансформаторов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177822" cy="3310128"/>
          </a:xfrm>
        </p:spPr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о</a:t>
            </a:r>
            <a:r>
              <a:rPr lang="ru-RU" b="1" i="1" dirty="0" smtClean="0">
                <a:solidFill>
                  <a:srgbClr val="002060"/>
                </a:solidFill>
              </a:rPr>
              <a:t>динаковые группы соединения обмоток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о</a:t>
            </a:r>
            <a:r>
              <a:rPr lang="ru-RU" b="1" i="1" dirty="0" smtClean="0">
                <a:solidFill>
                  <a:srgbClr val="002060"/>
                </a:solidFill>
              </a:rPr>
              <a:t>динаковые </a:t>
            </a:r>
            <a:r>
              <a:rPr lang="en-US" b="1" i="1" dirty="0" smtClean="0">
                <a:solidFill>
                  <a:srgbClr val="002060"/>
                </a:solidFill>
              </a:rPr>
              <a:t>U</a:t>
            </a:r>
            <a:r>
              <a:rPr lang="en-US" sz="1600" b="1" i="1" dirty="0" smtClean="0">
                <a:solidFill>
                  <a:srgbClr val="002060"/>
                </a:solidFill>
              </a:rPr>
              <a:t>1 </a:t>
            </a:r>
            <a:r>
              <a:rPr lang="ru-RU" sz="1600" b="1" i="1" dirty="0" smtClean="0">
                <a:solidFill>
                  <a:srgbClr val="002060"/>
                </a:solidFill>
              </a:rPr>
              <a:t> и</a:t>
            </a:r>
            <a:r>
              <a:rPr lang="en-US" b="1" i="1" dirty="0" smtClean="0">
                <a:solidFill>
                  <a:srgbClr val="002060"/>
                </a:solidFill>
              </a:rPr>
              <a:t> U</a:t>
            </a:r>
            <a:r>
              <a:rPr lang="en-US" sz="1600" b="1" i="1" dirty="0" smtClean="0">
                <a:solidFill>
                  <a:srgbClr val="002060"/>
                </a:solidFill>
              </a:rPr>
              <a:t>2</a:t>
            </a:r>
            <a:endParaRPr lang="ru-RU" sz="1600" b="1" i="1" dirty="0" smtClean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о</a:t>
            </a:r>
            <a:r>
              <a:rPr lang="ru-RU" b="1" i="1" dirty="0" smtClean="0">
                <a:solidFill>
                  <a:srgbClr val="002060"/>
                </a:solidFill>
              </a:rPr>
              <a:t>динаковые </a:t>
            </a:r>
            <a:r>
              <a:rPr lang="en-US" b="1" i="1" dirty="0" smtClean="0">
                <a:solidFill>
                  <a:srgbClr val="002060"/>
                </a:solidFill>
              </a:rPr>
              <a:t>U</a:t>
            </a:r>
            <a:r>
              <a:rPr lang="ru-RU" sz="1600" b="1" i="1" dirty="0">
                <a:solidFill>
                  <a:srgbClr val="002060"/>
                </a:solidFill>
              </a:rPr>
              <a:t>к</a:t>
            </a:r>
            <a:r>
              <a:rPr lang="en-US" sz="1600" b="1" i="1" dirty="0" smtClean="0">
                <a:solidFill>
                  <a:srgbClr val="002060"/>
                </a:solidFill>
              </a:rPr>
              <a:t>1</a:t>
            </a:r>
            <a:r>
              <a:rPr lang="ru-RU" b="1" i="1" dirty="0" smtClean="0">
                <a:solidFill>
                  <a:srgbClr val="002060"/>
                </a:solidFill>
              </a:rPr>
              <a:t>= </a:t>
            </a:r>
            <a:r>
              <a:rPr lang="en-US" b="1" i="1" dirty="0" smtClean="0">
                <a:solidFill>
                  <a:srgbClr val="002060"/>
                </a:solidFill>
              </a:rPr>
              <a:t>U</a:t>
            </a:r>
            <a:r>
              <a:rPr lang="ru-RU" sz="1600" b="1" i="1" dirty="0" smtClean="0">
                <a:solidFill>
                  <a:srgbClr val="002060"/>
                </a:solidFill>
              </a:rPr>
              <a:t>к2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6" y="2285999"/>
            <a:ext cx="5179625" cy="4053841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41626" y="2576653"/>
            <a:ext cx="4718304" cy="33101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06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Маркировка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трансформатора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6670" y="2560320"/>
            <a:ext cx="5614674" cy="3310128"/>
          </a:xfrm>
        </p:spPr>
        <p:txBody>
          <a:bodyPr>
            <a:normAutofit fontScale="85000" lnSpcReduction="20000"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X </a:t>
            </a:r>
            <a:r>
              <a:rPr lang="en-US" sz="36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</a:rPr>
              <a:t>X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3600" b="1" u="sng" dirty="0">
                <a:solidFill>
                  <a:srgbClr val="002060"/>
                </a:solidFill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</a:rPr>
              <a:t>X</a:t>
            </a:r>
            <a:r>
              <a:rPr lang="en-US" sz="3600" b="1" u="sng" dirty="0">
                <a:solidFill>
                  <a:srgbClr val="002060"/>
                </a:solidFill>
              </a:rPr>
              <a:t> – X </a:t>
            </a:r>
            <a:r>
              <a:rPr lang="en-US" sz="3600" b="1" u="sng" dirty="0" smtClean="0">
                <a:solidFill>
                  <a:srgbClr val="002060"/>
                </a:solidFill>
              </a:rPr>
              <a:t>/X</a:t>
            </a:r>
            <a:endParaRPr lang="en-US" sz="3600" b="1" u="sng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1 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2    3   </a:t>
            </a:r>
            <a:r>
              <a:rPr lang="en-US" b="1" dirty="0" smtClean="0">
                <a:solidFill>
                  <a:srgbClr val="FF0000"/>
                </a:solidFill>
              </a:rPr>
              <a:t>4    </a:t>
            </a:r>
            <a:r>
              <a:rPr lang="en-US" b="1" dirty="0">
                <a:solidFill>
                  <a:srgbClr val="FF0000"/>
                </a:solidFill>
              </a:rPr>
              <a:t>5   -    6   </a:t>
            </a:r>
            <a:r>
              <a:rPr lang="en-US" b="1" dirty="0" smtClean="0">
                <a:solidFill>
                  <a:srgbClr val="FF0000"/>
                </a:solidFill>
              </a:rPr>
              <a:t>/   7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фаз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-трехфазный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-однофазный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расщепленная обмотка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(если есть)–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охлаждение: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масляное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ДЦ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дутьевое, дутьевое с 				   принудит.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циркуляц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масла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негорючий диэлектрик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обмоток: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трехобмоточный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 РПН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номинальная мощность,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</a:t>
            </a: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номинальное первичное напряжение, 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7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7 вопросов </a:t>
            </a:r>
            <a:r>
              <a:rPr lang="ru-RU" b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Квинтилиана</a:t>
            </a:r>
            <a:endParaRPr lang="ru-RU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423" y="2556932"/>
            <a:ext cx="3915177" cy="4165840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 Т О ?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Ч Т О ?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З А Ч Е М ?</a:t>
            </a:r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Г Д Е ?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Ч Е М ? 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 А К ?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 О Г Д А 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27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2060"/>
                </a:solidFill>
              </a:rPr>
              <a:t>Три пути ведут к знанию: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002060"/>
                </a:solidFill>
              </a:rPr>
              <a:t>путь </a:t>
            </a:r>
            <a:r>
              <a:rPr lang="ru-RU" b="1" i="1" u="sng" dirty="0">
                <a:solidFill>
                  <a:srgbClr val="002060"/>
                </a:solidFill>
              </a:rPr>
              <a:t>размышления </a:t>
            </a:r>
            <a:r>
              <a:rPr lang="ru-RU" b="1" dirty="0">
                <a:solidFill>
                  <a:srgbClr val="002060"/>
                </a:solidFill>
              </a:rPr>
              <a:t>– это путь </a:t>
            </a:r>
            <a:r>
              <a:rPr lang="ru-RU" b="1" dirty="0" smtClean="0">
                <a:solidFill>
                  <a:srgbClr val="002060"/>
                </a:solidFill>
              </a:rPr>
              <a:t>самый благородный,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u="sng" dirty="0" smtClean="0">
                <a:solidFill>
                  <a:srgbClr val="002060"/>
                </a:solidFill>
              </a:rPr>
              <a:t>путь </a:t>
            </a:r>
            <a:r>
              <a:rPr lang="ru-RU" b="1" i="1" u="sng" dirty="0">
                <a:solidFill>
                  <a:srgbClr val="002060"/>
                </a:solidFill>
              </a:rPr>
              <a:t>подражания  </a:t>
            </a:r>
            <a:r>
              <a:rPr lang="ru-RU" b="1" dirty="0">
                <a:solidFill>
                  <a:srgbClr val="002060"/>
                </a:solidFill>
              </a:rPr>
              <a:t>- это путь самый легкий,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</a:t>
            </a:r>
            <a:r>
              <a:rPr lang="ru-RU" b="1" i="1" u="sng" dirty="0">
                <a:solidFill>
                  <a:srgbClr val="002060"/>
                </a:solidFill>
              </a:rPr>
              <a:t>путь опыта </a:t>
            </a:r>
            <a:r>
              <a:rPr lang="ru-RU" b="1" dirty="0">
                <a:solidFill>
                  <a:srgbClr val="002060"/>
                </a:solidFill>
              </a:rPr>
              <a:t>– это путь самый горький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Конфуций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96400" y="234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32212" y="141016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Понятие трансформатора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11624" y="980730"/>
            <a:ext cx="7128792" cy="1565813"/>
          </a:xfrm>
          <a:prstGeom prst="rect">
            <a:avLst/>
          </a:prstGeom>
          <a:solidFill>
            <a:srgbClr val="D1D1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Трансформатором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называется устройство, предназначенное для преобразования переменного тока одного напряжения в переменный ток другого напряжения той же частоты.</a:t>
            </a:r>
          </a:p>
          <a:p>
            <a:pPr eaLnBrk="0" hangingPunct="0">
              <a:spcBef>
                <a:spcPct val="50000"/>
              </a:spcBef>
            </a:pP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207568" y="908721"/>
            <a:ext cx="649288" cy="663575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4400" dirty="0">
                <a:solidFill>
                  <a:schemeClr val="bg1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9" name="Рисунок 8" descr="ts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5" y="2996952"/>
            <a:ext cx="3161489" cy="2675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ts4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21" y="2996952"/>
            <a:ext cx="2579555" cy="267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tp190-1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2224" y="2996952"/>
            <a:ext cx="2151314" cy="267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56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96400" y="2606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19288" y="188913"/>
            <a:ext cx="8140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Яблочков Павел Николаевич</a:t>
            </a:r>
          </a:p>
        </p:txBody>
      </p:sp>
      <p:pic>
        <p:nvPicPr>
          <p:cNvPr id="7" name="Рисунок 6" descr="Яблоч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536" y="980728"/>
            <a:ext cx="3096344" cy="353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847528" y="4797152"/>
            <a:ext cx="864096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Павел Николаевич Яблочков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(14 сентября 1847,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Сердобский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уезд Саратовской губернии — 19  марта 1894, Саратов) — русский электротехник, военный инженер, изобретатель и предприниматель. Известен разработкой дуговой лампы (вошедшей в историю под названием «свеча Яблочкова») и другими изобретениями в области электротехники.</a:t>
            </a:r>
          </a:p>
        </p:txBody>
      </p:sp>
      <p:pic>
        <p:nvPicPr>
          <p:cNvPr id="9" name="Рисунок 8" descr="Виртуальная_виньетка_Ртищево._Свеча_Яблочкова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897" y="980728"/>
            <a:ext cx="2580491" cy="353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419px-Яблочков_Моск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6201" y="980728"/>
            <a:ext cx="2470351" cy="353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574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900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96400" y="2606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19288" y="188914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latin typeface="Arial" pitchFamily="34" charset="0"/>
                <a:cs typeface="Arial" pitchFamily="34" charset="0"/>
              </a:rPr>
              <a:t>История создания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9536" y="1124744"/>
            <a:ext cx="842493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Впервые трансформаторы были использованы в 1878 году русским ученым и изобретателем </a:t>
            </a:r>
            <a:r>
              <a:rPr lang="ru-RU" sz="20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П.Н.Яблочковым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 для питания изобретенных им «электрических свечей» - нового в то время источника света. Идея Яблочкова была развита сотрудником Московского университета И.Ф.Усагиным, сконструировавшим более совершенные трансформаторы.</a:t>
            </a:r>
          </a:p>
        </p:txBody>
      </p:sp>
      <p:pic>
        <p:nvPicPr>
          <p:cNvPr id="8" name="Рисунок 7" descr="Usagin_I.F.-P001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3284984"/>
            <a:ext cx="226825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367808" y="3251300"/>
            <a:ext cx="5975398" cy="2769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Иван Филиппович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Усагин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(7 сентября 1855 г., с.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Тархово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Клинского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уезда Московской, 1919 г..) - русский физик, создатель трансформатора, талантливый демонстратор физических опытов. Умер от сыпного тифа.</a:t>
            </a:r>
          </a:p>
          <a:p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Главнейшие труды И. Ф. </a:t>
            </a:r>
            <a:r>
              <a:rPr lang="ru-RU" sz="1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Усагина</a:t>
            </a:r>
            <a:r>
              <a:rPr lang="ru-RU" sz="1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Усовершенствованный вакуумный насос, "Журнал Русск. физ.-хим. общества", 1890; Практические приёмы фотографирования по методу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Липпманна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, "Известия Русск. общества любителей фотографии", 1903; Исследование лучей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Ленарда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совм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. с Н. П. </a:t>
            </a:r>
            <a:r>
              <a:rPr lang="ru-RU" sz="1400" b="1" i="1" dirty="0" err="1">
                <a:latin typeface="Arial" pitchFamily="34" charset="0"/>
                <a:cs typeface="Arial" pitchFamily="34" charset="0"/>
              </a:rPr>
              <a:t>Метёлкиным</a:t>
            </a:r>
            <a:r>
              <a:rPr lang="ru-RU" sz="1400" b="1" i="1" dirty="0">
                <a:latin typeface="Arial" pitchFamily="34" charset="0"/>
                <a:cs typeface="Arial" pitchFamily="34" charset="0"/>
              </a:rPr>
              <a:t>), "Журнал Русск. физ.-хим. общества", 1917.</a:t>
            </a:r>
          </a:p>
        </p:txBody>
      </p:sp>
    </p:spTree>
    <p:extLst>
      <p:ext uri="{BB962C8B-B14F-4D97-AF65-F5344CB8AC3E}">
        <p14:creationId xmlns:p14="http://schemas.microsoft.com/office/powerpoint/2010/main" val="6033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/>
              <a:t>Схема устройства</a:t>
            </a:r>
            <a:r>
              <a:rPr lang="ru-RU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83143"/>
            <a:ext cx="8737241" cy="529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3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Получение трехфазного трансформатора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414" y="3065172"/>
            <a:ext cx="2633171" cy="2537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0" y="2968579"/>
            <a:ext cx="2874908" cy="26337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41" y="3065172"/>
            <a:ext cx="2718512" cy="249794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3863662" y="3992451"/>
            <a:ext cx="746975" cy="39924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7581362" y="3992451"/>
            <a:ext cx="746975" cy="39924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897746" y="2807594"/>
            <a:ext cx="444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0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Классификация трехфазных трансформаторов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3793" y="2560320"/>
            <a:ext cx="3591880" cy="331012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По числу обмоток: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err="1">
                <a:solidFill>
                  <a:schemeClr val="tx1"/>
                </a:solidFill>
              </a:rPr>
              <a:t>д</a:t>
            </a:r>
            <a:r>
              <a:rPr lang="ru-RU" b="1" dirty="0" err="1" smtClean="0">
                <a:solidFill>
                  <a:schemeClr val="tx1"/>
                </a:solidFill>
              </a:rPr>
              <a:t>вухобмоточные</a:t>
            </a:r>
            <a:endParaRPr lang="ru-RU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>
                <a:solidFill>
                  <a:schemeClr val="tx1"/>
                </a:solidFill>
              </a:rPr>
              <a:t>трехобмоточные</a:t>
            </a:r>
            <a:endParaRPr lang="ru-RU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По заполнению бака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err="1">
                <a:solidFill>
                  <a:schemeClr val="tx1"/>
                </a:solidFill>
              </a:rPr>
              <a:t>м</a:t>
            </a:r>
            <a:r>
              <a:rPr lang="ru-RU" b="1" dirty="0" err="1" smtClean="0">
                <a:solidFill>
                  <a:schemeClr val="tx1"/>
                </a:solidFill>
              </a:rPr>
              <a:t>аслянные</a:t>
            </a:r>
            <a:endParaRPr lang="ru-RU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err="1">
                <a:solidFill>
                  <a:schemeClr val="tx1"/>
                </a:solidFill>
              </a:rPr>
              <a:t>с</a:t>
            </a:r>
            <a:r>
              <a:rPr lang="ru-RU" b="1" dirty="0" err="1" smtClean="0">
                <a:solidFill>
                  <a:schemeClr val="tx1"/>
                </a:solidFill>
              </a:rPr>
              <a:t>овтоловые</a:t>
            </a:r>
            <a:endParaRPr lang="ru-RU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</a:rPr>
              <a:t>с</a:t>
            </a:r>
            <a:r>
              <a:rPr lang="ru-RU" b="1" dirty="0" smtClean="0">
                <a:solidFill>
                  <a:schemeClr val="tx1"/>
                </a:solidFill>
              </a:rPr>
              <a:t>ухие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65960" y="2560320"/>
            <a:ext cx="3133687" cy="3310128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По конструкции </a:t>
            </a:r>
            <a:r>
              <a:rPr lang="ru-RU" b="1" dirty="0" err="1" smtClean="0">
                <a:solidFill>
                  <a:srgbClr val="002060"/>
                </a:solidFill>
              </a:rPr>
              <a:t>магнитопровода</a:t>
            </a:r>
            <a:endParaRPr lang="ru-RU" b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броневые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стержневые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ru-RU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По защите от окружающей среды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chemeClr val="tx1"/>
                </a:solidFill>
              </a:rPr>
              <a:t>открытые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закрытые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г</a:t>
            </a:r>
            <a:r>
              <a:rPr lang="ru-RU" b="1" dirty="0" smtClean="0"/>
              <a:t>ерметичные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02" y="2560319"/>
            <a:ext cx="3816350" cy="354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60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7427"/>
            <a:ext cx="9601196" cy="1303867"/>
          </a:xfrm>
        </p:spPr>
        <p:txBody>
          <a:bodyPr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Конструкция трансформатора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 descr="силовой масляный трансформатор мощностью 1000—6300 кВ-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00" y="1214492"/>
            <a:ext cx="6087404" cy="524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50" y="1214492"/>
            <a:ext cx="4846740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547</TotalTime>
  <Words>468</Words>
  <Application>Microsoft Office PowerPoint</Application>
  <PresentationFormat>Широкоэкранный</PresentationFormat>
  <Paragraphs>84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Garamond</vt:lpstr>
      <vt:lpstr>Times New Roman</vt:lpstr>
      <vt:lpstr>Натуральные материалы</vt:lpstr>
      <vt:lpstr>  </vt:lpstr>
      <vt:lpstr>Три пути ведут к знанию:  путь размышления – это путь самый благородный, путь подражания  - это путь самый легкий,  и путь опыта – это путь самый горький</vt:lpstr>
      <vt:lpstr>Презентация PowerPoint</vt:lpstr>
      <vt:lpstr>Презентация PowerPoint</vt:lpstr>
      <vt:lpstr>Презентация PowerPoint</vt:lpstr>
      <vt:lpstr>Схема устройства </vt:lpstr>
      <vt:lpstr>Получение трехфазного трансформатора</vt:lpstr>
      <vt:lpstr>Классификация трехфазных трансформаторов</vt:lpstr>
      <vt:lpstr>Конструкция трансформатора</vt:lpstr>
      <vt:lpstr>Презентация PowerPoint</vt:lpstr>
      <vt:lpstr>Схемы соединения обмоток</vt:lpstr>
      <vt:lpstr>«ЗИГЗАГ»</vt:lpstr>
      <vt:lpstr>Группы соединения обмоток</vt:lpstr>
      <vt:lpstr>Схема и группа соединения  Y/Δ - 11 </vt:lpstr>
      <vt:lpstr>Параллельная работа трансформаторов</vt:lpstr>
      <vt:lpstr>Маркировка трансформатора</vt:lpstr>
      <vt:lpstr>7 вопросов Квинтилиана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Трехфазный трансформатор</dc:title>
  <dc:creator>Ирина</dc:creator>
  <cp:lastModifiedBy>Ирина</cp:lastModifiedBy>
  <cp:revision>43</cp:revision>
  <dcterms:created xsi:type="dcterms:W3CDTF">2014-01-14T14:45:13Z</dcterms:created>
  <dcterms:modified xsi:type="dcterms:W3CDTF">2014-02-09T08:36:33Z</dcterms:modified>
</cp:coreProperties>
</file>