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61" r:id="rId4"/>
    <p:sldId id="274" r:id="rId5"/>
    <p:sldId id="259" r:id="rId6"/>
    <p:sldId id="260" r:id="rId7"/>
    <p:sldId id="262" r:id="rId8"/>
    <p:sldId id="275" r:id="rId9"/>
    <p:sldId id="263" r:id="rId10"/>
    <p:sldId id="264" r:id="rId11"/>
    <p:sldId id="265" r:id="rId12"/>
    <p:sldId id="276" r:id="rId13"/>
    <p:sldId id="266" r:id="rId14"/>
    <p:sldId id="27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112" d="100"/>
          <a:sy n="112" d="100"/>
        </p:scale>
        <p:origin x="-67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4FE750E-1B95-40D3-AB40-38EBF1472675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DDD922-96E5-4ACB-B6D6-67784B893174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7" Type="http://schemas.openxmlformats.org/officeDocument/2006/relationships/image" Target="../media/image4.png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русского языка в 3 классе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1916832"/>
            <a:ext cx="7632848" cy="4680520"/>
          </a:xfrm>
        </p:spPr>
        <p:txBody>
          <a:bodyPr>
            <a:normAutofit/>
          </a:bodyPr>
          <a:lstStyle/>
          <a:p>
            <a:r>
              <a:rPr lang="ru-RU" sz="6000" dirty="0">
                <a:latin typeface="Franklin Gothic Medium" pitchFamily="34" charset="0"/>
              </a:rPr>
              <a:t>Урок- исследование</a:t>
            </a:r>
          </a:p>
          <a:p>
            <a:pPr algn="r"/>
            <a:endParaRPr lang="ru-RU" dirty="0" smtClean="0"/>
          </a:p>
          <a:p>
            <a:pPr algn="r"/>
            <a:r>
              <a:rPr lang="ru-RU" sz="2000" dirty="0" smtClean="0"/>
              <a:t>Презентация выполнена  учителем </a:t>
            </a:r>
            <a:r>
              <a:rPr lang="ru-RU" sz="2000" dirty="0"/>
              <a:t>начальных </a:t>
            </a:r>
            <a:r>
              <a:rPr lang="ru-RU" sz="2000" dirty="0" smtClean="0"/>
              <a:t>классов </a:t>
            </a:r>
          </a:p>
          <a:p>
            <a:pPr algn="r"/>
            <a:r>
              <a:rPr lang="ru-RU" sz="2000" dirty="0" smtClean="0"/>
              <a:t>КГОКУ </a:t>
            </a:r>
            <a:r>
              <a:rPr lang="ru-RU" sz="2000" dirty="0" smtClean="0"/>
              <a:t>«Школа-интернат для детей-сирот</a:t>
            </a:r>
          </a:p>
          <a:p>
            <a:pPr algn="r"/>
            <a:r>
              <a:rPr lang="ru-RU" sz="2000" dirty="0" smtClean="0"/>
              <a:t>и детей, оставшихся без попечения родителей,</a:t>
            </a:r>
          </a:p>
          <a:p>
            <a:pPr algn="r"/>
            <a:r>
              <a:rPr lang="ru-RU" sz="2000" dirty="0" smtClean="0"/>
              <a:t>с</a:t>
            </a:r>
            <a:r>
              <a:rPr lang="ru-RU" sz="2000" dirty="0" smtClean="0"/>
              <a:t>. Покровка</a:t>
            </a:r>
            <a:r>
              <a:rPr lang="ru-RU" sz="2000" dirty="0" smtClean="0"/>
              <a:t>»</a:t>
            </a:r>
          </a:p>
          <a:p>
            <a:pPr algn="r"/>
            <a:r>
              <a:rPr lang="ru-RU" sz="2000" dirty="0" smtClean="0"/>
              <a:t> </a:t>
            </a:r>
            <a:r>
              <a:rPr lang="ru-RU" sz="2000" dirty="0" err="1"/>
              <a:t>Гаврилец</a:t>
            </a:r>
            <a:r>
              <a:rPr lang="ru-RU" sz="2000" dirty="0"/>
              <a:t> Валентина Васильевна </a:t>
            </a:r>
          </a:p>
          <a:p>
            <a:pPr algn="r"/>
            <a:endParaRPr lang="ru-RU" sz="2000" dirty="0"/>
          </a:p>
          <a:p>
            <a:pPr algn="ctr"/>
            <a:r>
              <a:rPr lang="ru-RU" dirty="0" smtClean="0"/>
              <a:t>2014г.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2974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881968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э</a:t>
            </a:r>
            <a:r>
              <a:rPr lang="ru-RU" dirty="0" smtClean="0"/>
              <a:t>тап исследования-работа с однокоренными словами.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96855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Задание Мудрой Совы</a:t>
            </a:r>
            <a:r>
              <a:rPr lang="ru-RU" dirty="0" smtClean="0"/>
              <a:t>: </a:t>
            </a:r>
            <a:r>
              <a:rPr lang="ru-RU" dirty="0" smtClean="0"/>
              <a:t>найдите лишнее </a:t>
            </a:r>
            <a:r>
              <a:rPr lang="ru-RU" dirty="0" smtClean="0"/>
              <a:t>слово</a:t>
            </a:r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r>
              <a:rPr lang="ru-RU" dirty="0" smtClean="0">
                <a:solidFill>
                  <a:srgbClr val="00B0F0"/>
                </a:solidFill>
              </a:rPr>
              <a:t>                                 Подводник</a:t>
            </a:r>
            <a:endParaRPr lang="ru-RU" dirty="0">
              <a:solidFill>
                <a:srgbClr val="00B0F0"/>
              </a:solidFill>
            </a:endParaRPr>
          </a:p>
          <a:p>
            <a:pPr marL="82296" indent="0" algn="ctr">
              <a:buNone/>
            </a:pPr>
            <a:r>
              <a:rPr lang="ru-RU" dirty="0" smtClean="0">
                <a:solidFill>
                  <a:srgbClr val="00B0F0"/>
                </a:solidFill>
              </a:rPr>
              <a:t>Водитель </a:t>
            </a:r>
            <a:endParaRPr lang="ru-RU" dirty="0" smtClean="0">
              <a:solidFill>
                <a:srgbClr val="00B0F0"/>
              </a:solidFill>
            </a:endParaRPr>
          </a:p>
          <a:p>
            <a:pPr marL="82296" indent="0" algn="ctr">
              <a:buNone/>
            </a:pPr>
            <a:r>
              <a:rPr lang="ru-RU" dirty="0" smtClean="0">
                <a:solidFill>
                  <a:srgbClr val="00B0F0"/>
                </a:solidFill>
              </a:rPr>
              <a:t>Вода</a:t>
            </a:r>
            <a:endParaRPr lang="ru-RU" dirty="0" smtClean="0">
              <a:solidFill>
                <a:srgbClr val="00B0F0"/>
              </a:solidFill>
            </a:endParaRPr>
          </a:p>
          <a:p>
            <a:pPr marL="82296" indent="0" algn="ctr">
              <a:buNone/>
            </a:pPr>
            <a:r>
              <a:rPr lang="ru-RU" dirty="0" smtClean="0">
                <a:solidFill>
                  <a:srgbClr val="00B0F0"/>
                </a:solidFill>
              </a:rPr>
              <a:t>Водяной </a:t>
            </a:r>
          </a:p>
          <a:p>
            <a:pPr marL="82296" indent="0" algn="ctr">
              <a:buNone/>
            </a:pPr>
            <a:endParaRPr lang="ru-RU" dirty="0" smtClean="0">
              <a:solidFill>
                <a:srgbClr val="00B0F0"/>
              </a:solidFill>
            </a:endParaRPr>
          </a:p>
        </p:txBody>
      </p:sp>
      <p:pic>
        <p:nvPicPr>
          <p:cNvPr id="10243" name="Picture 3" descr="C:\Users\дедушка\AppData\Local\Microsoft\Windows\Temporary Internet Files\Content.IE5\4PDV25OT\MC90043453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14325"/>
            <a:ext cx="556171" cy="1326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9522" y="3933056"/>
            <a:ext cx="2137920" cy="2822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27346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274638"/>
            <a:ext cx="6665944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э</a:t>
            </a:r>
            <a:r>
              <a:rPr lang="ru-RU" dirty="0" smtClean="0"/>
              <a:t>тап исследования-объясни значение слов.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5328592" cy="4645496"/>
          </a:xfrm>
        </p:spPr>
        <p:txBody>
          <a:bodyPr>
            <a:normAutofit lnSpcReduction="10000"/>
          </a:bodyPr>
          <a:lstStyle/>
          <a:p>
            <a:r>
              <a:rPr lang="ru-RU" sz="2400" dirty="0" err="1" smtClean="0"/>
              <a:t>Ч.стюля</a:t>
            </a:r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err="1" smtClean="0"/>
              <a:t>См.льчак</a:t>
            </a:r>
            <a:endParaRPr lang="ru-RU" sz="2400" dirty="0" smtClean="0"/>
          </a:p>
          <a:p>
            <a:pPr marL="82296" indent="0">
              <a:buNone/>
            </a:pPr>
            <a:r>
              <a:rPr lang="ru-RU" sz="2400" dirty="0" smtClean="0"/>
              <a:t> </a:t>
            </a:r>
          </a:p>
          <a:p>
            <a:r>
              <a:rPr lang="ru-RU" sz="2400" dirty="0" err="1" smtClean="0"/>
              <a:t>Гр.знуля</a:t>
            </a:r>
            <a:endParaRPr lang="ru-RU" sz="2400" dirty="0" smtClean="0"/>
          </a:p>
          <a:p>
            <a:pPr marL="82296" indent="0">
              <a:buNone/>
            </a:pPr>
            <a:endParaRPr lang="ru-RU" sz="2400" dirty="0" smtClean="0"/>
          </a:p>
          <a:p>
            <a:r>
              <a:rPr lang="ru-RU" sz="2400" dirty="0" err="1" smtClean="0"/>
              <a:t>Д.бряк</a:t>
            </a:r>
            <a:endParaRPr lang="ru-RU" sz="2400" dirty="0" smtClean="0"/>
          </a:p>
          <a:p>
            <a:pPr marL="82296" indent="0">
              <a:buNone/>
            </a:pPr>
            <a:endParaRPr lang="ru-RU" sz="2400" dirty="0" smtClean="0"/>
          </a:p>
          <a:p>
            <a:r>
              <a:rPr lang="ru-RU" sz="2400" dirty="0" err="1" smtClean="0"/>
              <a:t>В.с.льчак</a:t>
            </a:r>
            <a:endParaRPr lang="ru-RU" sz="2400" dirty="0" smtClean="0"/>
          </a:p>
          <a:p>
            <a:pPr marL="82296" indent="0">
              <a:buNone/>
            </a:pPr>
            <a:endParaRPr lang="ru-RU" sz="2400" dirty="0" smtClean="0"/>
          </a:p>
          <a:p>
            <a:r>
              <a:rPr lang="ru-RU" sz="2400" dirty="0" err="1" smtClean="0"/>
              <a:t>Л.нтяй</a:t>
            </a:r>
            <a:r>
              <a:rPr lang="ru-RU" sz="2400" dirty="0" smtClean="0"/>
              <a:t> </a:t>
            </a:r>
            <a:endParaRPr lang="ru-RU" sz="2400" dirty="0"/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11267" name="Picture 3" descr="C:\Users\дедушка\AppData\Local\Microsoft\Windows\Temporary Internet Files\Content.IE5\73T7L317\MC9004345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32656"/>
            <a:ext cx="839904" cy="1110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C:\Users\дедушка\AppData\Local\Microsoft\Windows\Temporary Internet Files\Content.IE5\PM9OIFHS\MC900432165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991400"/>
            <a:ext cx="8255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9" name="Picture 5" descr="C:\Users\дедушка\AppData\Local\Microsoft\Windows\Temporary Internet Files\Content.IE5\TSKC61OV\MC9004078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2964854"/>
            <a:ext cx="1270000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C:\Users\дедушка\AppData\Local\Microsoft\Windows\Temporary Internet Files\Content.IE5\4PDV25OT\MC900407780[2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5016500"/>
            <a:ext cx="1216025" cy="184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1" name="Picture 7" descr="C:\Users\дедушка\AppData\Local\Microsoft\Windows\Temporary Internet Files\Content.IE5\73T7L317\MC900407778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7447" y="888627"/>
            <a:ext cx="1203325" cy="184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2" name="Picture 8" descr="C:\Users\дедушка\AppData\Local\Microsoft\Windows\Temporary Internet Files\Content.IE5\PM9OIFHS\MC900432161[2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8289" y="841003"/>
            <a:ext cx="831850" cy="193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3" name="Picture 9" descr="C:\Users\дедушка\AppData\Local\Microsoft\Windows\Temporary Internet Files\Content.IE5\TSKC61OV\MC900432171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208" y="4764967"/>
            <a:ext cx="2052317" cy="2055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647237"/>
            <a:ext cx="2369583" cy="3127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3274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03648" y="-387424"/>
            <a:ext cx="6448760" cy="8599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16632"/>
            <a:ext cx="7498080" cy="6480720"/>
          </a:xfrm>
        </p:spPr>
        <p:txBody>
          <a:bodyPr>
            <a:normAutofit/>
          </a:bodyPr>
          <a:lstStyle/>
          <a:p>
            <a:r>
              <a:rPr lang="ru-RU" dirty="0" smtClean="0"/>
              <a:t>Ч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стюля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См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льчак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Гр</a:t>
            </a:r>
            <a:r>
              <a:rPr lang="ru-RU" dirty="0" smtClean="0">
                <a:solidFill>
                  <a:srgbClr val="FF0000"/>
                </a:solidFill>
              </a:rPr>
              <a:t>я</a:t>
            </a:r>
            <a:r>
              <a:rPr lang="ru-RU" dirty="0" smtClean="0"/>
              <a:t>знуля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Д</a:t>
            </a:r>
            <a:r>
              <a:rPr lang="ru-RU" dirty="0" smtClean="0">
                <a:solidFill>
                  <a:srgbClr val="FF0000"/>
                </a:solidFill>
              </a:rPr>
              <a:t>о</a:t>
            </a:r>
            <a:r>
              <a:rPr lang="ru-RU" dirty="0" smtClean="0"/>
              <a:t>бряк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В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с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льчак</a:t>
            </a:r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Л</a:t>
            </a:r>
            <a:r>
              <a:rPr lang="ru-RU" dirty="0" smtClean="0">
                <a:solidFill>
                  <a:srgbClr val="FF0000"/>
                </a:solidFill>
              </a:rPr>
              <a:t>е</a:t>
            </a:r>
            <a:r>
              <a:rPr lang="ru-RU" dirty="0" smtClean="0"/>
              <a:t>нтяй 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937523"/>
            <a:ext cx="3851337" cy="5083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51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24710"/>
            <a:ext cx="6408711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э</a:t>
            </a:r>
            <a:r>
              <a:rPr lang="ru-RU" dirty="0" smtClean="0"/>
              <a:t>тап исследования-информация Мудрой </a:t>
            </a:r>
            <a:r>
              <a:rPr lang="ru-RU" dirty="0" smtClean="0"/>
              <a:t>Совы.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1700808"/>
            <a:ext cx="6624736" cy="3061320"/>
          </a:xfrm>
          <a:ln w="19050">
            <a:solidFill>
              <a:schemeClr val="tx1"/>
            </a:solidFill>
          </a:ln>
        </p:spPr>
        <p:txBody>
          <a:bodyPr/>
          <a:lstStyle/>
          <a:p>
            <a:pPr marL="82296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Видишь,</a:t>
            </a:r>
          </a:p>
          <a:p>
            <a:pPr marL="82296" indent="0" algn="ctr">
              <a:buNone/>
            </a:pPr>
            <a:r>
              <a:rPr lang="ru-RU" dirty="0">
                <a:solidFill>
                  <a:srgbClr val="FF0000"/>
                </a:solidFill>
              </a:rPr>
              <a:t>к</a:t>
            </a:r>
            <a:r>
              <a:rPr lang="ru-RU" dirty="0" smtClean="0">
                <a:solidFill>
                  <a:srgbClr val="FF0000"/>
                </a:solidFill>
              </a:rPr>
              <a:t>ак много слов, в корнях </a:t>
            </a:r>
          </a:p>
          <a:p>
            <a:pPr marL="82296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которых ты не сделаешь ошибки, </a:t>
            </a:r>
          </a:p>
          <a:p>
            <a:pPr marL="82296" indent="0" algn="ctr">
              <a:buNone/>
            </a:pPr>
            <a:r>
              <a:rPr lang="ru-RU" dirty="0">
                <a:solidFill>
                  <a:srgbClr val="FF0000"/>
                </a:solidFill>
              </a:rPr>
              <a:t>е</a:t>
            </a:r>
            <a:r>
              <a:rPr lang="ru-RU" dirty="0" smtClean="0">
                <a:solidFill>
                  <a:srgbClr val="FF0000"/>
                </a:solidFill>
              </a:rPr>
              <a:t>сли будешь задумываться над</a:t>
            </a:r>
          </a:p>
          <a:p>
            <a:pPr marL="82296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их </a:t>
            </a:r>
            <a:r>
              <a:rPr lang="ru-RU" dirty="0" smtClean="0">
                <a:solidFill>
                  <a:srgbClr val="FF0000"/>
                </a:solidFill>
              </a:rPr>
              <a:t>значением.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2290" name="Picture 2" descr="C:\Users\дедушка\AppData\Local\Microsoft\Windows\Temporary Internet Files\Content.IE5\4PDV25OT\MC9004345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77153"/>
            <a:ext cx="1008112" cy="1290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291" name="Picture 3" descr="C:\Users\дедушка\AppData\Local\Microsoft\Windows\Temporary Internet Files\Content.IE5\73T7L317\MC900370140[2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390760"/>
            <a:ext cx="2305941" cy="2434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1547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Физкультминутка.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96752"/>
            <a:ext cx="7920880" cy="5544616"/>
          </a:xfrm>
        </p:spPr>
        <p:txBody>
          <a:bodyPr/>
          <a:lstStyle/>
          <a:p>
            <a:r>
              <a:rPr lang="ru-RU" dirty="0" smtClean="0"/>
              <a:t>Гуси серые летели,</a:t>
            </a:r>
          </a:p>
          <a:p>
            <a:pPr marL="82296" indent="0">
              <a:buNone/>
            </a:pPr>
            <a:r>
              <a:rPr lang="ru-RU" dirty="0" smtClean="0"/>
              <a:t>На лужайке тихо сели.</a:t>
            </a:r>
          </a:p>
          <a:p>
            <a:pPr marL="82296" indent="0">
              <a:buNone/>
            </a:pPr>
            <a:r>
              <a:rPr lang="ru-RU" dirty="0" smtClean="0"/>
              <a:t>Походили, поклевали </a:t>
            </a:r>
          </a:p>
          <a:p>
            <a:pPr marL="82296" indent="0">
              <a:buNone/>
            </a:pPr>
            <a:r>
              <a:rPr lang="ru-RU" dirty="0" smtClean="0"/>
              <a:t>Потом быстро побежали.</a:t>
            </a:r>
          </a:p>
          <a:p>
            <a:pPr marL="82296" indent="0">
              <a:buNone/>
            </a:pPr>
            <a:r>
              <a:rPr lang="ru-RU" dirty="0" smtClean="0"/>
              <a:t>На зарядку солнышко поднимает нас, </a:t>
            </a:r>
          </a:p>
          <a:p>
            <a:pPr marL="82296" indent="0">
              <a:buNone/>
            </a:pPr>
            <a:r>
              <a:rPr lang="ru-RU" dirty="0" smtClean="0"/>
              <a:t>Поднимаем руки мы по команде: «Раз!»</a:t>
            </a:r>
          </a:p>
          <a:p>
            <a:pPr marL="82296" indent="0">
              <a:buNone/>
            </a:pPr>
            <a:r>
              <a:rPr lang="ru-RU" dirty="0" smtClean="0"/>
              <a:t>А над нами весело шелестит листва.</a:t>
            </a:r>
          </a:p>
          <a:p>
            <a:pPr marL="82296" indent="0">
              <a:buNone/>
            </a:pPr>
            <a:r>
              <a:rPr lang="ru-RU" dirty="0" smtClean="0"/>
              <a:t>Опускаем руки мы по команде: «Два!»</a:t>
            </a:r>
            <a:endParaRPr lang="ru-RU" dirty="0"/>
          </a:p>
        </p:txBody>
      </p:sp>
      <p:pic>
        <p:nvPicPr>
          <p:cNvPr id="7170" name="Picture 2" descr="C:\Users\дедушка\AppData\Local\Microsoft\Windows\Temporary Internet Files\Content.IE5\PM9OIFHS\MC90044654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844" y="836713"/>
            <a:ext cx="2649432" cy="2217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003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9152" y="200140"/>
            <a:ext cx="6294652" cy="1428659"/>
          </a:xfrm>
        </p:spPr>
        <p:txBody>
          <a:bodyPr>
            <a:normAutofit fontScale="90000"/>
          </a:bodyPr>
          <a:lstStyle/>
          <a:p>
            <a:r>
              <a:rPr lang="ru-RU" dirty="0"/>
              <a:t>э</a:t>
            </a:r>
            <a:r>
              <a:rPr lang="ru-RU" dirty="0" smtClean="0"/>
              <a:t>тап </a:t>
            </a:r>
            <a:r>
              <a:rPr lang="ru-RU" dirty="0" smtClean="0"/>
              <a:t>исследования-решение орфографических задач.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628800"/>
            <a:ext cx="7848872" cy="3096344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Работа </a:t>
            </a:r>
            <a:r>
              <a:rPr lang="ru-RU" dirty="0" smtClean="0"/>
              <a:t>по учебнику</a:t>
            </a:r>
          </a:p>
          <a:p>
            <a:pPr marL="82296" indent="0">
              <a:buNone/>
            </a:pPr>
            <a:r>
              <a:rPr lang="ru-RU" dirty="0" smtClean="0"/>
              <a:t>Упражнение 247 </a:t>
            </a:r>
          </a:p>
          <a:p>
            <a:pPr marL="82296" indent="0">
              <a:buNone/>
            </a:pPr>
            <a:endParaRPr lang="ru-RU" dirty="0"/>
          </a:p>
          <a:p>
            <a:r>
              <a:rPr lang="ru-RU" dirty="0" smtClean="0"/>
              <a:t>Самопроверка: </a:t>
            </a:r>
            <a:r>
              <a:rPr lang="ru-RU" b="1" i="1" dirty="0" smtClean="0">
                <a:solidFill>
                  <a:srgbClr val="FF0000"/>
                </a:solidFill>
              </a:rPr>
              <a:t>О, О, И, А, Е, Е, Е.</a:t>
            </a:r>
            <a:endParaRPr lang="ru-RU" b="1" i="1" dirty="0">
              <a:solidFill>
                <a:srgbClr val="FF0000"/>
              </a:solidFill>
            </a:endParaRPr>
          </a:p>
          <a:p>
            <a:pPr marL="82296" indent="0">
              <a:buNone/>
            </a:pPr>
            <a:endParaRPr lang="ru-RU" dirty="0" smtClean="0"/>
          </a:p>
        </p:txBody>
      </p:sp>
      <p:pic>
        <p:nvPicPr>
          <p:cNvPr id="14338" name="Picture 2" descr="C:\Users\дедушка\AppData\Local\Microsoft\Windows\Temporary Internet Files\Content.IE5\PM9OIFHS\MC90043454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8640"/>
            <a:ext cx="971560" cy="1199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 descr="C:\Users\дедушка\AppData\Local\Microsoft\Windows\Temporary Internet Files\Content.IE5\73T7L317\MC90044173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717032"/>
            <a:ext cx="360040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106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1276" y="188640"/>
            <a:ext cx="6581204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этап исследования-проблемная ситуация.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599" y="1628800"/>
            <a:ext cx="7998907" cy="5112568"/>
          </a:xfrm>
        </p:spPr>
        <p:txBody>
          <a:bodyPr/>
          <a:lstStyle/>
          <a:p>
            <a:pPr marL="82296" indent="0">
              <a:buNone/>
            </a:pPr>
            <a:r>
              <a:rPr lang="ru-RU" dirty="0" err="1"/>
              <a:t>п</a:t>
            </a:r>
            <a:r>
              <a:rPr lang="ru-RU" dirty="0" err="1" smtClean="0"/>
              <a:t>ол.скать</a:t>
            </a:r>
            <a:r>
              <a:rPr lang="ru-RU" dirty="0" smtClean="0"/>
              <a:t> белье              </a:t>
            </a:r>
            <a:r>
              <a:rPr lang="ru-RU" dirty="0" err="1" smtClean="0"/>
              <a:t>пол.скать</a:t>
            </a:r>
            <a:r>
              <a:rPr lang="ru-RU" dirty="0" smtClean="0"/>
              <a:t> </a:t>
            </a:r>
            <a:r>
              <a:rPr lang="ru-RU" dirty="0"/>
              <a:t>котенка </a:t>
            </a:r>
          </a:p>
          <a:p>
            <a:pPr marL="82296" indent="0">
              <a:buNone/>
            </a:pPr>
            <a:r>
              <a:rPr lang="ru-RU" dirty="0" smtClean="0"/>
              <a:t>       </a:t>
            </a:r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r>
              <a:rPr lang="ru-RU" dirty="0" err="1" smtClean="0"/>
              <a:t>сл.зать</a:t>
            </a:r>
            <a:r>
              <a:rPr lang="ru-RU" dirty="0" smtClean="0"/>
              <a:t> сметану                </a:t>
            </a:r>
            <a:r>
              <a:rPr lang="ru-RU" dirty="0" err="1" smtClean="0"/>
              <a:t>сл.зать</a:t>
            </a:r>
            <a:r>
              <a:rPr lang="ru-RU" dirty="0" smtClean="0"/>
              <a:t> с дерева </a:t>
            </a:r>
            <a:endParaRPr lang="ru-RU" dirty="0"/>
          </a:p>
        </p:txBody>
      </p:sp>
      <p:pic>
        <p:nvPicPr>
          <p:cNvPr id="15362" name="Picture 2" descr="C:\Users\дедушка\AppData\Local\Microsoft\Windows\Temporary Internet Files\Content.IE5\4PDV25OT\MC90043454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6632"/>
            <a:ext cx="907628" cy="1345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C:\Users\дедушка\AppData\Local\Microsoft\Windows\Temporary Internet Files\Content.IE5\4PDV25OT\MM900356616[1]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337" y="1953369"/>
            <a:ext cx="1706249" cy="170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7" name="Picture 7" descr="C:\Users\дедушка\AppData\Local\Microsoft\Windows\Temporary Internet Files\Content.IE5\PM9OIFHS\MC90031856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204864"/>
            <a:ext cx="1139825" cy="182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9" name="Picture 9" descr="C:\Users\дедушка\AppData\Local\Microsoft\Windows\Temporary Internet Files\Content.IE5\4PDV25OT\MC900205538[2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581128"/>
            <a:ext cx="2088232" cy="182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1" name="Picture 11" descr="C:\Users\дедушка\AppData\Local\Microsoft\Windows\Temporary Internet Files\Content.IE5\TSKC61OV\MP900402259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326" y="4581128"/>
            <a:ext cx="2929571" cy="1952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132855"/>
            <a:ext cx="1437601" cy="1897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797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03648" y="-459432"/>
            <a:ext cx="7498080" cy="4571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476672"/>
            <a:ext cx="8401232" cy="6229707"/>
          </a:xfrm>
        </p:spPr>
        <p:txBody>
          <a:bodyPr/>
          <a:lstStyle/>
          <a:p>
            <a:pPr marL="82296" indent="0">
              <a:buNone/>
            </a:pPr>
            <a:r>
              <a:rPr lang="ru-RU" dirty="0" err="1" smtClean="0"/>
              <a:t>зап.вать</a:t>
            </a:r>
            <a:r>
              <a:rPr lang="ru-RU" dirty="0" smtClean="0"/>
              <a:t> песню                </a:t>
            </a:r>
            <a:r>
              <a:rPr lang="ru-RU" dirty="0" err="1" smtClean="0"/>
              <a:t>зап.вать</a:t>
            </a:r>
            <a:r>
              <a:rPr lang="ru-RU" dirty="0" smtClean="0"/>
              <a:t> лекарство 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r>
              <a:rPr lang="ru-RU" dirty="0" smtClean="0"/>
              <a:t>зеленые </a:t>
            </a:r>
            <a:r>
              <a:rPr lang="ru-RU" dirty="0" err="1" smtClean="0"/>
              <a:t>л.са</a:t>
            </a:r>
            <a:r>
              <a:rPr lang="ru-RU" dirty="0" smtClean="0"/>
              <a:t>                      хитрая </a:t>
            </a:r>
            <a:r>
              <a:rPr lang="ru-RU" dirty="0" err="1" smtClean="0"/>
              <a:t>л.са</a:t>
            </a:r>
            <a:r>
              <a:rPr lang="ru-RU" dirty="0" smtClean="0"/>
              <a:t>  </a:t>
            </a:r>
            <a:endParaRPr lang="ru-RU" dirty="0"/>
          </a:p>
        </p:txBody>
      </p:sp>
      <p:pic>
        <p:nvPicPr>
          <p:cNvPr id="16386" name="Picture 2" descr="C:\Users\дедушка\AppData\Local\Microsoft\Windows\Temporary Internet Files\Content.IE5\PM9OIFHS\MC9004298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196752"/>
            <a:ext cx="1863725" cy="177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9" name="Picture 5" descr="C:\Users\дедушка\AppData\Local\Microsoft\Windows\Temporary Internet Files\Content.IE5\73T7L317\MC90018614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134840"/>
            <a:ext cx="1736725" cy="1839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0" name="Picture 6" descr="C:\Users\дедушка\AppData\Local\Microsoft\Windows\Temporary Internet Files\Content.IE5\TSKC61OV\MC90039070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954" y="4276726"/>
            <a:ext cx="1984200" cy="131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91" name="Picture 7" descr="C:\Users\дедушка\AppData\Local\Microsoft\Windows\Temporary Internet Files\Content.IE5\4PDV25OT\MC900441392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9575" y="4395788"/>
            <a:ext cx="1806575" cy="177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67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6632"/>
            <a:ext cx="4104456" cy="352839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Вывод</a:t>
            </a:r>
            <a:r>
              <a:rPr lang="ru-RU" dirty="0" smtClean="0"/>
              <a:t>: с заданием справились легко, потому что знаем новый способ проверки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корней-</a:t>
            </a:r>
            <a:r>
              <a:rPr lang="ru-RU" dirty="0" smtClean="0">
                <a:solidFill>
                  <a:srgbClr val="FF0000"/>
                </a:solidFill>
              </a:rPr>
              <a:t>это объяснение значения слова.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7410" name="Picture 2" descr="C:\Users\дедушка\AppData\Local\Microsoft\Windows\Temporary Internet Files\Content.IE5\73T7L317\MC900370140[4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933056"/>
            <a:ext cx="2664296" cy="2812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412776"/>
            <a:ext cx="2857500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50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88640"/>
            <a:ext cx="6768752" cy="1152128"/>
          </a:xfrm>
        </p:spPr>
        <p:txBody>
          <a:bodyPr/>
          <a:lstStyle/>
          <a:p>
            <a:r>
              <a:rPr lang="ru-RU" dirty="0"/>
              <a:t>э</a:t>
            </a:r>
            <a:r>
              <a:rPr lang="ru-RU" dirty="0" smtClean="0"/>
              <a:t>тап-итог исследования.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397807"/>
            <a:ext cx="7560840" cy="2895290"/>
          </a:xfrm>
        </p:spPr>
        <p:txBody>
          <a:bodyPr/>
          <a:lstStyle/>
          <a:p>
            <a:r>
              <a:rPr lang="ru-RU" dirty="0" smtClean="0"/>
              <a:t>Может ли значение слова помочь выбрать правильную букву в корне?</a:t>
            </a:r>
          </a:p>
          <a:p>
            <a:pPr marL="82296" indent="0">
              <a:buNone/>
            </a:pPr>
            <a:endParaRPr lang="ru-RU" dirty="0"/>
          </a:p>
          <a:p>
            <a:r>
              <a:rPr lang="ru-RU" dirty="0" smtClean="0"/>
              <a:t>Домашнее задание: упражнение 248 </a:t>
            </a:r>
          </a:p>
        </p:txBody>
      </p:sp>
      <p:pic>
        <p:nvPicPr>
          <p:cNvPr id="18434" name="Picture 2" descr="C:\Users\дедушка\AppData\Local\Microsoft\Windows\Temporary Internet Files\Content.IE5\4PDV25OT\MC90043454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88640"/>
            <a:ext cx="1057002" cy="1208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8" name="Picture 6" descr="C:\Users\дедушка\AppData\Local\Microsoft\Windows\Temporary Internet Files\Content.IE5\PM9OIFHS\MC900088956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65104"/>
            <a:ext cx="3672408" cy="243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804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930226"/>
          </a:xfrm>
        </p:spPr>
        <p:txBody>
          <a:bodyPr>
            <a:noAutofit/>
          </a:bodyPr>
          <a:lstStyle/>
          <a:p>
            <a:r>
              <a:rPr lang="ru-RU" sz="3600" dirty="0"/>
              <a:t>Тема урока: Правописание безударных гласных в корне </a:t>
            </a:r>
            <a:r>
              <a:rPr lang="ru-RU" sz="3600" dirty="0" smtClean="0"/>
              <a:t>слова.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dirty="0"/>
              <a:t>Цель: 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988840"/>
            <a:ext cx="7498080" cy="3384376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сформировать у учащихся привычку задумываться над значением слова при выборе буквы в корне слова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формировать умение проверять безударные гласные в корне </a:t>
            </a:r>
            <a:r>
              <a:rPr lang="ru-RU" sz="2400" dirty="0" smtClean="0"/>
              <a:t>слова;</a:t>
            </a:r>
          </a:p>
          <a:p>
            <a:r>
              <a:rPr lang="ru-RU" sz="2400" dirty="0"/>
              <a:t>повышать культуру речи и грамотность</a:t>
            </a:r>
            <a:r>
              <a:rPr lang="ru-RU" sz="1800" dirty="0"/>
              <a:t>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3" descr="C:\Users\дедушка\AppData\Local\Microsoft\Windows\Temporary Internet Files\Content.IE5\4PDV25OT\MC900432665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149079"/>
            <a:ext cx="3024336" cy="2825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632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Гости урока: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4216512" cy="4800600"/>
          </a:xfrm>
        </p:spPr>
        <p:txBody>
          <a:bodyPr/>
          <a:lstStyle/>
          <a:p>
            <a:r>
              <a:rPr lang="ru-RU" dirty="0" smtClean="0"/>
              <a:t>Мудрая Сова</a:t>
            </a:r>
          </a:p>
          <a:p>
            <a:pPr marL="82296" indent="0">
              <a:buNone/>
            </a:pPr>
            <a:r>
              <a:rPr lang="ru-RU" dirty="0" smtClean="0"/>
              <a:t> </a:t>
            </a:r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endParaRPr lang="ru-RU" dirty="0" smtClean="0"/>
          </a:p>
          <a:p>
            <a:r>
              <a:rPr lang="ru-RU" dirty="0" smtClean="0"/>
              <a:t>Буратино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7170" name="Picture 2" descr="C:\Users\дедушка\AppData\Local\Microsoft\Windows\Temporary Internet Files\Content.IE5\TSKC61OV\MC900370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715" y="755878"/>
            <a:ext cx="2162695" cy="228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01008"/>
            <a:ext cx="1974265" cy="2606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34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Оборудование: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2376264"/>
          </a:xfrm>
        </p:spPr>
        <p:txBody>
          <a:bodyPr>
            <a:normAutofit lnSpcReduction="10000"/>
          </a:bodyPr>
          <a:lstStyle/>
          <a:p>
            <a:r>
              <a:rPr lang="ru-RU" sz="2800" dirty="0" smtClean="0"/>
              <a:t>Учебник </a:t>
            </a:r>
            <a:r>
              <a:rPr lang="ru-RU" sz="2800" dirty="0"/>
              <a:t>«Русский язык. 3 класс» Т.Г. </a:t>
            </a:r>
            <a:r>
              <a:rPr lang="ru-RU" sz="2800" dirty="0" err="1"/>
              <a:t>Рамзаева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Толковые </a:t>
            </a:r>
            <a:r>
              <a:rPr lang="ru-RU" sz="2800" dirty="0"/>
              <a:t>словари </a:t>
            </a:r>
            <a:r>
              <a:rPr lang="ru-RU" sz="2800" dirty="0" smtClean="0"/>
              <a:t>;</a:t>
            </a:r>
          </a:p>
          <a:p>
            <a:r>
              <a:rPr lang="ru-RU" sz="2800" dirty="0" smtClean="0"/>
              <a:t>Мультимедийный проектор.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4" descr="C:\Users\дедушка\AppData\Local\Microsoft\Windows\Temporary Internet Files\Content.IE5\73T7L317\MC90043981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365104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7" descr="C:\Users\дедушка\AppData\Local\Microsoft\Windows\Temporary Internet Files\Content.IE5\73T7L317\MC90037014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213696"/>
            <a:ext cx="2393937" cy="252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717032"/>
            <a:ext cx="1756059" cy="2317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3590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1248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Организационный </a:t>
            </a:r>
            <a:r>
              <a:rPr lang="ru-RU" dirty="0" smtClean="0"/>
              <a:t>момент, сообщение темы и целей урока.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624" y="1484784"/>
            <a:ext cx="7632848" cy="2376264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1.Работа с толковым словарем. </a:t>
            </a:r>
          </a:p>
          <a:p>
            <a:r>
              <a:rPr lang="ru-RU" dirty="0" smtClean="0"/>
              <a:t>-Найти значение слова </a:t>
            </a:r>
            <a:r>
              <a:rPr lang="ru-RU" dirty="0" smtClean="0">
                <a:solidFill>
                  <a:srgbClr val="FF0000"/>
                </a:solidFill>
              </a:rPr>
              <a:t>исследовать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099" name="Picture 3" descr="C:\Users\дедушка\AppData\Local\Microsoft\Windows\Temporary Internet Files\Content.IE5\PM9OIFHS\MC900439819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139" y="2564904"/>
            <a:ext cx="3960440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17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03648" y="-315416"/>
            <a:ext cx="7498080" cy="7200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920880" cy="6192688"/>
          </a:xfrm>
        </p:spPr>
        <p:txBody>
          <a:bodyPr/>
          <a:lstStyle/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endParaRPr lang="ru-RU" dirty="0"/>
          </a:p>
          <a:p>
            <a:pPr marL="82296" indent="0">
              <a:buNone/>
            </a:pPr>
            <a:r>
              <a:rPr lang="ru-RU" sz="4800" b="1" i="1" dirty="0" smtClean="0">
                <a:solidFill>
                  <a:srgbClr val="FF0000"/>
                </a:solidFill>
                <a:latin typeface="+mj-lt"/>
              </a:rPr>
              <a:t>Исследовать</a:t>
            </a:r>
            <a:r>
              <a:rPr lang="ru-RU" sz="4800" b="1" i="1" dirty="0" smtClean="0">
                <a:latin typeface="+mj-lt"/>
              </a:rPr>
              <a:t>- подвергать научному изучению, выяснению</a:t>
            </a:r>
            <a:r>
              <a:rPr lang="ru-RU" sz="4800" b="1" i="1" dirty="0" smtClean="0">
                <a:latin typeface="Segoe Print" pitchFamily="2" charset="0"/>
              </a:rPr>
              <a:t>.</a:t>
            </a:r>
            <a:endParaRPr lang="ru-RU" sz="4800" b="1" i="1" dirty="0">
              <a:latin typeface="Segoe Print" pitchFamily="2" charset="0"/>
            </a:endParaRPr>
          </a:p>
        </p:txBody>
      </p:sp>
      <p:pic>
        <p:nvPicPr>
          <p:cNvPr id="19458" name="Picture 2" descr="C:\Users\дедушка\AppData\Local\Microsoft\Windows\Temporary Internet Files\Content.IE5\TSKC61OV\MC90043799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288" y="3833813"/>
            <a:ext cx="1816100" cy="173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146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Каллиграфическая минутка.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971600" y="1268760"/>
            <a:ext cx="7776864" cy="4979640"/>
          </a:xfrm>
        </p:spPr>
        <p:txBody>
          <a:bodyPr/>
          <a:lstStyle/>
          <a:p>
            <a:pPr marL="82296" indent="0">
              <a:buNone/>
            </a:pPr>
            <a:r>
              <a:rPr lang="ru-RU" sz="2800" dirty="0" smtClean="0"/>
              <a:t>Первое задание Мудрой Совы</a:t>
            </a:r>
            <a:r>
              <a:rPr lang="ru-RU" sz="2800" dirty="0" smtClean="0"/>
              <a:t>.</a:t>
            </a:r>
            <a:endParaRPr lang="ru-RU" sz="2800" dirty="0" smtClean="0"/>
          </a:p>
          <a:p>
            <a:r>
              <a:rPr lang="ru-RU" sz="2800" dirty="0" smtClean="0">
                <a:solidFill>
                  <a:srgbClr val="FF0000"/>
                </a:solidFill>
              </a:rPr>
              <a:t>Угадайте, какие буквы вы будете сегодня писать на каллиграфической минутке? </a:t>
            </a:r>
          </a:p>
          <a:p>
            <a:pPr marL="82296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«Между двух прямых досок, одна легла наискосок».</a:t>
            </a:r>
          </a:p>
          <a:p>
            <a:pPr marL="82296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«В этой букве нет угла, оттого она кругла.</a:t>
            </a:r>
          </a:p>
          <a:p>
            <a:pPr marL="82296" indent="0">
              <a:buNone/>
            </a:pP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 того она кругла, покатиться бы могла»</a:t>
            </a:r>
          </a:p>
          <a:p>
            <a:pPr marL="82296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8195" name="Picture 3" descr="C:\Users\дедушка\AppData\Local\Microsoft\Windows\Temporary Internet Files\Content.IE5\TSKC61OV\MC900370140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419" y="4437112"/>
            <a:ext cx="2325581" cy="2455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956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Работа со словарными словами.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485256"/>
          </a:xfrm>
        </p:spPr>
        <p:txBody>
          <a:bodyPr/>
          <a:lstStyle/>
          <a:p>
            <a:pPr marL="82296" indent="0">
              <a:buNone/>
            </a:pPr>
            <a:r>
              <a:rPr lang="ru-RU" dirty="0" smtClean="0"/>
              <a:t>Второе задание Мудрой Совы: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Выпишите из словарика 5 слов с безударной гласной  </a:t>
            </a:r>
            <a:r>
              <a:rPr lang="ru-RU" dirty="0" smtClean="0">
                <a:solidFill>
                  <a:srgbClr val="00B0F0"/>
                </a:solidFill>
              </a:rPr>
              <a:t>О </a:t>
            </a:r>
            <a:r>
              <a:rPr lang="ru-RU" dirty="0" smtClean="0">
                <a:solidFill>
                  <a:srgbClr val="FF0000"/>
                </a:solidFill>
              </a:rPr>
              <a:t> в корне слова.</a:t>
            </a:r>
          </a:p>
          <a:p>
            <a:endParaRPr lang="ru-RU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3074" name="Picture 2" descr="C:\Users\дедушка\AppData\Local\Microsoft\Windows\Temporary Internet Files\Content.IE5\73T7L317\MC900370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077072"/>
            <a:ext cx="2304256" cy="2432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762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Актуализации опорных знаний об однокоренных словах.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447800"/>
            <a:ext cx="6592776" cy="4800600"/>
          </a:xfrm>
        </p:spPr>
        <p:txBody>
          <a:bodyPr/>
          <a:lstStyle/>
          <a:p>
            <a:r>
              <a:rPr lang="ru-RU" sz="4400" dirty="0" smtClean="0">
                <a:solidFill>
                  <a:srgbClr val="00B0F0"/>
                </a:solidFill>
              </a:rPr>
              <a:t>План исследования Мудрой Совы. 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Работа с однокоренными словами.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Объяснить значение слова.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Информация </a:t>
            </a:r>
            <a:r>
              <a:rPr lang="ru-RU" sz="2800" dirty="0"/>
              <a:t>М</a:t>
            </a:r>
            <a:r>
              <a:rPr lang="ru-RU" sz="2800" dirty="0" smtClean="0"/>
              <a:t>удрой Совы.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Решение орфографических задач. </a:t>
            </a:r>
            <a:endParaRPr lang="ru-RU" sz="2800" dirty="0" smtClean="0"/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Проблемная ситуация. 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800" dirty="0" smtClean="0"/>
              <a:t>Итог исследования.</a:t>
            </a:r>
          </a:p>
          <a:p>
            <a:pPr marL="596646" indent="-514350">
              <a:buFont typeface="+mj-lt"/>
              <a:buAutoNum type="arabicPeriod"/>
            </a:pPr>
            <a:endParaRPr lang="ru-RU" dirty="0"/>
          </a:p>
        </p:txBody>
      </p:sp>
      <p:pic>
        <p:nvPicPr>
          <p:cNvPr id="9218" name="Picture 2" descr="C:\Users\дедушка\AppData\Local\Microsoft\Windows\Temporary Internet Files\Content.IE5\4PDV25OT\MC900370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25144"/>
            <a:ext cx="1922686" cy="2029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2916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160</TotalTime>
  <Words>434</Words>
  <Application>Microsoft Office PowerPoint</Application>
  <PresentationFormat>Экран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Урок русского языка в 3 классе </vt:lpstr>
      <vt:lpstr>Тема урока: Правописание безударных гласных в корне слова.  Цель:  </vt:lpstr>
      <vt:lpstr>Гости урока: </vt:lpstr>
      <vt:lpstr>Оборудование:</vt:lpstr>
      <vt:lpstr>Организационный момент, сообщение темы и целей урока.</vt:lpstr>
      <vt:lpstr>Презентация PowerPoint</vt:lpstr>
      <vt:lpstr>Каллиграфическая минутка.</vt:lpstr>
      <vt:lpstr>Работа со словарными словами.</vt:lpstr>
      <vt:lpstr>Актуализации опорных знаний об однокоренных словах.</vt:lpstr>
      <vt:lpstr>этап исследования-работа с однокоренными словами.</vt:lpstr>
      <vt:lpstr>этап исследования-объясни значение слов.</vt:lpstr>
      <vt:lpstr>Презентация PowerPoint</vt:lpstr>
      <vt:lpstr>этап исследования-информация Мудрой Совы.</vt:lpstr>
      <vt:lpstr>Физкультминутка.</vt:lpstr>
      <vt:lpstr>этап исследования-решение орфографических задач.</vt:lpstr>
      <vt:lpstr>этап исследования-проблемная ситуация.</vt:lpstr>
      <vt:lpstr> </vt:lpstr>
      <vt:lpstr>Презентация PowerPoint</vt:lpstr>
      <vt:lpstr>этап-итог исследования.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 3 классе</dc:title>
  <dc:creator>дедушка</dc:creator>
  <cp:lastModifiedBy>дедушка</cp:lastModifiedBy>
  <cp:revision>18</cp:revision>
  <dcterms:created xsi:type="dcterms:W3CDTF">2014-01-26T07:12:27Z</dcterms:created>
  <dcterms:modified xsi:type="dcterms:W3CDTF">2014-01-31T09:17:44Z</dcterms:modified>
</cp:coreProperties>
</file>