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268" r:id="rId3"/>
    <p:sldId id="258" r:id="rId4"/>
    <p:sldId id="267" r:id="rId5"/>
    <p:sldId id="266" r:id="rId6"/>
    <p:sldId id="265" r:id="rId7"/>
    <p:sldId id="264" r:id="rId8"/>
    <p:sldId id="263" r:id="rId9"/>
    <p:sldId id="259" r:id="rId10"/>
    <p:sldId id="260" r:id="rId11"/>
    <p:sldId id="262" r:id="rId12"/>
    <p:sldId id="261" r:id="rId13"/>
    <p:sldId id="269" r:id="rId14"/>
    <p:sldId id="272" r:id="rId15"/>
    <p:sldId id="279" r:id="rId16"/>
    <p:sldId id="278" r:id="rId17"/>
    <p:sldId id="277" r:id="rId18"/>
    <p:sldId id="276" r:id="rId19"/>
    <p:sldId id="275" r:id="rId20"/>
    <p:sldId id="274" r:id="rId21"/>
    <p:sldId id="273" r:id="rId22"/>
    <p:sldId id="270" r:id="rId23"/>
    <p:sldId id="271" r:id="rId24"/>
    <p:sldId id="280" r:id="rId25"/>
    <p:sldId id="284" r:id="rId26"/>
    <p:sldId id="283" r:id="rId27"/>
    <p:sldId id="281" r:id="rId28"/>
    <p:sldId id="285" r:id="rId29"/>
    <p:sldId id="286" r:id="rId30"/>
    <p:sldId id="287" r:id="rId31"/>
    <p:sldId id="289" r:id="rId32"/>
    <p:sldId id="290" r:id="rId33"/>
    <p:sldId id="291" r:id="rId34"/>
    <p:sldId id="292" r:id="rId3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6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44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32B8767-8C37-4A63-AA97-C8B961F422DD}" type="datetime9">
              <a:rPr lang="ru-RU"/>
              <a:pPr>
                <a:defRPr/>
              </a:pPr>
              <a:t>28.01.2014 22:32:27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FC8D772-EA9D-4045-9403-1232874809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7CEA987-82C6-404B-98DD-5D6D7961ADEE}" type="datetime9">
              <a:rPr lang="ru-RU"/>
              <a:pPr>
                <a:defRPr/>
              </a:pPr>
              <a:t>28.01.2014 22:32:23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64188F3-FC6E-4546-B430-92389F476E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BD410A7-9B1D-461F-9F75-58847E4DB518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1F030-9095-4642-BCEF-E889B5CC3540}" type="datetime1">
              <a:rPr lang="ru-RU"/>
              <a:pPr>
                <a:defRPr/>
              </a:pPr>
              <a:t>28.01.2014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89640F-A196-4266-B259-37C7327958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DE42E-354B-46AC-A479-17A39F9279C7}" type="datetime1">
              <a:rPr lang="ru-RU"/>
              <a:pPr>
                <a:defRPr/>
              </a:pPr>
              <a:t>28.01.2014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9E3F5-9A4E-4389-9228-9D6C8EC851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C4061-3707-4F8E-884D-9AC5DB4DDFBD}" type="datetime1">
              <a:rPr lang="ru-RU"/>
              <a:pPr>
                <a:defRPr/>
              </a:pPr>
              <a:t>28.01.2014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4D6E3-B056-454B-97E2-D3C218FD51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0B2EDD-7013-4E22-B982-4960BCA4D43A}" type="datetime1">
              <a:rPr lang="ru-RU"/>
              <a:pPr>
                <a:defRPr/>
              </a:pPr>
              <a:t>28.01.2014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FD0A37-2B8B-451A-A617-2830BD0D75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FF83F-FC26-4A85-BB97-8F0090FC303D}" type="datetime1">
              <a:rPr lang="ru-RU"/>
              <a:pPr>
                <a:defRPr/>
              </a:pPr>
              <a:t>28.01.2014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E43776-8103-4D1F-9277-3434DACE4D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182FA0-4CD5-4F61-951C-376AE5FAE75E}" type="datetime1">
              <a:rPr lang="ru-RU"/>
              <a:pPr>
                <a:defRPr/>
              </a:pPr>
              <a:t>28.01.2014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0AC41-9804-4D30-A6E5-E21ED42254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6F940-8B50-416A-AEBD-3DDC8B4267A7}" type="datetime1">
              <a:rPr lang="ru-RU"/>
              <a:pPr>
                <a:defRPr/>
              </a:pPr>
              <a:t>28.01.2014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7D2051-0B83-43AB-9A09-53529ABE21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79A53-9B42-4228-9CD6-E82BB47EEAB6}" type="datetime1">
              <a:rPr lang="ru-RU"/>
              <a:pPr>
                <a:defRPr/>
              </a:pPr>
              <a:t>28.01.2014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02F16-2E06-4017-8A94-393B82ED1A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16A73-30FC-4767-B510-C72048C621A7}" type="datetime1">
              <a:rPr lang="ru-RU"/>
              <a:pPr>
                <a:defRPr/>
              </a:pPr>
              <a:t>28.01.2014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C13D5-A473-4C9C-95A2-C61F423010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666E1-A033-4652-912F-133F3AA3F1F2}" type="datetime1">
              <a:rPr lang="ru-RU"/>
              <a:pPr>
                <a:defRPr/>
              </a:pPr>
              <a:t>28.01.2014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1D466F-2929-4323-9505-7E632737A1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64F16-61F7-429A-953E-58BEBE136902}" type="datetime1">
              <a:rPr lang="ru-RU"/>
              <a:pPr>
                <a:defRPr/>
              </a:pPr>
              <a:t>28.01.2014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C8B2C-BD90-4E29-B06E-47176809E3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E65007B-F2EF-4D22-997F-437DB3431407}" type="datetime1">
              <a:rPr lang="ru-RU"/>
              <a:pPr>
                <a:defRPr/>
              </a:pPr>
              <a:t>28.01.2014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BC89AC2-DFAC-4B10-B5C3-4998977906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714348" y="4286256"/>
            <a:ext cx="7772400" cy="1470025"/>
          </a:xfrm>
        </p:spPr>
        <p:txBody>
          <a:bodyPr/>
          <a:lstStyle/>
          <a:p>
            <a:r>
              <a:rPr lang="ru-RU" sz="5400" b="1" dirty="0" smtClean="0"/>
              <a:t>Светлана Кузнецова</a:t>
            </a:r>
          </a:p>
        </p:txBody>
      </p:sp>
      <p:pic>
        <p:nvPicPr>
          <p:cNvPr id="2051" name="Picture 2" descr="H:\Documents and Settings\Aida\Рабочий стол\клипарты рамки фончики\kniga39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714356"/>
            <a:ext cx="4095750" cy="40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2" descr="S6001738"/>
          <p:cNvPicPr>
            <a:picLocks noChangeAspect="1" noChangeArrowheads="1"/>
          </p:cNvPicPr>
          <p:nvPr/>
        </p:nvPicPr>
        <p:blipFill>
          <a:blip r:embed="rId4" cstate="print"/>
          <a:srcRect l="28316" t="21135" r="32777" b="3275"/>
          <a:stretch>
            <a:fillRect/>
          </a:stretch>
        </p:blipFill>
        <p:spPr bwMode="auto">
          <a:xfrm>
            <a:off x="285720" y="1357298"/>
            <a:ext cx="2000264" cy="26670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Documents and Settings\Aboniment\Рабочий стол\золотой самородок\File02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68964" y="1214422"/>
            <a:ext cx="2160721" cy="28575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1928794" y="5357826"/>
            <a:ext cx="53578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СУДЬБА ПОЭТЕССЫ В ИСТОРИИ МОЕЙ РОДИНЫ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34" y="5786454"/>
            <a:ext cx="8211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Автор: учитель русского языка и литературы МОУ Артемовская СОШ</a:t>
            </a:r>
          </a:p>
          <a:p>
            <a:pPr algn="ctr"/>
            <a:r>
              <a:rPr lang="ru-RU" b="1" dirty="0" smtClean="0"/>
              <a:t>Абрамова Фаина Викторовна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14282" y="3857628"/>
            <a:ext cx="2071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1934 – 1988  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гг.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>
          <a:xfrm>
            <a:off x="500063" y="6492875"/>
            <a:ext cx="2133600" cy="365125"/>
          </a:xfrm>
        </p:spPr>
        <p:txBody>
          <a:bodyPr/>
          <a:lstStyle/>
          <a:p>
            <a:pPr>
              <a:defRPr/>
            </a:pPr>
            <a:fld id="{CEF3E3EC-838C-4A64-AA22-BC34ACD15591}" type="datetime1">
              <a:rPr lang="ru-RU"/>
              <a:pPr>
                <a:defRPr/>
              </a:pPr>
              <a:t>29.01.2014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858000" y="6492875"/>
            <a:ext cx="2133600" cy="365125"/>
          </a:xfrm>
        </p:spPr>
        <p:txBody>
          <a:bodyPr/>
          <a:lstStyle/>
          <a:p>
            <a:pPr>
              <a:defRPr/>
            </a:pPr>
            <a:fld id="{0F039B9B-968F-4B0F-BF28-2140CABD70F1}" type="slidenum">
              <a:rPr lang="ru-RU"/>
              <a:pPr>
                <a:defRPr/>
              </a:pPr>
              <a:t>10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642918"/>
            <a:ext cx="41434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Посёлок </a:t>
            </a:r>
            <a:r>
              <a:rPr lang="ru-RU" b="1" dirty="0" smtClean="0"/>
              <a:t>и колхозные поля заканчивались у горной речки </a:t>
            </a:r>
            <a:r>
              <a:rPr lang="ru-RU" b="1" dirty="0" err="1" smtClean="0"/>
              <a:t>Нерпинки</a:t>
            </a:r>
            <a:r>
              <a:rPr lang="ru-RU" b="1" dirty="0" smtClean="0"/>
              <a:t>. На её берегу лежал огромный валун, называли его «любовный камень», куда все бегали после школы, сначала малышами, а потом уже старшеклассниками. 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071934" y="4572008"/>
            <a:ext cx="48577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Здесь </a:t>
            </a:r>
            <a:r>
              <a:rPr lang="ru-RU" b="1" dirty="0" smtClean="0"/>
              <a:t>можно часто было встретить и Светлану - дочь директора школы. Эта белокурая, нежная девочка, очень подвижная, говорливая завораживала всех своим заливистым смехом. </a:t>
            </a:r>
            <a:endParaRPr lang="ru-RU" b="1" dirty="0"/>
          </a:p>
        </p:txBody>
      </p:sp>
      <p:pic>
        <p:nvPicPr>
          <p:cNvPr id="8" name="Picture 2" descr="C:\Documents and Settings\Aboniment\Рабочий стол\золотой самородок\File02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3000372"/>
            <a:ext cx="2404381" cy="3286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3" descr="sas017"/>
          <p:cNvPicPr>
            <a:picLocks noChangeAspect="1" noChangeArrowheads="1"/>
          </p:cNvPicPr>
          <p:nvPr/>
        </p:nvPicPr>
        <p:blipFill>
          <a:blip r:embed="rId3" cstate="print"/>
          <a:srcRect l="10272" t="1668" r="14062" b="12010"/>
          <a:stretch>
            <a:fillRect/>
          </a:stretch>
        </p:blipFill>
        <p:spPr>
          <a:xfrm>
            <a:off x="4143372" y="785794"/>
            <a:ext cx="4813118" cy="342902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>
          <a:xfrm>
            <a:off x="500063" y="6492875"/>
            <a:ext cx="2133600" cy="365125"/>
          </a:xfrm>
        </p:spPr>
        <p:txBody>
          <a:bodyPr/>
          <a:lstStyle/>
          <a:p>
            <a:pPr>
              <a:defRPr/>
            </a:pPr>
            <a:fld id="{CEF3E3EC-838C-4A64-AA22-BC34ACD15591}" type="datetime1">
              <a:rPr lang="ru-RU"/>
              <a:pPr>
                <a:defRPr/>
              </a:pPr>
              <a:t>29.01.2014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858000" y="6492875"/>
            <a:ext cx="2133600" cy="365125"/>
          </a:xfrm>
        </p:spPr>
        <p:txBody>
          <a:bodyPr/>
          <a:lstStyle/>
          <a:p>
            <a:pPr>
              <a:defRPr/>
            </a:pPr>
            <a:fld id="{0F039B9B-968F-4B0F-BF28-2140CABD70F1}" type="slidenum">
              <a:rPr lang="ru-RU"/>
              <a:pPr>
                <a:defRPr/>
              </a:pPr>
              <a:t>11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42844" y="3714752"/>
            <a:ext cx="550072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В </a:t>
            </a:r>
            <a:r>
              <a:rPr lang="ru-RU" b="1" dirty="0" smtClean="0"/>
              <a:t>летние каникулы часто ставили концерты, спектакли кукольные (сами шили кукол), а Светлана прекрасно читала свои детские стихи и стихи русских поэтов. Все поражались её самобытным талантом, пророчили ей будущую известность, а она, довольная, читала всё новые и новые стихи, которые часто появлялись в общешкольной газете «Знание». </a:t>
            </a:r>
            <a:endParaRPr lang="ru-RU" b="1" dirty="0"/>
          </a:p>
        </p:txBody>
      </p:sp>
      <p:pic>
        <p:nvPicPr>
          <p:cNvPr id="7" name="Picture 11" descr="sas018"/>
          <p:cNvPicPr>
            <a:picLocks noChangeAspect="1" noChangeArrowheads="1"/>
          </p:cNvPicPr>
          <p:nvPr/>
        </p:nvPicPr>
        <p:blipFill>
          <a:blip r:embed="rId2" cstate="print"/>
          <a:srcRect l="2843" t="36275" r="8224"/>
          <a:stretch>
            <a:fillRect/>
          </a:stretch>
        </p:blipFill>
        <p:spPr>
          <a:xfrm>
            <a:off x="2884137" y="857232"/>
            <a:ext cx="5950673" cy="2786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2" descr="C:\Documents and Settings\Aboniment\Рабочий стол\золотой самородок\File02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6388989" y="3397963"/>
            <a:ext cx="1830900" cy="31788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2" descr="C:\Documents and Settings\Aboniment\Рабочий стол\золотой самородок\File02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785794"/>
            <a:ext cx="1928826" cy="28904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>
          <a:xfrm>
            <a:off x="500063" y="6492875"/>
            <a:ext cx="2133600" cy="365125"/>
          </a:xfrm>
        </p:spPr>
        <p:txBody>
          <a:bodyPr/>
          <a:lstStyle/>
          <a:p>
            <a:pPr>
              <a:defRPr/>
            </a:pPr>
            <a:fld id="{CEF3E3EC-838C-4A64-AA22-BC34ACD15591}" type="datetime1">
              <a:rPr lang="ru-RU"/>
              <a:pPr>
                <a:defRPr/>
              </a:pPr>
              <a:t>29.01.2014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858000" y="6492875"/>
            <a:ext cx="2133600" cy="365125"/>
          </a:xfrm>
        </p:spPr>
        <p:txBody>
          <a:bodyPr/>
          <a:lstStyle/>
          <a:p>
            <a:pPr>
              <a:defRPr/>
            </a:pPr>
            <a:fld id="{0F039B9B-968F-4B0F-BF28-2140CABD70F1}" type="slidenum">
              <a:rPr lang="ru-RU"/>
              <a:pPr>
                <a:defRPr/>
              </a:pPr>
              <a:t>12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71538" y="714356"/>
            <a:ext cx="72152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Окрестности </a:t>
            </a:r>
            <a:r>
              <a:rPr lang="ru-RU" b="1" dirty="0" smtClean="0"/>
              <a:t>посёлка </a:t>
            </a:r>
            <a:r>
              <a:rPr lang="ru-RU" b="1" dirty="0" err="1" smtClean="0"/>
              <a:t>Нерпо</a:t>
            </a:r>
            <a:r>
              <a:rPr lang="ru-RU" b="1" dirty="0" smtClean="0"/>
              <a:t> богаты дарами природы.</a:t>
            </a:r>
            <a:endParaRPr lang="ru-RU" b="1" dirty="0"/>
          </a:p>
        </p:txBody>
      </p:sp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1785918" y="5000636"/>
            <a:ext cx="500066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9175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860000"/>
                </a:solidFill>
                <a:effectLst/>
                <a:latin typeface="Arial" pitchFamily="34" charset="0"/>
                <a:ea typeface="Times New Roman" pitchFamily="18" charset="0"/>
              </a:rPr>
              <a:t>Будут тучи, будет вёдро.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860000"/>
              </a:solidFill>
              <a:effectLst/>
              <a:latin typeface="Arial" pitchFamily="34" charset="0"/>
            </a:endParaRPr>
          </a:p>
          <a:p>
            <a:pPr marL="0" marR="0" lvl="0" indent="9175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860000"/>
                </a:solidFill>
                <a:effectLst/>
                <a:latin typeface="Arial" pitchFamily="34" charset="0"/>
                <a:ea typeface="Times New Roman" pitchFamily="18" charset="0"/>
              </a:rPr>
              <a:t>Будут вспышки зарниц во мгле.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860000"/>
              </a:solidFill>
              <a:effectLst/>
              <a:latin typeface="Arial" pitchFamily="34" charset="0"/>
            </a:endParaRPr>
          </a:p>
          <a:p>
            <a:pPr marL="0" marR="0" lvl="0" indent="9175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860000"/>
                </a:solidFill>
                <a:effectLst/>
                <a:latin typeface="Arial" pitchFamily="34" charset="0"/>
                <a:ea typeface="Times New Roman" pitchFamily="18" charset="0"/>
              </a:rPr>
              <a:t>Будут ягоды спелой вёдра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860000"/>
              </a:solidFill>
              <a:effectLst/>
              <a:latin typeface="Arial" pitchFamily="34" charset="0"/>
            </a:endParaRPr>
          </a:p>
          <a:p>
            <a:pPr marL="0" marR="0" lvl="0" indent="9175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860000"/>
                </a:solidFill>
                <a:effectLst/>
                <a:latin typeface="Arial" pitchFamily="34" charset="0"/>
                <a:ea typeface="Times New Roman" pitchFamily="18" charset="0"/>
              </a:rPr>
              <a:t>Руки женщин тянуть к земле.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860000"/>
              </a:solidFill>
              <a:effectLst/>
              <a:latin typeface="Arial" pitchFamily="34" charset="0"/>
            </a:endParaRPr>
          </a:p>
        </p:txBody>
      </p:sp>
      <p:pic>
        <p:nvPicPr>
          <p:cNvPr id="8194" name="Picture 2" descr="C:\Documents and Settings\Администратор\Рабочий стол\Фотографии родных\Амурская природа\P81914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1285860"/>
            <a:ext cx="4505993" cy="33797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5" name="Picture 3" descr="C:\Documents and Settings\Администратор\Рабочий стол\Фотографии родных\Вицинские\SDC10552.JPG"/>
          <p:cNvPicPr>
            <a:picLocks noChangeAspect="1" noChangeArrowheads="1"/>
          </p:cNvPicPr>
          <p:nvPr/>
        </p:nvPicPr>
        <p:blipFill>
          <a:blip r:embed="rId3" cstate="print"/>
          <a:srcRect l="14883" r="12191" b="12687"/>
          <a:stretch>
            <a:fillRect/>
          </a:stretch>
        </p:blipFill>
        <p:spPr bwMode="auto">
          <a:xfrm>
            <a:off x="285720" y="1285860"/>
            <a:ext cx="3739130" cy="33575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>
          <a:xfrm>
            <a:off x="500063" y="6492875"/>
            <a:ext cx="2133600" cy="365125"/>
          </a:xfrm>
        </p:spPr>
        <p:txBody>
          <a:bodyPr/>
          <a:lstStyle/>
          <a:p>
            <a:pPr>
              <a:defRPr/>
            </a:pPr>
            <a:fld id="{CEF3E3EC-838C-4A64-AA22-BC34ACD15591}" type="datetime1">
              <a:rPr lang="ru-RU"/>
              <a:pPr>
                <a:defRPr/>
              </a:pPr>
              <a:t>29.01.2014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858000" y="6492875"/>
            <a:ext cx="2133600" cy="365125"/>
          </a:xfrm>
        </p:spPr>
        <p:txBody>
          <a:bodyPr/>
          <a:lstStyle/>
          <a:p>
            <a:pPr>
              <a:defRPr/>
            </a:pPr>
            <a:fld id="{0F039B9B-968F-4B0F-BF28-2140CABD70F1}" type="slidenum">
              <a:rPr lang="ru-RU"/>
              <a:pPr>
                <a:defRPr/>
              </a:pPr>
              <a:t>13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57620" y="3571876"/>
            <a:ext cx="51435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Шли </a:t>
            </a:r>
            <a:r>
              <a:rPr lang="ru-RU" b="1" dirty="0" smtClean="0"/>
              <a:t>годы. Светлана выросла, закончила 8 классов. Из весёлой, с задорным смехом девчушки, она превратилась в застенчивую девочку-подростка. Часто убегала она в лес, где часами восторженно любовалась природой тайги, неугомонным шумом волн сурового Витима. Недаром все ее стихотворения были посвящены таежному краю </a:t>
            </a:r>
            <a:r>
              <a:rPr lang="ru-RU" b="1" dirty="0" err="1" smtClean="0"/>
              <a:t>Привитимью</a:t>
            </a:r>
            <a:r>
              <a:rPr lang="ru-RU" b="1" dirty="0" smtClean="0"/>
              <a:t>.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4572008"/>
            <a:ext cx="378618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86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В сердце синий край растим</a:t>
            </a:r>
          </a:p>
          <a:p>
            <a:pPr algn="ctr"/>
            <a:r>
              <a:rPr lang="ru-RU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86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 самого рожденья.</a:t>
            </a:r>
          </a:p>
          <a:p>
            <a:pPr algn="ctr"/>
            <a:r>
              <a:rPr lang="ru-RU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86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Из чего река Витим?</a:t>
            </a:r>
          </a:p>
          <a:p>
            <a:pPr algn="ctr"/>
            <a:r>
              <a:rPr lang="ru-RU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86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Из синих отражений.</a:t>
            </a:r>
          </a:p>
          <a:p>
            <a:pPr algn="ctr"/>
            <a:r>
              <a:rPr lang="ru-RU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86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Из чего река Витим?</a:t>
            </a:r>
          </a:p>
          <a:p>
            <a:pPr algn="ctr"/>
            <a:r>
              <a:rPr lang="ru-RU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86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Может из раздумий?</a:t>
            </a:r>
            <a:endParaRPr lang="ru-RU" b="1" i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8600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8" name="Picture 2" descr="C:\Documents and Settings\Aboniment\Рабочий стол\золотой самородок\File0287.jpg"/>
          <p:cNvPicPr>
            <a:picLocks noChangeAspect="1" noChangeArrowheads="1"/>
          </p:cNvPicPr>
          <p:nvPr/>
        </p:nvPicPr>
        <p:blipFill>
          <a:blip r:embed="rId2" cstate="print"/>
          <a:srcRect b="44052"/>
          <a:stretch>
            <a:fillRect/>
          </a:stretch>
        </p:blipFill>
        <p:spPr bwMode="auto">
          <a:xfrm rot="16200000">
            <a:off x="269329" y="945061"/>
            <a:ext cx="3604682" cy="3143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7" descr="sas035"/>
          <p:cNvPicPr>
            <a:picLocks noChangeAspect="1" noChangeArrowheads="1"/>
          </p:cNvPicPr>
          <p:nvPr/>
        </p:nvPicPr>
        <p:blipFill>
          <a:blip r:embed="rId3" cstate="print"/>
          <a:srcRect l="12339" t="1564" b="19515"/>
          <a:stretch>
            <a:fillRect/>
          </a:stretch>
        </p:blipFill>
        <p:spPr>
          <a:xfrm>
            <a:off x="5572132" y="500042"/>
            <a:ext cx="2211684" cy="30718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>
          <a:xfrm>
            <a:off x="500063" y="6492875"/>
            <a:ext cx="2133600" cy="365125"/>
          </a:xfrm>
        </p:spPr>
        <p:txBody>
          <a:bodyPr/>
          <a:lstStyle/>
          <a:p>
            <a:pPr>
              <a:defRPr/>
            </a:pPr>
            <a:fld id="{CEF3E3EC-838C-4A64-AA22-BC34ACD15591}" type="datetime1">
              <a:rPr lang="ru-RU"/>
              <a:pPr>
                <a:defRPr/>
              </a:pPr>
              <a:t>29.01.2014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858000" y="6492875"/>
            <a:ext cx="2133600" cy="365125"/>
          </a:xfrm>
        </p:spPr>
        <p:txBody>
          <a:bodyPr/>
          <a:lstStyle/>
          <a:p>
            <a:pPr>
              <a:defRPr/>
            </a:pPr>
            <a:fld id="{0F039B9B-968F-4B0F-BF28-2140CABD70F1}" type="slidenum">
              <a:rPr lang="ru-RU"/>
              <a:pPr>
                <a:defRPr/>
              </a:pPr>
              <a:t>14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4286256"/>
            <a:ext cx="578647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В </a:t>
            </a:r>
            <a:r>
              <a:rPr lang="ru-RU" b="1" dirty="0" smtClean="0"/>
              <a:t>1949 году семья Кузнецовых покидает </a:t>
            </a:r>
            <a:r>
              <a:rPr lang="ru-RU" b="1" dirty="0" err="1" smtClean="0"/>
              <a:t>Нерпо</a:t>
            </a:r>
            <a:r>
              <a:rPr lang="ru-RU" b="1" dirty="0" smtClean="0"/>
              <a:t>, так как Александра Алексеевича перевели работать в Ленинскую среднюю школу, где Светлана закончила 10 классов. Аттестат зрелости она получила в 1951 году приказом № 6 по Ленинской средней школе от 21 июня. </a:t>
            </a:r>
            <a:endParaRPr lang="ru-RU" b="1" dirty="0"/>
          </a:p>
        </p:txBody>
      </p:sp>
      <p:pic>
        <p:nvPicPr>
          <p:cNvPr id="7" name="Picture 2" descr="C:\Documents and Settings\Начальная школа\Рабочий стол\vnm0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8" y="1000108"/>
            <a:ext cx="3040064" cy="47402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Documents and Settings\Admin\Мои документы\Мои рисунки\2005.01.01\PIC_004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714356"/>
            <a:ext cx="4572032" cy="35004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>
          <a:xfrm>
            <a:off x="500063" y="6492875"/>
            <a:ext cx="2133600" cy="365125"/>
          </a:xfrm>
        </p:spPr>
        <p:txBody>
          <a:bodyPr/>
          <a:lstStyle/>
          <a:p>
            <a:pPr>
              <a:defRPr/>
            </a:pPr>
            <a:fld id="{CEF3E3EC-838C-4A64-AA22-BC34ACD15591}" type="datetime1">
              <a:rPr lang="ru-RU"/>
              <a:pPr>
                <a:defRPr/>
              </a:pPr>
              <a:t>29.01.2014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858000" y="6492875"/>
            <a:ext cx="2133600" cy="365125"/>
          </a:xfrm>
        </p:spPr>
        <p:txBody>
          <a:bodyPr/>
          <a:lstStyle/>
          <a:p>
            <a:pPr>
              <a:defRPr/>
            </a:pPr>
            <a:fld id="{0F039B9B-968F-4B0F-BF28-2140CABD70F1}" type="slidenum">
              <a:rPr lang="ru-RU"/>
              <a:pPr>
                <a:defRPr/>
              </a:pPr>
              <a:t>15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714356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   После </a:t>
            </a:r>
            <a:r>
              <a:rPr lang="ru-RU" b="1" dirty="0" smtClean="0"/>
              <a:t>окончания школы семья Кузнецовых уезжает в Иркутск, где Светлана поступает в университет на филологический факультет. Светлана продолжает писать стихи, полные любви к своему таежному уголку детства.</a:t>
            </a:r>
          </a:p>
          <a:p>
            <a:r>
              <a:rPr lang="ru-RU" b="1" dirty="0" smtClean="0"/>
              <a:t>         Хочешь</a:t>
            </a:r>
            <a:r>
              <a:rPr lang="ru-RU" b="1" dirty="0" smtClean="0"/>
              <a:t>, просто погрустим,</a:t>
            </a:r>
          </a:p>
          <a:p>
            <a:r>
              <a:rPr lang="ru-RU" b="1" dirty="0" smtClean="0"/>
              <a:t>         Никуда </a:t>
            </a:r>
            <a:r>
              <a:rPr lang="ru-RU" b="1" dirty="0" smtClean="0"/>
              <a:t>не деться...</a:t>
            </a:r>
          </a:p>
          <a:p>
            <a:r>
              <a:rPr lang="ru-RU" b="1" dirty="0" smtClean="0"/>
              <a:t>         Из </a:t>
            </a:r>
            <a:r>
              <a:rPr lang="ru-RU" b="1" dirty="0" smtClean="0"/>
              <a:t>чего река Витим?</a:t>
            </a:r>
          </a:p>
          <a:p>
            <a:r>
              <a:rPr lang="ru-RU" b="1" dirty="0" smtClean="0"/>
              <a:t>      </a:t>
            </a:r>
            <a:r>
              <a:rPr lang="ru-RU" b="1" dirty="0" smtClean="0"/>
              <a:t>   Может </a:t>
            </a:r>
            <a:r>
              <a:rPr lang="ru-RU" b="1" dirty="0" smtClean="0"/>
              <a:t>быть, из детства? </a:t>
            </a:r>
          </a:p>
          <a:p>
            <a:endParaRPr lang="ru-RU" dirty="0"/>
          </a:p>
        </p:txBody>
      </p:sp>
      <p:pic>
        <p:nvPicPr>
          <p:cNvPr id="7" name="Picture 5" descr="sas03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714356"/>
            <a:ext cx="2649884" cy="30718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4" descr="sas031"/>
          <p:cNvPicPr>
            <a:picLocks noChangeAspect="1" noChangeArrowheads="1"/>
          </p:cNvPicPr>
          <p:nvPr/>
        </p:nvPicPr>
        <p:blipFill>
          <a:blip r:embed="rId3" cstate="print"/>
          <a:srcRect l="2251" t="3327"/>
          <a:stretch>
            <a:fillRect/>
          </a:stretch>
        </p:blipFill>
        <p:spPr bwMode="auto">
          <a:xfrm>
            <a:off x="6198867" y="3357562"/>
            <a:ext cx="2723364" cy="30718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2" descr="C:\Documents and Settings\Aboniment\Рабочий стол\золотой самородок\File03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500034" y="3857627"/>
            <a:ext cx="3857652" cy="25398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>
          <a:xfrm>
            <a:off x="500063" y="6492875"/>
            <a:ext cx="2133600" cy="365125"/>
          </a:xfrm>
        </p:spPr>
        <p:txBody>
          <a:bodyPr/>
          <a:lstStyle/>
          <a:p>
            <a:pPr>
              <a:defRPr/>
            </a:pPr>
            <a:fld id="{CEF3E3EC-838C-4A64-AA22-BC34ACD15591}" type="datetime1">
              <a:rPr lang="ru-RU"/>
              <a:pPr>
                <a:defRPr/>
              </a:pPr>
              <a:t>29.01.2014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858000" y="6492875"/>
            <a:ext cx="2133600" cy="365125"/>
          </a:xfrm>
        </p:spPr>
        <p:txBody>
          <a:bodyPr/>
          <a:lstStyle/>
          <a:p>
            <a:pPr>
              <a:defRPr/>
            </a:pPr>
            <a:fld id="{0F039B9B-968F-4B0F-BF28-2140CABD70F1}" type="slidenum">
              <a:rPr lang="ru-RU"/>
              <a:pPr>
                <a:defRPr/>
              </a:pPr>
              <a:t>16</a:t>
            </a:fld>
            <a:endParaRPr lang="ru-RU" dirty="0"/>
          </a:p>
        </p:txBody>
      </p:sp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4786314" y="2714620"/>
            <a:ext cx="4214842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444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rgbClr val="860000"/>
                </a:solidFill>
                <a:latin typeface="Arial" pitchFamily="34" charset="0"/>
                <a:ea typeface="Times New Roman" pitchFamily="18" charset="0"/>
              </a:rPr>
              <a:t>Вскоре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860000"/>
                </a:solidFill>
                <a:effectLst/>
                <a:latin typeface="Arial" pitchFamily="34" charset="0"/>
                <a:ea typeface="Times New Roman" pitchFamily="18" charset="0"/>
              </a:rPr>
              <a:t> Светлана уезжает в Москву, думая, что сменив обстановку, забудет свою поэтическую словесность. Тоскуя по своему дикому краю, она вновь берется за перо. Из-под ее руки выходят стихи, воспевающие сильное чувство любви к Сибири.</a:t>
            </a:r>
          </a:p>
          <a:p>
            <a:pPr marL="0" marR="0" lvl="0" indent="1444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860000"/>
              </a:solidFill>
              <a:effectLst/>
              <a:latin typeface="Arial" pitchFamily="34" charset="0"/>
            </a:endParaRPr>
          </a:p>
          <a:p>
            <a:pPr marL="0" marR="0" lvl="0" indent="1444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860000"/>
                </a:solidFill>
                <a:effectLst/>
                <a:latin typeface="Arial" pitchFamily="34" charset="0"/>
                <a:ea typeface="Times New Roman" pitchFamily="18" charset="0"/>
              </a:rPr>
              <a:t>В твоей Сибири дни считают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860000"/>
              </a:solidFill>
              <a:effectLst/>
              <a:latin typeface="Arial" pitchFamily="34" charset="0"/>
            </a:endParaRPr>
          </a:p>
          <a:p>
            <a:pPr marL="0" marR="0" lvl="0" indent="1444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860000"/>
                </a:solidFill>
                <a:effectLst/>
                <a:latin typeface="Arial" pitchFamily="34" charset="0"/>
                <a:ea typeface="Times New Roman" pitchFamily="18" charset="0"/>
              </a:rPr>
              <a:t>До полой ласковой воды.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860000"/>
              </a:solidFill>
              <a:effectLst/>
              <a:latin typeface="Arial" pitchFamily="34" charset="0"/>
            </a:endParaRPr>
          </a:p>
          <a:p>
            <a:pPr marL="0" marR="0" lvl="0" indent="1444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860000"/>
                </a:solidFill>
                <a:effectLst/>
                <a:latin typeface="Arial" pitchFamily="34" charset="0"/>
                <a:ea typeface="Times New Roman" pitchFamily="18" charset="0"/>
              </a:rPr>
              <a:t>А у меня в глазах не тают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860000"/>
              </a:solidFill>
              <a:effectLst/>
              <a:latin typeface="Arial" pitchFamily="34" charset="0"/>
            </a:endParaRPr>
          </a:p>
          <a:p>
            <a:pPr marL="0" marR="0" lvl="0" indent="1444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860000"/>
                </a:solidFill>
                <a:effectLst/>
                <a:latin typeface="Arial" pitchFamily="34" charset="0"/>
                <a:ea typeface="Times New Roman" pitchFamily="18" charset="0"/>
              </a:rPr>
              <a:t>Ее сверкающие льды.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860000"/>
              </a:solidFill>
              <a:effectLst/>
              <a:latin typeface="Arial" pitchFamily="34" charset="0"/>
            </a:endParaRPr>
          </a:p>
        </p:txBody>
      </p:sp>
      <p:pic>
        <p:nvPicPr>
          <p:cNvPr id="6" name="Picture 2" descr="C:\Documents and Settings\Aboniment\Рабочий стол\москва\119.jpg"/>
          <p:cNvPicPr>
            <a:picLocks noChangeAspect="1" noChangeArrowheads="1"/>
          </p:cNvPicPr>
          <p:nvPr/>
        </p:nvPicPr>
        <p:blipFill>
          <a:blip r:embed="rId2" cstate="print"/>
          <a:srcRect l="8212" r="8300"/>
          <a:stretch>
            <a:fillRect/>
          </a:stretch>
        </p:blipFill>
        <p:spPr bwMode="auto">
          <a:xfrm>
            <a:off x="357158" y="785794"/>
            <a:ext cx="4357718" cy="25117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8" descr="sas034"/>
          <p:cNvPicPr>
            <a:picLocks noChangeAspect="1" noChangeArrowheads="1"/>
          </p:cNvPicPr>
          <p:nvPr/>
        </p:nvPicPr>
        <p:blipFill>
          <a:blip r:embed="rId3" cstate="print"/>
          <a:srcRect l="13689" t="352" b="12397"/>
          <a:stretch>
            <a:fillRect/>
          </a:stretch>
        </p:blipFill>
        <p:spPr>
          <a:xfrm>
            <a:off x="6000760" y="642918"/>
            <a:ext cx="1766451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15" descr="IMG_0692"/>
          <p:cNvPicPr>
            <a:picLocks noChangeAspect="1" noChangeArrowheads="1"/>
          </p:cNvPicPr>
          <p:nvPr/>
        </p:nvPicPr>
        <p:blipFill>
          <a:blip r:embed="rId4" cstate="print"/>
          <a:srcRect r="11131"/>
          <a:stretch>
            <a:fillRect/>
          </a:stretch>
        </p:blipFill>
        <p:spPr>
          <a:xfrm>
            <a:off x="571472" y="3500438"/>
            <a:ext cx="3786214" cy="28403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>
          <a:xfrm>
            <a:off x="500063" y="6492875"/>
            <a:ext cx="2133600" cy="365125"/>
          </a:xfrm>
        </p:spPr>
        <p:txBody>
          <a:bodyPr/>
          <a:lstStyle/>
          <a:p>
            <a:pPr>
              <a:defRPr/>
            </a:pPr>
            <a:fld id="{CEF3E3EC-838C-4A64-AA22-BC34ACD15591}" type="datetime1">
              <a:rPr lang="ru-RU"/>
              <a:pPr>
                <a:defRPr/>
              </a:pPr>
              <a:t>29.01.2014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858000" y="6492875"/>
            <a:ext cx="2133600" cy="365125"/>
          </a:xfrm>
        </p:spPr>
        <p:txBody>
          <a:bodyPr/>
          <a:lstStyle/>
          <a:p>
            <a:pPr>
              <a:defRPr/>
            </a:pPr>
            <a:fld id="{0F039B9B-968F-4B0F-BF28-2140CABD70F1}" type="slidenum">
              <a:rPr lang="ru-RU"/>
              <a:pPr>
                <a:defRPr/>
              </a:pPr>
              <a:t>17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57158" y="4357694"/>
            <a:ext cx="550071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Со </a:t>
            </a:r>
            <a:r>
              <a:rPr lang="ru-RU" b="1" dirty="0" smtClean="0"/>
              <a:t>своим сборником стихов она обратилась к поэту Александру Прокофьеву, который увидел в них своеобразие, даже уникальность поэтического склада, чего не могли заметить иркутские поэты. С его щедрой руки вышла первая книга «Проталины</a:t>
            </a:r>
            <a:r>
              <a:rPr lang="ru-RU" b="1" dirty="0" smtClean="0"/>
              <a:t>».</a:t>
            </a:r>
            <a:endParaRPr lang="ru-RU" b="1" dirty="0"/>
          </a:p>
        </p:txBody>
      </p:sp>
      <p:pic>
        <p:nvPicPr>
          <p:cNvPr id="7" name="Picture 4" descr="img019"/>
          <p:cNvPicPr>
            <a:picLocks noChangeAspect="1" noChangeArrowheads="1"/>
          </p:cNvPicPr>
          <p:nvPr/>
        </p:nvPicPr>
        <p:blipFill>
          <a:blip r:embed="rId2" cstate="print"/>
          <a:srcRect t="-881" r="3125" b="4731"/>
          <a:stretch>
            <a:fillRect/>
          </a:stretch>
        </p:blipFill>
        <p:spPr bwMode="auto">
          <a:xfrm>
            <a:off x="357158" y="714356"/>
            <a:ext cx="2214578" cy="3576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4" descr="sas041"/>
          <p:cNvPicPr>
            <a:picLocks noChangeAspect="1" noChangeArrowheads="1"/>
          </p:cNvPicPr>
          <p:nvPr/>
        </p:nvPicPr>
        <p:blipFill>
          <a:blip r:embed="rId3" cstate="print"/>
          <a:srcRect l="4385" t="2083" r="4971" b="3125"/>
          <a:stretch>
            <a:fillRect/>
          </a:stretch>
        </p:blipFill>
        <p:spPr bwMode="auto">
          <a:xfrm>
            <a:off x="6072198" y="1142984"/>
            <a:ext cx="2864586" cy="4204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12" descr="sas04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40203">
            <a:off x="3348870" y="1371958"/>
            <a:ext cx="1916067" cy="2451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6786578" y="5429264"/>
            <a:ext cx="1500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А. Прокофьев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>
          <a:xfrm>
            <a:off x="500063" y="6492875"/>
            <a:ext cx="2133600" cy="365125"/>
          </a:xfrm>
        </p:spPr>
        <p:txBody>
          <a:bodyPr/>
          <a:lstStyle/>
          <a:p>
            <a:pPr>
              <a:defRPr/>
            </a:pPr>
            <a:fld id="{CEF3E3EC-838C-4A64-AA22-BC34ACD15591}" type="datetime1">
              <a:rPr lang="ru-RU"/>
              <a:pPr>
                <a:defRPr/>
              </a:pPr>
              <a:t>29.01.2014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858000" y="6492875"/>
            <a:ext cx="2133600" cy="365125"/>
          </a:xfrm>
        </p:spPr>
        <p:txBody>
          <a:bodyPr/>
          <a:lstStyle/>
          <a:p>
            <a:pPr>
              <a:defRPr/>
            </a:pPr>
            <a:fld id="{0F039B9B-968F-4B0F-BF28-2140CABD70F1}" type="slidenum">
              <a:rPr lang="ru-RU"/>
              <a:pPr>
                <a:defRPr/>
              </a:pPr>
              <a:t>18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000496" y="785794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   В </a:t>
            </a:r>
            <a:r>
              <a:rPr lang="ru-RU" b="1" dirty="0" smtClean="0"/>
              <a:t>1964-1965 гг. Светлана обучалась на Высших литературных курсах в Москве. В период учебы она создает следующий сборник «Гадание </a:t>
            </a:r>
            <a:r>
              <a:rPr lang="ru-RU" b="1" dirty="0" smtClean="0"/>
              <a:t>Светланы».</a:t>
            </a:r>
          </a:p>
          <a:p>
            <a:endParaRPr lang="ru-RU" b="1" dirty="0" smtClean="0"/>
          </a:p>
          <a:p>
            <a:r>
              <a:rPr lang="ru-RU" b="1" dirty="0" smtClean="0"/>
              <a:t>Мне </a:t>
            </a:r>
            <a:r>
              <a:rPr lang="ru-RU" b="1" dirty="0" smtClean="0"/>
              <a:t>не спится, опять мне не спится, Сон не взять ни злом, ни добром. Прилетела из Сибири птица,</a:t>
            </a:r>
          </a:p>
          <a:p>
            <a:r>
              <a:rPr lang="ru-RU" b="1" dirty="0" smtClean="0"/>
              <a:t>Окольцованная серебром. </a:t>
            </a:r>
          </a:p>
          <a:p>
            <a:endParaRPr lang="ru-RU" dirty="0"/>
          </a:p>
        </p:txBody>
      </p:sp>
      <p:pic>
        <p:nvPicPr>
          <p:cNvPr id="7" name="Picture 2" descr="C:\Documents and Settings\Aboniment\Рабочий стол\золотой самородок\File03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866794">
            <a:off x="4220927" y="3877011"/>
            <a:ext cx="1776466" cy="2272968"/>
          </a:xfrm>
          <a:prstGeom prst="rect">
            <a:avLst/>
          </a:prstGeom>
          <a:noFill/>
        </p:spPr>
      </p:pic>
      <p:pic>
        <p:nvPicPr>
          <p:cNvPr id="8" name="Picture 5" descr="C:\Documents and Settings\Aboniment\Рабочий стол\золотой самородок\File0311.jpg"/>
          <p:cNvPicPr>
            <a:picLocks noChangeAspect="1" noChangeArrowheads="1"/>
          </p:cNvPicPr>
          <p:nvPr/>
        </p:nvPicPr>
        <p:blipFill>
          <a:blip r:embed="rId3" cstate="print"/>
          <a:srcRect l="3783" t="2547"/>
          <a:stretch>
            <a:fillRect/>
          </a:stretch>
        </p:blipFill>
        <p:spPr bwMode="auto">
          <a:xfrm rot="731230">
            <a:off x="6806595" y="3800387"/>
            <a:ext cx="1744995" cy="2406327"/>
          </a:xfrm>
          <a:prstGeom prst="rect">
            <a:avLst/>
          </a:prstGeom>
          <a:noFill/>
        </p:spPr>
      </p:pic>
      <p:pic>
        <p:nvPicPr>
          <p:cNvPr id="9" name="Picture 2" descr="C:\Documents and Settings\Aboniment\Рабочий стол\золотой самородок\File0314.jpg"/>
          <p:cNvPicPr>
            <a:picLocks noChangeAspect="1" noChangeArrowheads="1"/>
          </p:cNvPicPr>
          <p:nvPr/>
        </p:nvPicPr>
        <p:blipFill>
          <a:blip r:embed="rId4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428596" y="1014462"/>
            <a:ext cx="3071834" cy="4843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>
          <a:xfrm>
            <a:off x="500063" y="6492875"/>
            <a:ext cx="2133600" cy="365125"/>
          </a:xfrm>
        </p:spPr>
        <p:txBody>
          <a:bodyPr/>
          <a:lstStyle/>
          <a:p>
            <a:pPr>
              <a:defRPr/>
            </a:pPr>
            <a:fld id="{CEF3E3EC-838C-4A64-AA22-BC34ACD15591}" type="datetime1">
              <a:rPr lang="ru-RU"/>
              <a:pPr>
                <a:defRPr/>
              </a:pPr>
              <a:t>29.01.2014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858000" y="6492875"/>
            <a:ext cx="2133600" cy="365125"/>
          </a:xfrm>
        </p:spPr>
        <p:txBody>
          <a:bodyPr/>
          <a:lstStyle/>
          <a:p>
            <a:pPr>
              <a:defRPr/>
            </a:pPr>
            <a:fld id="{0F039B9B-968F-4B0F-BF28-2140CABD70F1}" type="slidenum">
              <a:rPr lang="ru-RU"/>
              <a:pPr>
                <a:defRPr/>
              </a:pPr>
              <a:t>19</a:t>
            </a:fld>
            <a:endParaRPr lang="ru-RU" dirty="0"/>
          </a:p>
        </p:txBody>
      </p:sp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642910" y="4500570"/>
            <a:ext cx="464347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860000"/>
                </a:solidFill>
                <a:effectLst/>
                <a:latin typeface="Arial" pitchFamily="34" charset="0"/>
                <a:ea typeface="Times New Roman" pitchFamily="18" charset="0"/>
              </a:rPr>
              <a:t>Над долиной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860000"/>
                </a:solidFill>
                <a:effectLst/>
                <a:latin typeface="Arial" pitchFamily="34" charset="0"/>
                <a:ea typeface="Times New Roman" pitchFamily="18" charset="0"/>
              </a:rPr>
              <a:t>голубые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860000"/>
                </a:solidFill>
                <a:effectLst/>
                <a:latin typeface="Arial" pitchFamily="34" charset="0"/>
                <a:ea typeface="Times New Roman" pitchFamily="18" charset="0"/>
              </a:rPr>
              <a:t> ели,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860000"/>
              </a:solidFill>
              <a:effectLst/>
              <a:latin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860000"/>
                </a:solidFill>
                <a:effectLst/>
                <a:latin typeface="Arial" pitchFamily="34" charset="0"/>
                <a:ea typeface="Times New Roman" pitchFamily="18" charset="0"/>
              </a:rPr>
              <a:t>Легкий дым вечернего костра.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860000"/>
              </a:solidFill>
              <a:effectLst/>
              <a:latin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860000"/>
                </a:solidFill>
                <a:effectLst/>
                <a:latin typeface="Arial" pitchFamily="34" charset="0"/>
                <a:ea typeface="Times New Roman" pitchFamily="18" charset="0"/>
              </a:rPr>
              <a:t>Песней растревожена речонка,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860000"/>
              </a:solidFill>
              <a:effectLst/>
              <a:latin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860000"/>
                </a:solidFill>
                <a:effectLst/>
                <a:latin typeface="Arial" pitchFamily="34" charset="0"/>
                <a:ea typeface="Times New Roman" pitchFamily="18" charset="0"/>
              </a:rPr>
              <a:t>Песней растревожена тайга.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860000"/>
              </a:solidFill>
              <a:effectLst/>
              <a:latin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860000"/>
                </a:solidFill>
                <a:effectLst/>
                <a:latin typeface="Arial" pitchFamily="34" charset="0"/>
                <a:ea typeface="Times New Roman" pitchFamily="18" charset="0"/>
              </a:rPr>
              <a:t>Где же ты теперь, моя девчонка?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860000"/>
              </a:solidFill>
              <a:effectLst/>
              <a:latin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860000"/>
                </a:solidFill>
                <a:effectLst/>
                <a:latin typeface="Arial" pitchFamily="34" charset="0"/>
                <a:ea typeface="Times New Roman" pitchFamily="18" charset="0"/>
              </a:rPr>
              <a:t> Где теперь поет тебе пурга?..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860000"/>
              </a:solidFill>
              <a:effectLst/>
              <a:latin typeface="Arial" pitchFamily="34" charset="0"/>
            </a:endParaRPr>
          </a:p>
        </p:txBody>
      </p:sp>
      <p:pic>
        <p:nvPicPr>
          <p:cNvPr id="32770" name="Picture 2" descr="C:\Documents and Settings\Администратор\Рабочий стол\зима 2013\DSC_07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785794"/>
            <a:ext cx="5435328" cy="36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6" descr="C:\Documents and Settings\Aboniment\Рабочий стол\золотой самородок\File0312.jpg"/>
          <p:cNvPicPr>
            <a:picLocks noChangeAspect="1" noChangeArrowheads="1"/>
          </p:cNvPicPr>
          <p:nvPr/>
        </p:nvPicPr>
        <p:blipFill>
          <a:blip r:embed="rId3" cstate="print"/>
          <a:srcRect r="-1696" b="10092"/>
          <a:stretch>
            <a:fillRect/>
          </a:stretch>
        </p:blipFill>
        <p:spPr bwMode="auto">
          <a:xfrm rot="623749">
            <a:off x="6541340" y="876650"/>
            <a:ext cx="2000264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1" name="Picture 3" descr="C:\Documents and Settings\Администратор\Рабочий стол\зима 2013\DSC_0655.JPG"/>
          <p:cNvPicPr>
            <a:picLocks noChangeAspect="1" noChangeArrowheads="1"/>
          </p:cNvPicPr>
          <p:nvPr/>
        </p:nvPicPr>
        <p:blipFill>
          <a:blip r:embed="rId4" cstate="print"/>
          <a:srcRect b="14671"/>
          <a:stretch>
            <a:fillRect/>
          </a:stretch>
        </p:blipFill>
        <p:spPr bwMode="auto">
          <a:xfrm>
            <a:off x="6215074" y="3286124"/>
            <a:ext cx="2384401" cy="3071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>
          <a:xfrm>
            <a:off x="500063" y="6492875"/>
            <a:ext cx="2133600" cy="365125"/>
          </a:xfrm>
        </p:spPr>
        <p:txBody>
          <a:bodyPr/>
          <a:lstStyle/>
          <a:p>
            <a:pPr>
              <a:defRPr/>
            </a:pPr>
            <a:fld id="{CEF3E3EC-838C-4A64-AA22-BC34ACD15591}" type="datetime1">
              <a:rPr lang="ru-RU"/>
              <a:pPr>
                <a:defRPr/>
              </a:pPr>
              <a:t>29.01.2014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858000" y="6492875"/>
            <a:ext cx="2133600" cy="365125"/>
          </a:xfrm>
        </p:spPr>
        <p:txBody>
          <a:bodyPr/>
          <a:lstStyle/>
          <a:p>
            <a:pPr>
              <a:defRPr/>
            </a:pPr>
            <a:fld id="{0F039B9B-968F-4B0F-BF28-2140CABD70F1}" type="slidenum">
              <a:rPr lang="ru-RU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4929198"/>
            <a:ext cx="45720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 Наш </a:t>
            </a:r>
            <a:r>
              <a:rPr lang="ru-RU" b="1" dirty="0" smtClean="0"/>
              <a:t>край! Наш север! С сибирским городком Бодайбо и с величавой рекой Витим. </a:t>
            </a:r>
            <a:endParaRPr lang="ru-RU" b="1" dirty="0"/>
          </a:p>
        </p:txBody>
      </p:sp>
      <p:pic>
        <p:nvPicPr>
          <p:cNvPr id="7" name="Рисунок 6" descr="C:\Documents and Settings\Admin\Мои документы\Мои рисунки\2005.01.01\PIC_004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857232"/>
            <a:ext cx="5072098" cy="3571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4" descr="DEL38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785794"/>
            <a:ext cx="3357586" cy="25181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5" descr="группа283"/>
          <p:cNvPicPr>
            <a:picLocks noChangeAspect="1" noChangeArrowheads="1"/>
          </p:cNvPicPr>
          <p:nvPr/>
        </p:nvPicPr>
        <p:blipFill>
          <a:blip r:embed="rId4" cstate="print"/>
          <a:srcRect l="1682"/>
          <a:stretch>
            <a:fillRect/>
          </a:stretch>
        </p:blipFill>
        <p:spPr bwMode="auto">
          <a:xfrm>
            <a:off x="4725171" y="3143248"/>
            <a:ext cx="3857443" cy="30012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>
          <a:xfrm>
            <a:off x="500063" y="6492875"/>
            <a:ext cx="2133600" cy="365125"/>
          </a:xfrm>
        </p:spPr>
        <p:txBody>
          <a:bodyPr/>
          <a:lstStyle/>
          <a:p>
            <a:pPr>
              <a:defRPr/>
            </a:pPr>
            <a:fld id="{CEF3E3EC-838C-4A64-AA22-BC34ACD15591}" type="datetime1">
              <a:rPr lang="ru-RU"/>
              <a:pPr>
                <a:defRPr/>
              </a:pPr>
              <a:t>29.01.2014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858000" y="6492875"/>
            <a:ext cx="2133600" cy="365125"/>
          </a:xfrm>
        </p:spPr>
        <p:txBody>
          <a:bodyPr/>
          <a:lstStyle/>
          <a:p>
            <a:pPr>
              <a:defRPr/>
            </a:pPr>
            <a:fld id="{0F039B9B-968F-4B0F-BF28-2140CABD70F1}" type="slidenum">
              <a:rPr lang="ru-RU"/>
              <a:pPr>
                <a:defRPr/>
              </a:pPr>
              <a:t>20</a:t>
            </a:fld>
            <a:endParaRPr lang="ru-RU" dirty="0"/>
          </a:p>
        </p:txBody>
      </p:sp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428596" y="857232"/>
            <a:ext cx="500066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593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860000"/>
                </a:solidFill>
                <a:effectLst/>
                <a:latin typeface="Arial" pitchFamily="34" charset="0"/>
                <a:ea typeface="Times New Roman" pitchFamily="18" charset="0"/>
              </a:rPr>
              <a:t>В 1969 г. Светлана Кузнецова печатает новый сборник стихов «Сретенье», и вновь большая часть стихов посвящена таежному краю.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860000"/>
              </a:solidFill>
              <a:effectLst/>
              <a:latin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14744" y="5143512"/>
            <a:ext cx="52864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593850" eaLnBrk="0" hangingPunct="0"/>
            <a:r>
              <a:rPr lang="ru-RU" b="1" dirty="0" smtClean="0">
                <a:solidFill>
                  <a:srgbClr val="860000"/>
                </a:solidFill>
                <a:latin typeface="Arial" pitchFamily="34" charset="0"/>
                <a:ea typeface="Times New Roman" pitchFamily="18" charset="0"/>
              </a:rPr>
              <a:t>Тучи, проплывающие мимо</a:t>
            </a:r>
            <a:endParaRPr lang="ru-RU" b="1" dirty="0" smtClean="0">
              <a:solidFill>
                <a:srgbClr val="860000"/>
              </a:solidFill>
              <a:latin typeface="Arial" pitchFamily="34" charset="0"/>
            </a:endParaRPr>
          </a:p>
          <a:p>
            <a:pPr lvl="0" indent="1593850" eaLnBrk="0" hangingPunct="0"/>
            <a:r>
              <a:rPr lang="ru-RU" b="1" dirty="0" smtClean="0">
                <a:solidFill>
                  <a:srgbClr val="860000"/>
                </a:solidFill>
                <a:latin typeface="Arial" pitchFamily="34" charset="0"/>
                <a:ea typeface="Times New Roman" pitchFamily="18" charset="0"/>
              </a:rPr>
              <a:t>На гольцах лиловых седина</a:t>
            </a:r>
            <a:endParaRPr lang="ru-RU" b="1" dirty="0" smtClean="0">
              <a:solidFill>
                <a:srgbClr val="860000"/>
              </a:solidFill>
              <a:latin typeface="Arial" pitchFamily="34" charset="0"/>
            </a:endParaRPr>
          </a:p>
          <a:p>
            <a:pPr lvl="0" indent="1593850" eaLnBrk="0" hangingPunct="0"/>
            <a:r>
              <a:rPr lang="ru-RU" b="1" dirty="0" smtClean="0">
                <a:solidFill>
                  <a:srgbClr val="860000"/>
                </a:solidFill>
                <a:latin typeface="Arial" pitchFamily="34" charset="0"/>
                <a:ea typeface="Times New Roman" pitchFamily="18" charset="0"/>
              </a:rPr>
              <a:t>Берега свинцового Витима</a:t>
            </a:r>
            <a:endParaRPr lang="ru-RU" b="1" dirty="0" smtClean="0">
              <a:solidFill>
                <a:srgbClr val="860000"/>
              </a:solidFill>
              <a:latin typeface="Arial" pitchFamily="34" charset="0"/>
            </a:endParaRPr>
          </a:p>
          <a:p>
            <a:pPr lvl="0" indent="1593850" eaLnBrk="0" hangingPunct="0"/>
            <a:r>
              <a:rPr lang="ru-RU" b="1" dirty="0" err="1" smtClean="0">
                <a:solidFill>
                  <a:srgbClr val="860000"/>
                </a:solidFill>
                <a:latin typeface="Arial" pitchFamily="34" charset="0"/>
                <a:ea typeface="Times New Roman" pitchFamily="18" charset="0"/>
              </a:rPr>
              <a:t>Бодайбинки</a:t>
            </a:r>
            <a:r>
              <a:rPr lang="ru-RU" b="1" dirty="0" smtClean="0">
                <a:solidFill>
                  <a:srgbClr val="860000"/>
                </a:solidFill>
                <a:latin typeface="Arial" pitchFamily="34" charset="0"/>
                <a:ea typeface="Times New Roman" pitchFamily="18" charset="0"/>
              </a:rPr>
              <a:t> рыжая волна. </a:t>
            </a:r>
            <a:endParaRPr lang="ru-RU" b="1" dirty="0" smtClean="0">
              <a:solidFill>
                <a:srgbClr val="860000"/>
              </a:solidFill>
              <a:latin typeface="Arial" pitchFamily="34" charset="0"/>
            </a:endParaRPr>
          </a:p>
        </p:txBody>
      </p:sp>
      <p:pic>
        <p:nvPicPr>
          <p:cNvPr id="7" name="Picture 5" descr="C:\Documents and Settings\Aboniment\Рабочий стол\золотой самородок\File02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428868"/>
            <a:ext cx="4538461" cy="33575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6" descr="C:\Documents and Settings\Aboniment\Рабочий стол\золотой самородок\File0249.jpg"/>
          <p:cNvPicPr>
            <a:picLocks noChangeAspect="1" noChangeArrowheads="1"/>
          </p:cNvPicPr>
          <p:nvPr/>
        </p:nvPicPr>
        <p:blipFill>
          <a:blip r:embed="rId3" cstate="print"/>
          <a:srcRect t="13725" r="1086"/>
          <a:stretch>
            <a:fillRect/>
          </a:stretch>
        </p:blipFill>
        <p:spPr bwMode="auto">
          <a:xfrm>
            <a:off x="5357818" y="785794"/>
            <a:ext cx="3459177" cy="41788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>
          <a:xfrm>
            <a:off x="500063" y="6492875"/>
            <a:ext cx="2133600" cy="365125"/>
          </a:xfrm>
        </p:spPr>
        <p:txBody>
          <a:bodyPr/>
          <a:lstStyle/>
          <a:p>
            <a:pPr>
              <a:defRPr/>
            </a:pPr>
            <a:fld id="{CEF3E3EC-838C-4A64-AA22-BC34ACD15591}" type="datetime1">
              <a:rPr lang="ru-RU"/>
              <a:pPr>
                <a:defRPr/>
              </a:pPr>
              <a:t>29.01.2014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858000" y="6492875"/>
            <a:ext cx="2133600" cy="365125"/>
          </a:xfrm>
        </p:spPr>
        <p:txBody>
          <a:bodyPr/>
          <a:lstStyle/>
          <a:p>
            <a:pPr>
              <a:defRPr/>
            </a:pPr>
            <a:fld id="{0F039B9B-968F-4B0F-BF28-2140CABD70F1}" type="slidenum">
              <a:rPr lang="ru-RU"/>
              <a:pPr>
                <a:defRPr/>
              </a:pPr>
              <a:t>21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286248" y="71435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    В </a:t>
            </a:r>
            <a:r>
              <a:rPr lang="ru-RU" b="1" dirty="0" smtClean="0"/>
              <a:t>конце 70-х годов Светлана отправляет стихи из своих сборников в Иркутск, в </a:t>
            </a:r>
            <a:r>
              <a:rPr lang="ru-RU" b="1" dirty="0" err="1" smtClean="0"/>
              <a:t>Восточно-Сибирское</a:t>
            </a:r>
            <a:r>
              <a:rPr lang="ru-RU" b="1" dirty="0" smtClean="0"/>
              <a:t> издательство - вновь молчание - и только в 1983 г. их печатают. «Сибирская тропа» -это первый сборник, который вышел в свет в ее родном крае. </a:t>
            </a:r>
            <a:endParaRPr lang="ru-RU" b="1" dirty="0"/>
          </a:p>
        </p:txBody>
      </p:sp>
      <p:pic>
        <p:nvPicPr>
          <p:cNvPr id="7" name="Picture 5" descr="C:\Documents and Settings\Aboniment\Рабочий стол\золотой самородок\File03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5191743" y="2452068"/>
            <a:ext cx="2643208" cy="43113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C:\Documents and Settings\Admin\Мои документы\Мои рисунки\img114.jpg"/>
          <p:cNvPicPr/>
          <p:nvPr/>
        </p:nvPicPr>
        <p:blipFill>
          <a:blip r:embed="rId3" cstate="print"/>
          <a:srcRect l="24212" t="15723" r="14214" b="26589"/>
          <a:stretch>
            <a:fillRect/>
          </a:stretch>
        </p:blipFill>
        <p:spPr bwMode="auto">
          <a:xfrm>
            <a:off x="357158" y="928670"/>
            <a:ext cx="3714776" cy="5000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>
          <a:xfrm>
            <a:off x="500063" y="6492875"/>
            <a:ext cx="2133600" cy="365125"/>
          </a:xfrm>
        </p:spPr>
        <p:txBody>
          <a:bodyPr/>
          <a:lstStyle/>
          <a:p>
            <a:pPr>
              <a:defRPr/>
            </a:pPr>
            <a:fld id="{CEF3E3EC-838C-4A64-AA22-BC34ACD15591}" type="datetime1">
              <a:rPr lang="ru-RU"/>
              <a:pPr>
                <a:defRPr/>
              </a:pPr>
              <a:t>29.01.2014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858000" y="6492875"/>
            <a:ext cx="2133600" cy="365125"/>
          </a:xfrm>
        </p:spPr>
        <p:txBody>
          <a:bodyPr/>
          <a:lstStyle/>
          <a:p>
            <a:pPr>
              <a:defRPr/>
            </a:pPr>
            <a:fld id="{0F039B9B-968F-4B0F-BF28-2140CABD70F1}" type="slidenum">
              <a:rPr lang="ru-RU"/>
              <a:pPr>
                <a:defRPr/>
              </a:pPr>
              <a:t>22</a:t>
            </a:fld>
            <a:endParaRPr lang="ru-RU" dirty="0"/>
          </a:p>
        </p:txBody>
      </p:sp>
      <p:pic>
        <p:nvPicPr>
          <p:cNvPr id="6" name="Рисунок 5" descr="C:\Documents and Settings\Admin\Мои документы\Мои рисунки\img107.jpg"/>
          <p:cNvPicPr/>
          <p:nvPr/>
        </p:nvPicPr>
        <p:blipFill>
          <a:blip r:embed="rId2" cstate="print"/>
          <a:srcRect l="6325" t="33031" r="36145" b="35521"/>
          <a:stretch>
            <a:fillRect/>
          </a:stretch>
        </p:blipFill>
        <p:spPr bwMode="auto">
          <a:xfrm>
            <a:off x="285720" y="785794"/>
            <a:ext cx="2500330" cy="30003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500562" y="5000636"/>
            <a:ext cx="396377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860000"/>
                </a:solidFill>
                <a:latin typeface="Arial" pitchFamily="34" charset="0"/>
                <a:ea typeface="Times New Roman" pitchFamily="18" charset="0"/>
              </a:rPr>
              <a:t>Заведу свое марево-печево</a:t>
            </a:r>
            <a:r>
              <a:rPr lang="ru-RU" b="1" dirty="0" smtClean="0">
                <a:solidFill>
                  <a:srgbClr val="860000"/>
                </a:solidFill>
                <a:latin typeface="Arial" pitchFamily="34" charset="0"/>
                <a:ea typeface="Times New Roman" pitchFamily="18" charset="0"/>
              </a:rPr>
              <a:t>.</a:t>
            </a:r>
          </a:p>
          <a:p>
            <a:r>
              <a:rPr lang="ru-RU" b="1" dirty="0" smtClean="0">
                <a:solidFill>
                  <a:srgbClr val="860000"/>
                </a:solidFill>
                <a:latin typeface="Arial" pitchFamily="34" charset="0"/>
                <a:ea typeface="Times New Roman" pitchFamily="18" charset="0"/>
              </a:rPr>
              <a:t>Тяжелы мои думы, как </a:t>
            </a:r>
            <a:r>
              <a:rPr lang="ru-RU" b="1" dirty="0" smtClean="0">
                <a:solidFill>
                  <a:srgbClr val="860000"/>
                </a:solidFill>
                <a:latin typeface="Arial" pitchFamily="34" charset="0"/>
                <a:ea typeface="Times New Roman" pitchFamily="18" charset="0"/>
              </a:rPr>
              <a:t>гири.</a:t>
            </a:r>
          </a:p>
          <a:p>
            <a:r>
              <a:rPr lang="ru-RU" b="1" dirty="0" smtClean="0">
                <a:solidFill>
                  <a:srgbClr val="860000"/>
                </a:solidFill>
                <a:latin typeface="Arial" pitchFamily="34" charset="0"/>
                <a:ea typeface="Times New Roman" pitchFamily="18" charset="0"/>
              </a:rPr>
              <a:t>Скоро </a:t>
            </a:r>
            <a:r>
              <a:rPr lang="ru-RU" b="1" dirty="0" smtClean="0">
                <a:solidFill>
                  <a:srgbClr val="860000"/>
                </a:solidFill>
                <a:latin typeface="Arial" pitchFamily="34" charset="0"/>
                <a:ea typeface="Times New Roman" pitchFamily="18" charset="0"/>
              </a:rPr>
              <a:t>будет наследовать </a:t>
            </a:r>
            <a:r>
              <a:rPr lang="ru-RU" b="1" dirty="0" smtClean="0">
                <a:solidFill>
                  <a:srgbClr val="860000"/>
                </a:solidFill>
                <a:latin typeface="Arial" pitchFamily="34" charset="0"/>
                <a:ea typeface="Times New Roman" pitchFamily="18" charset="0"/>
              </a:rPr>
              <a:t>нечего</a:t>
            </a:r>
          </a:p>
          <a:p>
            <a:pPr lvl="0"/>
            <a:r>
              <a:rPr lang="ru-RU" b="1" dirty="0" smtClean="0">
                <a:solidFill>
                  <a:srgbClr val="860000"/>
                </a:solidFill>
                <a:latin typeface="Arial" pitchFamily="34" charset="0"/>
                <a:ea typeface="Times New Roman" pitchFamily="18" charset="0"/>
              </a:rPr>
              <a:t>Богатейшей когда-то Сибири. </a:t>
            </a:r>
            <a:endParaRPr lang="ru-RU" b="1" dirty="0" smtClean="0">
              <a:solidFill>
                <a:srgbClr val="860000"/>
              </a:solidFill>
              <a:latin typeface="Arial" pitchFamily="34" charset="0"/>
            </a:endParaRPr>
          </a:p>
          <a:p>
            <a:r>
              <a:rPr lang="ru-RU" b="1" dirty="0" smtClean="0">
                <a:solidFill>
                  <a:srgbClr val="860000"/>
                </a:solidFill>
                <a:latin typeface="Arial" pitchFamily="34" charset="0"/>
                <a:ea typeface="Times New Roman" pitchFamily="18" charset="0"/>
              </a:rPr>
              <a:t> </a:t>
            </a:r>
            <a:endParaRPr lang="ru-RU" dirty="0"/>
          </a:p>
        </p:txBody>
      </p:sp>
      <p:pic>
        <p:nvPicPr>
          <p:cNvPr id="8" name="Рисунок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857232"/>
            <a:ext cx="5786446" cy="39290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7890" name="Picture 2" descr="C:\Documents and Settings\Администратор\Рабочий стол\фото школьные\Родная деревня\P91504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929065"/>
            <a:ext cx="3286148" cy="24646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>
          <a:xfrm>
            <a:off x="500063" y="6492875"/>
            <a:ext cx="2133600" cy="365125"/>
          </a:xfrm>
        </p:spPr>
        <p:txBody>
          <a:bodyPr/>
          <a:lstStyle/>
          <a:p>
            <a:pPr>
              <a:defRPr/>
            </a:pPr>
            <a:fld id="{CEF3E3EC-838C-4A64-AA22-BC34ACD15591}" type="datetime1">
              <a:rPr lang="ru-RU"/>
              <a:pPr>
                <a:defRPr/>
              </a:pPr>
              <a:t>29.01.2014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858000" y="6492875"/>
            <a:ext cx="2133600" cy="365125"/>
          </a:xfrm>
        </p:spPr>
        <p:txBody>
          <a:bodyPr/>
          <a:lstStyle/>
          <a:p>
            <a:pPr>
              <a:defRPr/>
            </a:pPr>
            <a:fld id="{0F039B9B-968F-4B0F-BF28-2140CABD70F1}" type="slidenum">
              <a:rPr lang="ru-RU"/>
              <a:pPr>
                <a:defRPr/>
              </a:pPr>
              <a:t>23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28596" y="457200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r>
              <a:rPr lang="ru-RU" dirty="0" smtClean="0"/>
              <a:t>  </a:t>
            </a:r>
            <a:r>
              <a:rPr lang="ru-RU" b="1" dirty="0" smtClean="0"/>
              <a:t>Все переживания </a:t>
            </a:r>
            <a:r>
              <a:rPr lang="ru-RU" b="1" dirty="0" smtClean="0"/>
              <a:t>отражались на здоровье Светланы. Находясь в одной из московских клиник, она торопилась писать стихи, чувствуя, что жизнь ее уходит. </a:t>
            </a:r>
            <a:endParaRPr lang="ru-RU" b="1" dirty="0"/>
          </a:p>
        </p:txBody>
      </p:sp>
      <p:pic>
        <p:nvPicPr>
          <p:cNvPr id="7" name="Picture 2" descr="C:\Documents and Settings\Aboniment\Рабочий стол\золотой самородок\File0314.jpg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</a:blip>
          <a:srcRect b="18741"/>
          <a:stretch>
            <a:fillRect/>
          </a:stretch>
        </p:blipFill>
        <p:spPr bwMode="auto">
          <a:xfrm>
            <a:off x="500034" y="785793"/>
            <a:ext cx="3071834" cy="39357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6" descr="C:\Documents and Settings\Aboniment\Рабочий стол\золотой самородок\гвоздики\091dc72e3802b5e2d5e0be2d868b5af6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714356"/>
            <a:ext cx="3849686" cy="2887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Documents and Settings\Admin\Мои документы\Мои рисунки\img11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903645">
            <a:off x="5500693" y="3000373"/>
            <a:ext cx="2643207" cy="3643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>
          <a:xfrm>
            <a:off x="500063" y="6492875"/>
            <a:ext cx="2133600" cy="365125"/>
          </a:xfrm>
        </p:spPr>
        <p:txBody>
          <a:bodyPr/>
          <a:lstStyle/>
          <a:p>
            <a:pPr>
              <a:defRPr/>
            </a:pPr>
            <a:fld id="{CEF3E3EC-838C-4A64-AA22-BC34ACD15591}" type="datetime1">
              <a:rPr lang="ru-RU"/>
              <a:pPr>
                <a:defRPr/>
              </a:pPr>
              <a:t>29.01.2014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858000" y="6492875"/>
            <a:ext cx="2133600" cy="365125"/>
          </a:xfrm>
        </p:spPr>
        <p:txBody>
          <a:bodyPr/>
          <a:lstStyle/>
          <a:p>
            <a:pPr>
              <a:defRPr/>
            </a:pPr>
            <a:fld id="{0F039B9B-968F-4B0F-BF28-2140CABD70F1}" type="slidenum">
              <a:rPr lang="ru-RU"/>
              <a:pPr>
                <a:defRPr/>
              </a:pPr>
              <a:t>24</a:t>
            </a:fld>
            <a:endParaRPr lang="ru-RU" dirty="0"/>
          </a:p>
        </p:txBody>
      </p:sp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357158" y="714356"/>
            <a:ext cx="557216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508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860000"/>
                </a:solidFill>
                <a:effectLst/>
                <a:latin typeface="Arial" pitchFamily="34" charset="0"/>
                <a:ea typeface="Times New Roman" pitchFamily="18" charset="0"/>
              </a:rPr>
              <a:t>Тяжело пережила Светлана смерть матери. Обращение к Сибири немного притупляло ее душевную боль:</a:t>
            </a:r>
          </a:p>
          <a:p>
            <a:pPr marL="0" marR="0" lvl="0" indent="2508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 smtClean="0">
              <a:solidFill>
                <a:srgbClr val="86000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2508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860000"/>
                </a:solidFill>
                <a:effectLst/>
                <a:latin typeface="Arial" pitchFamily="34" charset="0"/>
                <a:ea typeface="Times New Roman" pitchFamily="18" charset="0"/>
              </a:rPr>
              <a:t>Если боль - в Сибирь ухожу, </a:t>
            </a:r>
          </a:p>
          <a:p>
            <a:pPr marL="0" marR="0" lvl="0" indent="2508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860000"/>
                </a:solidFill>
                <a:effectLst/>
                <a:latin typeface="Arial" pitchFamily="34" charset="0"/>
                <a:ea typeface="Times New Roman" pitchFamily="18" charset="0"/>
              </a:rPr>
              <a:t>На ее берегах я грущу. </a:t>
            </a:r>
          </a:p>
          <a:p>
            <a:pPr marL="0" marR="0" lvl="0" indent="2508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860000"/>
                </a:solidFill>
                <a:effectLst/>
                <a:latin typeface="Arial" pitchFamily="34" charset="0"/>
                <a:ea typeface="Times New Roman" pitchFamily="18" charset="0"/>
              </a:rPr>
              <a:t>И горячей головой </a:t>
            </a:r>
          </a:p>
          <a:p>
            <a:pPr marL="0" marR="0" lvl="0" indent="2508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860000"/>
                </a:solidFill>
                <a:effectLst/>
                <a:latin typeface="Arial" pitchFamily="34" charset="0"/>
                <a:ea typeface="Times New Roman" pitchFamily="18" charset="0"/>
              </a:rPr>
              <a:t>Прижимаюсь к ней, снеговой....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860000"/>
              </a:solidFill>
              <a:effectLst/>
              <a:latin typeface="Arial" pitchFamily="34" charset="0"/>
            </a:endParaRPr>
          </a:p>
        </p:txBody>
      </p:sp>
      <p:pic>
        <p:nvPicPr>
          <p:cNvPr id="6" name="Picture 2" descr="C:\Documents and Settings\Aboniment\Рабочий стол\золотой самородок\File02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46" y="857232"/>
            <a:ext cx="3128653" cy="2943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4" descr="sas016"/>
          <p:cNvPicPr>
            <a:picLocks noChangeAspect="1" noChangeArrowheads="1"/>
          </p:cNvPicPr>
          <p:nvPr/>
        </p:nvPicPr>
        <p:blipFill>
          <a:blip r:embed="rId3" cstate="print"/>
          <a:srcRect r="2206"/>
          <a:stretch>
            <a:fillRect/>
          </a:stretch>
        </p:blipFill>
        <p:spPr>
          <a:xfrm>
            <a:off x="642910" y="3143248"/>
            <a:ext cx="4643470" cy="32410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 descr="sas035"/>
          <p:cNvPicPr>
            <a:picLocks noChangeAspect="1" noChangeArrowheads="1"/>
          </p:cNvPicPr>
          <p:nvPr/>
        </p:nvPicPr>
        <p:blipFill>
          <a:blip r:embed="rId4" cstate="print"/>
          <a:srcRect l="12339" t="1564" b="19515"/>
          <a:stretch>
            <a:fillRect/>
          </a:stretch>
        </p:blipFill>
        <p:spPr>
          <a:xfrm>
            <a:off x="6643702" y="4000504"/>
            <a:ext cx="1571636" cy="21828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>
          <a:xfrm>
            <a:off x="500063" y="6492875"/>
            <a:ext cx="2133600" cy="365125"/>
          </a:xfrm>
        </p:spPr>
        <p:txBody>
          <a:bodyPr/>
          <a:lstStyle/>
          <a:p>
            <a:pPr>
              <a:defRPr/>
            </a:pPr>
            <a:fld id="{CEF3E3EC-838C-4A64-AA22-BC34ACD15591}" type="datetime1">
              <a:rPr lang="ru-RU"/>
              <a:pPr>
                <a:defRPr/>
              </a:pPr>
              <a:t>29.01.2014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858000" y="6492875"/>
            <a:ext cx="2133600" cy="365125"/>
          </a:xfrm>
        </p:spPr>
        <p:txBody>
          <a:bodyPr/>
          <a:lstStyle/>
          <a:p>
            <a:pPr>
              <a:defRPr/>
            </a:pPr>
            <a:fld id="{0F039B9B-968F-4B0F-BF28-2140CABD70F1}" type="slidenum">
              <a:rPr lang="ru-RU"/>
              <a:pPr>
                <a:defRPr/>
              </a:pPr>
              <a:t>25</a:t>
            </a:fld>
            <a:endParaRPr lang="ru-RU" dirty="0"/>
          </a:p>
        </p:txBody>
      </p:sp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571472" y="928670"/>
            <a:ext cx="464347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98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860000"/>
                </a:solidFill>
                <a:effectLst/>
                <a:latin typeface="Arial" pitchFamily="34" charset="0"/>
                <a:ea typeface="Times New Roman" pitchFamily="18" charset="0"/>
              </a:rPr>
              <a:t>Бодайбо - город детства и юности Светланы. В суете столичной жизни, в кругу новых друзей она осталась верна родному краю.</a:t>
            </a:r>
          </a:p>
          <a:p>
            <a:pPr marL="0" marR="0" lvl="0" indent="2698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86000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2698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860000"/>
                </a:solidFill>
                <a:effectLst/>
                <a:latin typeface="Arial" pitchFamily="34" charset="0"/>
                <a:ea typeface="Times New Roman" pitchFamily="18" charset="0"/>
              </a:rPr>
              <a:t>Путь... как путь. </a:t>
            </a:r>
          </a:p>
          <a:p>
            <a:pPr marL="0" marR="0" lvl="0" indent="2698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860000"/>
                </a:solidFill>
                <a:effectLst/>
                <a:latin typeface="Arial" pitchFamily="34" charset="0"/>
                <a:ea typeface="Times New Roman" pitchFamily="18" charset="0"/>
              </a:rPr>
              <a:t>Он и прост, и опасен. </a:t>
            </a:r>
          </a:p>
          <a:p>
            <a:pPr marL="0" marR="0" lvl="0" indent="2698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860000"/>
                </a:solidFill>
                <a:effectLst/>
                <a:latin typeface="Arial" pitchFamily="34" charset="0"/>
                <a:ea typeface="Times New Roman" pitchFamily="18" charset="0"/>
              </a:rPr>
              <a:t>Я прошла его так, как смогла.</a:t>
            </a:r>
          </a:p>
          <a:p>
            <a:pPr marL="0" marR="0" lvl="0" indent="2698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860000"/>
                </a:solidFill>
                <a:effectLst/>
                <a:latin typeface="Arial" pitchFamily="34" charset="0"/>
                <a:ea typeface="Times New Roman" pitchFamily="18" charset="0"/>
              </a:rPr>
              <a:t>Однозначен мой мир, но прекрасен.</a:t>
            </a:r>
          </a:p>
          <a:p>
            <a:pPr marL="0" marR="0" lvl="0" indent="2698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860000"/>
                </a:solidFill>
                <a:effectLst/>
                <a:latin typeface="Arial" pitchFamily="34" charset="0"/>
                <a:ea typeface="Times New Roman" pitchFamily="18" charset="0"/>
              </a:rPr>
              <a:t>Однозначна я в нем, но светла.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860000"/>
              </a:solidFill>
              <a:effectLst/>
              <a:latin typeface="Arial" pitchFamily="34" charset="0"/>
            </a:endParaRPr>
          </a:p>
        </p:txBody>
      </p:sp>
      <p:pic>
        <p:nvPicPr>
          <p:cNvPr id="6" name="Picture 3" descr="C:\Documents and Settings\Aboniment\Рабочий стол\золотой самородок\img020.jpg"/>
          <p:cNvPicPr>
            <a:picLocks noChangeAspect="1" noChangeArrowheads="1"/>
          </p:cNvPicPr>
          <p:nvPr/>
        </p:nvPicPr>
        <p:blipFill>
          <a:blip r:embed="rId2" cstate="print"/>
          <a:srcRect l="5616" t="3030"/>
          <a:stretch>
            <a:fillRect/>
          </a:stretch>
        </p:blipFill>
        <p:spPr bwMode="auto">
          <a:xfrm>
            <a:off x="714347" y="3857628"/>
            <a:ext cx="3619047" cy="2286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9938" name="Picture 2" descr="C:\Documents and Settings\Администратор\Рабочий стол\Фотографии родных\Водопад\P61713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928670"/>
            <a:ext cx="3267844" cy="24511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9939" name="Picture 3" descr="C:\Documents and Settings\Администратор\Рабочий стол\Фотографии родных\Водопад\P61512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3643314"/>
            <a:ext cx="3458329" cy="25939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 descr="sas034"/>
          <p:cNvPicPr>
            <a:picLocks noChangeAspect="1" noChangeArrowheads="1"/>
          </p:cNvPicPr>
          <p:nvPr/>
        </p:nvPicPr>
        <p:blipFill>
          <a:blip r:embed="rId5" cstate="print"/>
          <a:srcRect l="20000" b="20082"/>
          <a:stretch>
            <a:fillRect/>
          </a:stretch>
        </p:blipFill>
        <p:spPr>
          <a:xfrm>
            <a:off x="4071934" y="1714488"/>
            <a:ext cx="1061485" cy="13573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>
          <a:xfrm>
            <a:off x="500063" y="6492875"/>
            <a:ext cx="2133600" cy="365125"/>
          </a:xfrm>
        </p:spPr>
        <p:txBody>
          <a:bodyPr/>
          <a:lstStyle/>
          <a:p>
            <a:pPr>
              <a:defRPr/>
            </a:pPr>
            <a:fld id="{CEF3E3EC-838C-4A64-AA22-BC34ACD15591}" type="datetime1">
              <a:rPr lang="ru-RU"/>
              <a:pPr>
                <a:defRPr/>
              </a:pPr>
              <a:t>29.01.2014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858000" y="6492875"/>
            <a:ext cx="2133600" cy="365125"/>
          </a:xfrm>
        </p:spPr>
        <p:txBody>
          <a:bodyPr/>
          <a:lstStyle/>
          <a:p>
            <a:pPr>
              <a:defRPr/>
            </a:pPr>
            <a:fld id="{0F039B9B-968F-4B0F-BF28-2140CABD70F1}" type="slidenum">
              <a:rPr lang="ru-RU"/>
              <a:pPr>
                <a:defRPr/>
              </a:pPr>
              <a:t>26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214810" y="92867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   После </a:t>
            </a:r>
            <a:r>
              <a:rPr lang="ru-RU" b="1" dirty="0" smtClean="0"/>
              <a:t>выхода в свет сборника стихов «Соболиная тропа» в 1983 г. изучением творчества Кузнецовой занялся председатель Иркутской писательской организации </a:t>
            </a:r>
            <a:r>
              <a:rPr lang="ru-RU" b="1" dirty="0" err="1" smtClean="0"/>
              <a:t>Байбородин</a:t>
            </a:r>
            <a:r>
              <a:rPr lang="ru-RU" b="1" dirty="0" smtClean="0"/>
              <a:t> Анатолий Григорьевич.</a:t>
            </a:r>
            <a:endParaRPr lang="ru-RU" b="1" dirty="0"/>
          </a:p>
        </p:txBody>
      </p:sp>
      <p:pic>
        <p:nvPicPr>
          <p:cNvPr id="7" name="Picture 2" descr="C:\Documents and Settings\Aboniment\Рабочий стол\золотой самородок\File0299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357158" y="1142984"/>
            <a:ext cx="3702205" cy="4857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11" descr="sas037"/>
          <p:cNvPicPr>
            <a:picLocks noChangeAspect="1" noChangeArrowheads="1"/>
          </p:cNvPicPr>
          <p:nvPr/>
        </p:nvPicPr>
        <p:blipFill>
          <a:blip r:embed="rId3" cstate="print"/>
          <a:srcRect l="5845"/>
          <a:stretch>
            <a:fillRect/>
          </a:stretch>
        </p:blipFill>
        <p:spPr>
          <a:xfrm rot="849509">
            <a:off x="5556973" y="2933161"/>
            <a:ext cx="2167631" cy="3065794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>
          <a:xfrm>
            <a:off x="500063" y="6492875"/>
            <a:ext cx="2133600" cy="365125"/>
          </a:xfrm>
        </p:spPr>
        <p:txBody>
          <a:bodyPr/>
          <a:lstStyle/>
          <a:p>
            <a:pPr>
              <a:defRPr/>
            </a:pPr>
            <a:fld id="{CEF3E3EC-838C-4A64-AA22-BC34ACD15591}" type="datetime1">
              <a:rPr lang="ru-RU"/>
              <a:pPr>
                <a:defRPr/>
              </a:pPr>
              <a:t>29.01.2014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858000" y="6492875"/>
            <a:ext cx="2133600" cy="365125"/>
          </a:xfrm>
        </p:spPr>
        <p:txBody>
          <a:bodyPr/>
          <a:lstStyle/>
          <a:p>
            <a:pPr>
              <a:defRPr/>
            </a:pPr>
            <a:fld id="{0F039B9B-968F-4B0F-BF28-2140CABD70F1}" type="slidenum">
              <a:rPr lang="ru-RU"/>
              <a:pPr>
                <a:defRPr/>
              </a:pPr>
              <a:t>27</a:t>
            </a:fld>
            <a:endParaRPr lang="ru-RU" dirty="0"/>
          </a:p>
        </p:txBody>
      </p:sp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5500662" y="4000504"/>
            <a:ext cx="364333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376988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860000"/>
                </a:solidFill>
                <a:effectLst/>
                <a:latin typeface="Arial" pitchFamily="34" charset="0"/>
                <a:ea typeface="Times New Roman" pitchFamily="18" charset="0"/>
              </a:rPr>
              <a:t>В этой стране, где навеки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8600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376988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860000"/>
                </a:solidFill>
                <a:effectLst/>
                <a:latin typeface="Arial" pitchFamily="34" charset="0"/>
                <a:ea typeface="Times New Roman" pitchFamily="18" charset="0"/>
              </a:rPr>
              <a:t>Голубоваты снега,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8600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376988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860000"/>
                </a:solidFill>
                <a:effectLst/>
                <a:latin typeface="Arial" pitchFamily="34" charset="0"/>
                <a:ea typeface="Times New Roman" pitchFamily="18" charset="0"/>
              </a:rPr>
              <a:t>Голубоватые реки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8600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376988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860000"/>
                </a:solidFill>
                <a:effectLst/>
                <a:latin typeface="Arial" pitchFamily="34" charset="0"/>
                <a:ea typeface="Times New Roman" pitchFamily="18" charset="0"/>
              </a:rPr>
              <a:t>Горестно бьют в берега.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8600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376988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860000"/>
                </a:solidFill>
                <a:effectLst/>
                <a:latin typeface="Arial" pitchFamily="34" charset="0"/>
                <a:ea typeface="Times New Roman" pitchFamily="18" charset="0"/>
              </a:rPr>
              <a:t>В голубоватом рассвете                Прошелестели шаги,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8600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376988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860000"/>
                </a:solidFill>
                <a:effectLst/>
                <a:latin typeface="Arial" pitchFamily="34" charset="0"/>
                <a:ea typeface="Times New Roman" pitchFamily="18" charset="0"/>
              </a:rPr>
              <a:t>Встали мы, странные дети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8600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376988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860000"/>
                </a:solidFill>
                <a:effectLst/>
                <a:latin typeface="Arial" pitchFamily="34" charset="0"/>
                <a:ea typeface="Times New Roman" pitchFamily="18" charset="0"/>
              </a:rPr>
              <a:t> Посередине тайги.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860000"/>
              </a:solidFill>
              <a:effectLst/>
              <a:latin typeface="Arial" pitchFamily="34" charset="0"/>
            </a:endParaRPr>
          </a:p>
        </p:txBody>
      </p:sp>
      <p:pic>
        <p:nvPicPr>
          <p:cNvPr id="43010" name="Picture 2" descr="C:\Documents and Settings\Администратор\Рабочий стол\фото перегон\102_2303\IMGP0482.JPG"/>
          <p:cNvPicPr>
            <a:picLocks noChangeAspect="1" noChangeArrowheads="1"/>
          </p:cNvPicPr>
          <p:nvPr/>
        </p:nvPicPr>
        <p:blipFill>
          <a:blip r:embed="rId2" cstate="print"/>
          <a:srcRect l="10418" b="22609"/>
          <a:stretch>
            <a:fillRect/>
          </a:stretch>
        </p:blipFill>
        <p:spPr bwMode="auto">
          <a:xfrm>
            <a:off x="5572132" y="928670"/>
            <a:ext cx="3417896" cy="2214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3011" name="Picture 3" descr="C:\Documents and Settings\Администратор\Рабочий стол\ель\P10422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1" y="1428736"/>
            <a:ext cx="5143079" cy="38576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>
          <a:xfrm>
            <a:off x="500063" y="6492875"/>
            <a:ext cx="2133600" cy="365125"/>
          </a:xfrm>
        </p:spPr>
        <p:txBody>
          <a:bodyPr/>
          <a:lstStyle/>
          <a:p>
            <a:pPr>
              <a:defRPr/>
            </a:pPr>
            <a:fld id="{CEF3E3EC-838C-4A64-AA22-BC34ACD15591}" type="datetime1">
              <a:rPr lang="ru-RU"/>
              <a:pPr>
                <a:defRPr/>
              </a:pPr>
              <a:t>29.01.2014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858000" y="6492875"/>
            <a:ext cx="2133600" cy="365125"/>
          </a:xfrm>
        </p:spPr>
        <p:txBody>
          <a:bodyPr/>
          <a:lstStyle/>
          <a:p>
            <a:pPr>
              <a:defRPr/>
            </a:pPr>
            <a:fld id="{0F039B9B-968F-4B0F-BF28-2140CABD70F1}" type="slidenum">
              <a:rPr lang="ru-RU"/>
              <a:pPr>
                <a:defRPr/>
              </a:pPr>
              <a:t>28</a:t>
            </a:fld>
            <a:endParaRPr lang="ru-RU" dirty="0"/>
          </a:p>
        </p:txBody>
      </p:sp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571472" y="4929198"/>
            <a:ext cx="478634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860000"/>
                </a:solidFill>
                <a:effectLst/>
                <a:latin typeface="Arial" pitchFamily="34" charset="0"/>
                <a:ea typeface="Times New Roman" pitchFamily="18" charset="0"/>
              </a:rPr>
              <a:t>А вы торопились, а вы не спросили,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8600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860000"/>
                </a:solidFill>
                <a:effectLst/>
                <a:latin typeface="Arial" pitchFamily="34" charset="0"/>
                <a:ea typeface="Times New Roman" pitchFamily="18" charset="0"/>
              </a:rPr>
              <a:t>А вы посчитали все это игрой.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8600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860000"/>
                </a:solidFill>
                <a:effectLst/>
                <a:latin typeface="Arial" pitchFamily="34" charset="0"/>
                <a:ea typeface="Times New Roman" pitchFamily="18" charset="0"/>
              </a:rPr>
              <a:t>А там начинались стихи о России,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8600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860000"/>
                </a:solidFill>
                <a:effectLst/>
                <a:latin typeface="Arial" pitchFamily="34" charset="0"/>
                <a:ea typeface="Times New Roman" pitchFamily="18" charset="0"/>
              </a:rPr>
              <a:t>За тем перелеском, за тою горой.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860000"/>
              </a:solidFill>
              <a:effectLst/>
              <a:latin typeface="Arial" pitchFamily="34" charset="0"/>
            </a:endParaRPr>
          </a:p>
        </p:txBody>
      </p:sp>
      <p:pic>
        <p:nvPicPr>
          <p:cNvPr id="48130" name="Picture 2" descr="C:\Documents and Settings\Администратор\Рабочий стол\ель\P6151326.JPG"/>
          <p:cNvPicPr>
            <a:picLocks noChangeAspect="1" noChangeArrowheads="1"/>
          </p:cNvPicPr>
          <p:nvPr/>
        </p:nvPicPr>
        <p:blipFill>
          <a:blip r:embed="rId2" cstate="print"/>
          <a:srcRect l="16812" r="27580"/>
          <a:stretch>
            <a:fillRect/>
          </a:stretch>
        </p:blipFill>
        <p:spPr bwMode="auto">
          <a:xfrm>
            <a:off x="5500694" y="1000108"/>
            <a:ext cx="3389611" cy="45720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8132" name="Picture 4" descr="C:\Documents and Settings\Администратор\Рабочий стол\зима 2013\DSC_08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000108"/>
            <a:ext cx="5069327" cy="33575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>
          <a:xfrm>
            <a:off x="500063" y="6492875"/>
            <a:ext cx="2133600" cy="365125"/>
          </a:xfrm>
        </p:spPr>
        <p:txBody>
          <a:bodyPr/>
          <a:lstStyle/>
          <a:p>
            <a:pPr>
              <a:defRPr/>
            </a:pPr>
            <a:fld id="{CEF3E3EC-838C-4A64-AA22-BC34ACD15591}" type="datetime1">
              <a:rPr lang="ru-RU"/>
              <a:pPr>
                <a:defRPr/>
              </a:pPr>
              <a:t>29.01.2014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858000" y="6492875"/>
            <a:ext cx="2133600" cy="365125"/>
          </a:xfrm>
        </p:spPr>
        <p:txBody>
          <a:bodyPr/>
          <a:lstStyle/>
          <a:p>
            <a:pPr>
              <a:defRPr/>
            </a:pPr>
            <a:fld id="{0F039B9B-968F-4B0F-BF28-2140CABD70F1}" type="slidenum">
              <a:rPr lang="ru-RU"/>
              <a:pPr>
                <a:defRPr/>
              </a:pPr>
              <a:t>29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71736" y="1000108"/>
            <a:ext cx="35719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Тяжело </a:t>
            </a:r>
            <a:r>
              <a:rPr lang="ru-RU" b="1" dirty="0" smtClean="0"/>
              <a:t>жилось Светлане, но она открыто смотрела в лицо Времени, хотя в течение последних десятилетий ее стихи не публиковались, ее не рекламировала критика. При этом Кузнецова - автор девяти прижизненных сборников и около тридцати книг поэтического перевода. </a:t>
            </a:r>
            <a:endParaRPr lang="ru-RU" b="1" dirty="0"/>
          </a:p>
        </p:txBody>
      </p:sp>
      <p:pic>
        <p:nvPicPr>
          <p:cNvPr id="7" name="Picture 4" descr="img019"/>
          <p:cNvPicPr>
            <a:picLocks noChangeAspect="1" noChangeArrowheads="1"/>
          </p:cNvPicPr>
          <p:nvPr/>
        </p:nvPicPr>
        <p:blipFill>
          <a:blip r:embed="rId2" cstate="print"/>
          <a:srcRect t="-2802" b="4731"/>
          <a:stretch>
            <a:fillRect/>
          </a:stretch>
        </p:blipFill>
        <p:spPr bwMode="auto">
          <a:xfrm>
            <a:off x="6143636" y="1214422"/>
            <a:ext cx="2786082" cy="44459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6" descr="C:\Documents and Settings\Aboniment\Рабочий стол\золотой самородок\File0312.jpg"/>
          <p:cNvPicPr>
            <a:picLocks noChangeAspect="1" noChangeArrowheads="1"/>
          </p:cNvPicPr>
          <p:nvPr/>
        </p:nvPicPr>
        <p:blipFill>
          <a:blip r:embed="rId3" cstate="print"/>
          <a:srcRect l="2836" t="3317" r="6138" b="2122"/>
          <a:stretch>
            <a:fillRect/>
          </a:stretch>
        </p:blipFill>
        <p:spPr bwMode="auto">
          <a:xfrm rot="21410023">
            <a:off x="3629372" y="4186918"/>
            <a:ext cx="1635301" cy="2127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11" descr="sas037"/>
          <p:cNvPicPr>
            <a:picLocks noChangeAspect="1" noChangeArrowheads="1"/>
          </p:cNvPicPr>
          <p:nvPr/>
        </p:nvPicPr>
        <p:blipFill>
          <a:blip r:embed="rId4" cstate="print"/>
          <a:srcRect l="5845"/>
          <a:stretch>
            <a:fillRect/>
          </a:stretch>
        </p:blipFill>
        <p:spPr>
          <a:xfrm rot="1227936">
            <a:off x="1074813" y="4317823"/>
            <a:ext cx="1339936" cy="1895142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 descr="C:\Documents and Settings\Aboniment\Рабочий стол\золотой самородок\File03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866794">
            <a:off x="594577" y="907973"/>
            <a:ext cx="1337650" cy="1711508"/>
          </a:xfrm>
          <a:prstGeom prst="rect">
            <a:avLst/>
          </a:prstGeom>
          <a:noFill/>
        </p:spPr>
      </p:pic>
      <p:pic>
        <p:nvPicPr>
          <p:cNvPr id="11" name="Picture 5" descr="C:\Documents and Settings\Aboniment\Рабочий стол\золотой самородок\File0311.jpg"/>
          <p:cNvPicPr>
            <a:picLocks noChangeAspect="1" noChangeArrowheads="1"/>
          </p:cNvPicPr>
          <p:nvPr/>
        </p:nvPicPr>
        <p:blipFill>
          <a:blip r:embed="rId6" cstate="print"/>
          <a:srcRect l="3783" t="2547"/>
          <a:stretch>
            <a:fillRect/>
          </a:stretch>
        </p:blipFill>
        <p:spPr bwMode="auto">
          <a:xfrm rot="19603948">
            <a:off x="634532" y="2514754"/>
            <a:ext cx="1418419" cy="19559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>
          <a:xfrm>
            <a:off x="500063" y="6492875"/>
            <a:ext cx="2133600" cy="365125"/>
          </a:xfrm>
        </p:spPr>
        <p:txBody>
          <a:bodyPr/>
          <a:lstStyle/>
          <a:p>
            <a:pPr>
              <a:defRPr/>
            </a:pPr>
            <a:fld id="{CEF3E3EC-838C-4A64-AA22-BC34ACD15591}" type="datetime1">
              <a:rPr lang="ru-RU"/>
              <a:pPr>
                <a:defRPr/>
              </a:pPr>
              <a:t>29.01.2014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858000" y="6492875"/>
            <a:ext cx="2133600" cy="365125"/>
          </a:xfrm>
        </p:spPr>
        <p:txBody>
          <a:bodyPr/>
          <a:lstStyle/>
          <a:p>
            <a:pPr>
              <a:defRPr/>
            </a:pPr>
            <a:fld id="{0F039B9B-968F-4B0F-BF28-2140CABD70F1}" type="slidenum">
              <a:rPr lang="ru-RU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5500702"/>
            <a:ext cx="86439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Золото</a:t>
            </a:r>
            <a:r>
              <a:rPr lang="ru-RU" b="1" dirty="0" smtClean="0"/>
              <a:t>... Веками оно лежало на многометровой глубине под водами говорливой речушки </a:t>
            </a:r>
            <a:r>
              <a:rPr lang="ru-RU" b="1" dirty="0" err="1" smtClean="0"/>
              <a:t>Бодайбинки</a:t>
            </a:r>
            <a:r>
              <a:rPr lang="ru-RU" b="1" dirty="0" smtClean="0"/>
              <a:t>, выбивающейся из двух небольших скал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7" name="Picture 10" descr="S60021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857232"/>
            <a:ext cx="6715172" cy="45005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2" descr="C:\Documents and Settings\Aboniment\Рабочий стол\золотой самородок\File03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28247">
            <a:off x="6500826" y="2143116"/>
            <a:ext cx="2516343" cy="14287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>
          <a:xfrm>
            <a:off x="500063" y="6492875"/>
            <a:ext cx="2133600" cy="365125"/>
          </a:xfrm>
        </p:spPr>
        <p:txBody>
          <a:bodyPr/>
          <a:lstStyle/>
          <a:p>
            <a:pPr>
              <a:defRPr/>
            </a:pPr>
            <a:fld id="{CEF3E3EC-838C-4A64-AA22-BC34ACD15591}" type="datetime1">
              <a:rPr lang="ru-RU"/>
              <a:pPr>
                <a:defRPr/>
              </a:pPr>
              <a:t>29.01.2014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858000" y="6492875"/>
            <a:ext cx="2133600" cy="365125"/>
          </a:xfrm>
        </p:spPr>
        <p:txBody>
          <a:bodyPr/>
          <a:lstStyle/>
          <a:p>
            <a:pPr>
              <a:defRPr/>
            </a:pPr>
            <a:fld id="{0F039B9B-968F-4B0F-BF28-2140CABD70F1}" type="slidenum">
              <a:rPr lang="ru-RU"/>
              <a:pPr>
                <a:defRPr/>
              </a:pPr>
              <a:t>30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57158" y="4786322"/>
            <a:ext cx="42862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Стихи </a:t>
            </a:r>
            <a:r>
              <a:rPr lang="ru-RU" b="1" dirty="0" smtClean="0"/>
              <a:t>ее были чисты, как северный снег, стоило только дать им крылья. Быть может, не так трагически сложилась бы ее судьба. </a:t>
            </a:r>
            <a:endParaRPr lang="ru-RU" b="1" dirty="0"/>
          </a:p>
        </p:txBody>
      </p:sp>
      <p:pic>
        <p:nvPicPr>
          <p:cNvPr id="46081" name="Picture 1" descr="C:\Documents and Settings\Администратор\Рабочий стол\Фотографии родных\Ангарск, природа 2012 г\PC2605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83954" y="857233"/>
            <a:ext cx="4018745" cy="5357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6082" name="Picture 2" descr="C:\Documents and Settings\Администратор\Рабочий стол\Фотографии родных\новый год\P10422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071546"/>
            <a:ext cx="4285900" cy="32147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>
          <a:xfrm>
            <a:off x="500063" y="6492875"/>
            <a:ext cx="2133600" cy="365125"/>
          </a:xfrm>
        </p:spPr>
        <p:txBody>
          <a:bodyPr/>
          <a:lstStyle/>
          <a:p>
            <a:pPr>
              <a:defRPr/>
            </a:pPr>
            <a:fld id="{CEF3E3EC-838C-4A64-AA22-BC34ACD15591}" type="datetime1">
              <a:rPr lang="ru-RU"/>
              <a:pPr>
                <a:defRPr/>
              </a:pPr>
              <a:t>29.01.2014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858000" y="6492875"/>
            <a:ext cx="2133600" cy="365125"/>
          </a:xfrm>
        </p:spPr>
        <p:txBody>
          <a:bodyPr/>
          <a:lstStyle/>
          <a:p>
            <a:pPr>
              <a:defRPr/>
            </a:pPr>
            <a:fld id="{0F039B9B-968F-4B0F-BF28-2140CABD70F1}" type="slidenum">
              <a:rPr lang="ru-RU"/>
              <a:pPr>
                <a:defRPr/>
              </a:pPr>
              <a:t>31</a:t>
            </a:fld>
            <a:endParaRPr lang="ru-RU" dirty="0"/>
          </a:p>
        </p:txBody>
      </p:sp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428596" y="2857496"/>
            <a:ext cx="4572032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860000"/>
                </a:solidFill>
                <a:effectLst/>
                <a:latin typeface="Arial" pitchFamily="34" charset="0"/>
                <a:ea typeface="Times New Roman" pitchFamily="18" charset="0"/>
              </a:rPr>
              <a:t>Души любивших меня собак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8600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860000"/>
                </a:solidFill>
                <a:effectLst/>
                <a:latin typeface="Arial" pitchFamily="34" charset="0"/>
                <a:ea typeface="Times New Roman" pitchFamily="18" charset="0"/>
              </a:rPr>
              <a:t>Стекаются к изголовью,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8600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860000"/>
                </a:solidFill>
                <a:effectLst/>
                <a:latin typeface="Arial" pitchFamily="34" charset="0"/>
                <a:ea typeface="Times New Roman" pitchFamily="18" charset="0"/>
              </a:rPr>
              <a:t>Чтобы помочь пробиться сквозь мрак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8600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860000"/>
                </a:solidFill>
                <a:effectLst/>
                <a:latin typeface="Arial" pitchFamily="34" charset="0"/>
                <a:ea typeface="Times New Roman" pitchFamily="18" charset="0"/>
              </a:rPr>
              <a:t>Из России с любовью.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8600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860000"/>
                </a:solidFill>
                <a:effectLst/>
                <a:latin typeface="Arial" pitchFamily="34" charset="0"/>
                <a:ea typeface="Times New Roman" pitchFamily="18" charset="0"/>
              </a:rPr>
              <a:t>Тихо шуршат надо мной два крыла -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8600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860000"/>
                </a:solidFill>
                <a:effectLst/>
                <a:latin typeface="Arial" pitchFamily="34" charset="0"/>
                <a:ea typeface="Times New Roman" pitchFamily="18" charset="0"/>
              </a:rPr>
              <a:t>Это спешат собраться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8600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860000"/>
                </a:solidFill>
                <a:effectLst/>
                <a:latin typeface="Arial" pitchFamily="34" charset="0"/>
                <a:ea typeface="Times New Roman" pitchFamily="18" charset="0"/>
              </a:rPr>
              <a:t>Души людские, что я звала,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8600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860000"/>
                </a:solidFill>
                <a:effectLst/>
                <a:latin typeface="Arial" pitchFamily="34" charset="0"/>
                <a:ea typeface="Times New Roman" pitchFamily="18" charset="0"/>
              </a:rPr>
              <a:t>Но не могла дозваться.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8600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860000"/>
                </a:solidFill>
                <a:effectLst/>
                <a:latin typeface="Arial" pitchFamily="34" charset="0"/>
                <a:ea typeface="Times New Roman" pitchFamily="18" charset="0"/>
              </a:rPr>
              <a:t>Горестным светом горят глаза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8600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860000"/>
                </a:solidFill>
                <a:effectLst/>
                <a:latin typeface="Arial" pitchFamily="34" charset="0"/>
                <a:ea typeface="Times New Roman" pitchFamily="18" charset="0"/>
              </a:rPr>
              <a:t>Всех пренебрегших мщением.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8600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860000"/>
                </a:solidFill>
                <a:effectLst/>
                <a:latin typeface="Arial" pitchFamily="34" charset="0"/>
                <a:ea typeface="Times New Roman" pitchFamily="18" charset="0"/>
              </a:rPr>
              <a:t>И по подушке течет слеза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8600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860000"/>
                </a:solidFill>
                <a:effectLst/>
                <a:latin typeface="Arial" pitchFamily="34" charset="0"/>
                <a:ea typeface="Times New Roman" pitchFamily="18" charset="0"/>
              </a:rPr>
              <a:t>Из России с прощением.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860000"/>
              </a:solidFill>
              <a:effectLst/>
              <a:latin typeface="Arial" pitchFamily="34" charset="0"/>
            </a:endParaRPr>
          </a:p>
        </p:txBody>
      </p:sp>
      <p:pic>
        <p:nvPicPr>
          <p:cNvPr id="6" name="Picture 3" descr="C:\Documents and Settings\Aboniment\Рабочий стол\золотой самородок\File03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714356"/>
            <a:ext cx="3643306" cy="2732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2" descr="C:\Documents and Settings\Aboniment\Рабочий стол\москва\normal_1961__Москва__Здание_Государственной_библиотеки_СССР_имени_В__И__Ленина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2426" y="3714752"/>
            <a:ext cx="3675821" cy="25260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9" descr="08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571480"/>
            <a:ext cx="3071834" cy="23045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>
          <a:xfrm>
            <a:off x="500063" y="6492875"/>
            <a:ext cx="2133600" cy="365125"/>
          </a:xfrm>
        </p:spPr>
        <p:txBody>
          <a:bodyPr/>
          <a:lstStyle/>
          <a:p>
            <a:pPr>
              <a:defRPr/>
            </a:pPr>
            <a:fld id="{CEF3E3EC-838C-4A64-AA22-BC34ACD15591}" type="datetime1">
              <a:rPr lang="ru-RU"/>
              <a:pPr>
                <a:defRPr/>
              </a:pPr>
              <a:t>29.01.2014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858000" y="6492875"/>
            <a:ext cx="2133600" cy="365125"/>
          </a:xfrm>
        </p:spPr>
        <p:txBody>
          <a:bodyPr/>
          <a:lstStyle/>
          <a:p>
            <a:pPr>
              <a:defRPr/>
            </a:pPr>
            <a:fld id="{0F039B9B-968F-4B0F-BF28-2140CABD70F1}" type="slidenum">
              <a:rPr lang="ru-RU"/>
              <a:pPr>
                <a:defRPr/>
              </a:pPr>
              <a:t>32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572000" y="3714752"/>
            <a:ext cx="442915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Даже  </a:t>
            </a:r>
            <a:r>
              <a:rPr lang="ru-RU" b="1" dirty="0" smtClean="0"/>
              <a:t>находясь  на больничной  койке,  Светлана Александровна не  верила в близость смерти. За несколько дней до кончины она написала: </a:t>
            </a:r>
            <a:endParaRPr lang="ru-RU" b="1" dirty="0" smtClean="0"/>
          </a:p>
          <a:p>
            <a:r>
              <a:rPr lang="ru-RU" b="1" dirty="0" smtClean="0"/>
              <a:t>«</a:t>
            </a:r>
            <a:r>
              <a:rPr lang="ru-RU" b="1" dirty="0" smtClean="0"/>
              <a:t>Это кто мне велит уняться? Непременно в этом году? </a:t>
            </a:r>
            <a:endParaRPr lang="ru-RU" b="1" dirty="0" smtClean="0"/>
          </a:p>
          <a:p>
            <a:r>
              <a:rPr lang="ru-RU" b="1" dirty="0" smtClean="0"/>
              <a:t>Ведь </a:t>
            </a:r>
            <a:r>
              <a:rPr lang="ru-RU" b="1" dirty="0" smtClean="0"/>
              <a:t>найду я силы подняться. Любопытства ради найду». </a:t>
            </a:r>
            <a:endParaRPr lang="ru-RU" b="1" dirty="0"/>
          </a:p>
        </p:txBody>
      </p:sp>
      <p:pic>
        <p:nvPicPr>
          <p:cNvPr id="7" name="Picture 2" descr="C:\Documents and Settings\Начальная школа\Рабочий стол\kuznecovasvet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785794"/>
            <a:ext cx="4327101" cy="3786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C:\Documents and Settings\Admin\Мои документы\Мои рисунки\img108.jpg"/>
          <p:cNvPicPr/>
          <p:nvPr/>
        </p:nvPicPr>
        <p:blipFill>
          <a:blip r:embed="rId3" cstate="print"/>
          <a:srcRect t="5769"/>
          <a:stretch>
            <a:fillRect/>
          </a:stretch>
        </p:blipFill>
        <p:spPr bwMode="auto">
          <a:xfrm rot="16200000">
            <a:off x="5429257" y="285728"/>
            <a:ext cx="2857520" cy="3857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>
          <a:xfrm>
            <a:off x="500063" y="6492875"/>
            <a:ext cx="2133600" cy="365125"/>
          </a:xfrm>
        </p:spPr>
        <p:txBody>
          <a:bodyPr/>
          <a:lstStyle/>
          <a:p>
            <a:pPr>
              <a:defRPr/>
            </a:pPr>
            <a:fld id="{CEF3E3EC-838C-4A64-AA22-BC34ACD15591}" type="datetime1">
              <a:rPr lang="ru-RU"/>
              <a:pPr>
                <a:defRPr/>
              </a:pPr>
              <a:t>29.01.2014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858000" y="6492875"/>
            <a:ext cx="2133600" cy="365125"/>
          </a:xfrm>
        </p:spPr>
        <p:txBody>
          <a:bodyPr/>
          <a:lstStyle/>
          <a:p>
            <a:pPr>
              <a:defRPr/>
            </a:pPr>
            <a:fld id="{0F039B9B-968F-4B0F-BF28-2140CABD70F1}" type="slidenum">
              <a:rPr lang="ru-RU"/>
              <a:pPr>
                <a:defRPr/>
              </a:pPr>
              <a:t>33</a:t>
            </a:fld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642918"/>
            <a:ext cx="8286808" cy="57864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714348" y="5214950"/>
            <a:ext cx="478634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Зареклась: никого ни о чем не проси.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И сквозь долгие эти года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Я бродяжкою могла бы пройти по Руси.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 Ибо там мне светила звезда!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>
          <a:xfrm>
            <a:off x="500063" y="6492875"/>
            <a:ext cx="2133600" cy="365125"/>
          </a:xfrm>
        </p:spPr>
        <p:txBody>
          <a:bodyPr/>
          <a:lstStyle/>
          <a:p>
            <a:pPr>
              <a:defRPr/>
            </a:pPr>
            <a:fld id="{CEF3E3EC-838C-4A64-AA22-BC34ACD15591}" type="datetime1">
              <a:rPr lang="ru-RU"/>
              <a:pPr>
                <a:defRPr/>
              </a:pPr>
              <a:t>29.01.2014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858000" y="6492875"/>
            <a:ext cx="2133600" cy="365125"/>
          </a:xfrm>
        </p:spPr>
        <p:txBody>
          <a:bodyPr/>
          <a:lstStyle/>
          <a:p>
            <a:pPr>
              <a:defRPr/>
            </a:pPr>
            <a:fld id="{0F039B9B-968F-4B0F-BF28-2140CABD70F1}" type="slidenum">
              <a:rPr lang="ru-RU"/>
              <a:pPr>
                <a:defRPr/>
              </a:pPr>
              <a:t>34</a:t>
            </a:fld>
            <a:endParaRPr lang="ru-RU" dirty="0"/>
          </a:p>
        </p:txBody>
      </p:sp>
      <p:sp>
        <p:nvSpPr>
          <p:cNvPr id="53249" name="Rectangle 1"/>
          <p:cNvSpPr>
            <a:spLocks noChangeArrowheads="1"/>
          </p:cNvSpPr>
          <p:nvPr/>
        </p:nvSpPr>
        <p:spPr bwMode="auto">
          <a:xfrm>
            <a:off x="4429124" y="1142984"/>
            <a:ext cx="4429156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rgbClr val="860000"/>
                </a:solidFill>
                <a:effectLst/>
                <a:latin typeface="Monotype Corsiva" pitchFamily="66" charset="0"/>
                <a:ea typeface="Times New Roman" pitchFamily="18" charset="0"/>
              </a:rPr>
              <a:t>Поэзия Светланы Кузнецовой будет вечна для всех поколений.</a:t>
            </a:r>
            <a:endParaRPr kumimoji="0" lang="ru-RU" sz="5400" b="1" i="0" u="none" strike="noStrike" cap="none" normalizeH="0" baseline="0" dirty="0" smtClean="0">
              <a:ln>
                <a:noFill/>
              </a:ln>
              <a:solidFill>
                <a:srgbClr val="860000"/>
              </a:solidFill>
              <a:effectLst/>
              <a:latin typeface="Monotype Corsiva" pitchFamily="66" charset="0"/>
            </a:endParaRPr>
          </a:p>
        </p:txBody>
      </p:sp>
      <p:pic>
        <p:nvPicPr>
          <p:cNvPr id="6" name="Рисунок 5" descr="C:\Documents and Settings\Admin\Мои документы\Мои рисунки\img107.jpg"/>
          <p:cNvPicPr/>
          <p:nvPr/>
        </p:nvPicPr>
        <p:blipFill>
          <a:blip r:embed="rId2" cstate="print"/>
          <a:srcRect l="5352" t="5882" r="2199" b="2288"/>
          <a:stretch>
            <a:fillRect/>
          </a:stretch>
        </p:blipFill>
        <p:spPr bwMode="auto">
          <a:xfrm>
            <a:off x="357158" y="1071546"/>
            <a:ext cx="4071966" cy="4643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>
          <a:xfrm>
            <a:off x="500063" y="6492875"/>
            <a:ext cx="2133600" cy="365125"/>
          </a:xfrm>
        </p:spPr>
        <p:txBody>
          <a:bodyPr/>
          <a:lstStyle/>
          <a:p>
            <a:pPr>
              <a:defRPr/>
            </a:pPr>
            <a:fld id="{CEF3E3EC-838C-4A64-AA22-BC34ACD15591}" type="datetime1">
              <a:rPr lang="ru-RU"/>
              <a:pPr>
                <a:defRPr/>
              </a:pPr>
              <a:t>29.01.2014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858000" y="6492875"/>
            <a:ext cx="2133600" cy="365125"/>
          </a:xfrm>
        </p:spPr>
        <p:txBody>
          <a:bodyPr/>
          <a:lstStyle/>
          <a:p>
            <a:pPr>
              <a:defRPr/>
            </a:pPr>
            <a:fld id="{0F039B9B-968F-4B0F-BF28-2140CABD70F1}" type="slidenum">
              <a:rPr lang="ru-RU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57158" y="857232"/>
            <a:ext cx="307183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Над </a:t>
            </a:r>
            <a:r>
              <a:rPr lang="ru-RU" b="1" dirty="0" smtClean="0"/>
              <a:t>золотыми приисками, над тайгой, над людьми властвовали купцы и приисковые приказчики. Многое повидали за эти годы берега угрюмого Витима и бурной </a:t>
            </a:r>
            <a:r>
              <a:rPr lang="ru-RU" b="1" dirty="0" err="1" smtClean="0"/>
              <a:t>Бодайбинки</a:t>
            </a:r>
            <a:r>
              <a:rPr lang="ru-RU" b="1" dirty="0" smtClean="0"/>
              <a:t>. Помнят они и зловещие залпы, потрясшие горы и эхом отразившиеся в сердцах рабочих России: 270 убитых, 250 раненых - таков результат кровавых событий, которые разыгрались на золотых приисках в апреле 1912 года. </a:t>
            </a:r>
            <a:endParaRPr lang="ru-RU" b="1" dirty="0"/>
          </a:p>
        </p:txBody>
      </p:sp>
      <p:pic>
        <p:nvPicPr>
          <p:cNvPr id="2050" name="Picture 2" descr="C:\Documents and Settings\Администратор\Рабочий стол\март май 2013\DSC_04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7758" y="714356"/>
            <a:ext cx="4422180" cy="29289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49" name="Picture 1" descr="C:\Documents and Settings\Администратор\Рабочий стол\Фотографии родных\июнь - июль 2013\DSC_02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3500438"/>
            <a:ext cx="4422180" cy="29289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>
          <a:xfrm>
            <a:off x="500063" y="6492875"/>
            <a:ext cx="2133600" cy="365125"/>
          </a:xfrm>
        </p:spPr>
        <p:txBody>
          <a:bodyPr/>
          <a:lstStyle/>
          <a:p>
            <a:pPr>
              <a:defRPr/>
            </a:pPr>
            <a:fld id="{CEF3E3EC-838C-4A64-AA22-BC34ACD15591}" type="datetime1">
              <a:rPr lang="ru-RU"/>
              <a:pPr>
                <a:defRPr/>
              </a:pPr>
              <a:t>29.01.2014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858000" y="6492875"/>
            <a:ext cx="2133600" cy="365125"/>
          </a:xfrm>
        </p:spPr>
        <p:txBody>
          <a:bodyPr/>
          <a:lstStyle/>
          <a:p>
            <a:pPr>
              <a:defRPr/>
            </a:pPr>
            <a:fld id="{0F039B9B-968F-4B0F-BF28-2140CABD70F1}" type="slidenum">
              <a:rPr lang="ru-RU"/>
              <a:pPr>
                <a:defRPr/>
              </a:pPr>
              <a:t>5</a:t>
            </a:fld>
            <a:endParaRPr lang="ru-RU" dirty="0"/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357158" y="3714752"/>
            <a:ext cx="3857652" cy="252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45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860000"/>
                </a:solidFill>
                <a:effectLst/>
                <a:latin typeface="Arial" pitchFamily="34" charset="0"/>
                <a:ea typeface="Times New Roman" pitchFamily="18" charset="0"/>
              </a:rPr>
              <a:t>Наш край, как могучая литературная почва, взрастила и наделила отечественную словесность блестящими всходами талантов и дарований.</a:t>
            </a:r>
          </a:p>
          <a:p>
            <a:pPr marL="0" marR="0" lvl="0" indent="444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860000"/>
                </a:solidFill>
                <a:effectLst/>
                <a:latin typeface="Arial" pitchFamily="34" charset="0"/>
                <a:ea typeface="Times New Roman" pitchFamily="18" charset="0"/>
              </a:rPr>
              <a:t>Среди них наша землячка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860000"/>
                </a:solidFill>
                <a:effectLst/>
                <a:latin typeface="Monotype Corsiva" pitchFamily="66" charset="0"/>
                <a:ea typeface="Times New Roman" pitchFamily="18" charset="0"/>
              </a:rPr>
              <a:t>Светлана Кузнецова. 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860000"/>
              </a:solidFill>
              <a:effectLst/>
              <a:latin typeface="Monotype Corsiva" pitchFamily="66" charset="0"/>
            </a:endParaRPr>
          </a:p>
        </p:txBody>
      </p:sp>
      <p:pic>
        <p:nvPicPr>
          <p:cNvPr id="6" name="Picture 6" descr="C:\Documents and Settings\Aboniment\Рабочий стол\Рисунок2.jpg"/>
          <p:cNvPicPr>
            <a:picLocks noChangeAspect="1" noChangeArrowheads="1"/>
          </p:cNvPicPr>
          <p:nvPr/>
        </p:nvPicPr>
        <p:blipFill>
          <a:blip r:embed="rId2" cstate="print"/>
          <a:srcRect l="23437" t="9434" r="15624" b="26886"/>
          <a:stretch>
            <a:fillRect/>
          </a:stretch>
        </p:blipFill>
        <p:spPr bwMode="auto">
          <a:xfrm rot="172795">
            <a:off x="4335263" y="1037174"/>
            <a:ext cx="4442536" cy="49064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Documents and Settings\Aboniment\Рабочий стол\золотой самородок\File02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785794"/>
            <a:ext cx="3868812" cy="27146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>
          <a:xfrm>
            <a:off x="500063" y="6492875"/>
            <a:ext cx="2133600" cy="365125"/>
          </a:xfrm>
        </p:spPr>
        <p:txBody>
          <a:bodyPr/>
          <a:lstStyle/>
          <a:p>
            <a:pPr>
              <a:defRPr/>
            </a:pPr>
            <a:fld id="{CEF3E3EC-838C-4A64-AA22-BC34ACD15591}" type="datetime1">
              <a:rPr lang="ru-RU"/>
              <a:pPr>
                <a:defRPr/>
              </a:pPr>
              <a:t>29.01.2014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858000" y="6492875"/>
            <a:ext cx="2133600" cy="365125"/>
          </a:xfrm>
        </p:spPr>
        <p:txBody>
          <a:bodyPr/>
          <a:lstStyle/>
          <a:p>
            <a:pPr>
              <a:defRPr/>
            </a:pPr>
            <a:fld id="{0F039B9B-968F-4B0F-BF28-2140CABD70F1}" type="slidenum">
              <a:rPr lang="ru-RU"/>
              <a:pPr>
                <a:defRPr/>
              </a:pPr>
              <a:t>6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71472" y="5572140"/>
            <a:ext cx="8001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Светлана </a:t>
            </a:r>
            <a:r>
              <a:rPr lang="ru-RU" b="1" dirty="0" smtClean="0"/>
              <a:t>Александровна Кузнецова родилась 14 апреля 1934 года в г. Иркутске в семье учителей </a:t>
            </a:r>
            <a:endParaRPr lang="ru-RU" b="1" dirty="0"/>
          </a:p>
        </p:txBody>
      </p:sp>
      <p:pic>
        <p:nvPicPr>
          <p:cNvPr id="9" name="Picture 3" descr="sas021"/>
          <p:cNvPicPr>
            <a:picLocks noChangeAspect="1" noChangeArrowheads="1"/>
          </p:cNvPicPr>
          <p:nvPr/>
        </p:nvPicPr>
        <p:blipFill>
          <a:blip r:embed="rId2" cstate="print"/>
          <a:srcRect l="3067" t="4537" r="6964" b="10756"/>
          <a:stretch>
            <a:fillRect/>
          </a:stretch>
        </p:blipFill>
        <p:spPr>
          <a:xfrm>
            <a:off x="2643174" y="857232"/>
            <a:ext cx="6286544" cy="400052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0" name="Picture 9" descr="сканирование0007"/>
          <p:cNvPicPr>
            <a:picLocks noChangeAspect="1" noChangeArrowheads="1"/>
          </p:cNvPicPr>
          <p:nvPr/>
        </p:nvPicPr>
        <p:blipFill>
          <a:blip r:embed="rId3" cstate="print"/>
          <a:srcRect l="6775" t="1902" r="37017" b="9374"/>
          <a:stretch>
            <a:fillRect/>
          </a:stretch>
        </p:blipFill>
        <p:spPr>
          <a:xfrm rot="21304646">
            <a:off x="161658" y="1303277"/>
            <a:ext cx="2237059" cy="38640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>
          <a:xfrm>
            <a:off x="500063" y="6492875"/>
            <a:ext cx="2133600" cy="365125"/>
          </a:xfrm>
        </p:spPr>
        <p:txBody>
          <a:bodyPr/>
          <a:lstStyle/>
          <a:p>
            <a:pPr>
              <a:defRPr/>
            </a:pPr>
            <a:fld id="{CEF3E3EC-838C-4A64-AA22-BC34ACD15591}" type="datetime1">
              <a:rPr lang="ru-RU"/>
              <a:pPr>
                <a:defRPr/>
              </a:pPr>
              <a:t>29.01.2014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858000" y="6492875"/>
            <a:ext cx="2133600" cy="365125"/>
          </a:xfrm>
        </p:spPr>
        <p:txBody>
          <a:bodyPr/>
          <a:lstStyle/>
          <a:p>
            <a:pPr>
              <a:defRPr/>
            </a:pPr>
            <a:fld id="{0F039B9B-968F-4B0F-BF28-2140CABD70F1}" type="slidenum">
              <a:rPr lang="ru-RU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2071678"/>
            <a:ext cx="242889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В </a:t>
            </a:r>
            <a:r>
              <a:rPr lang="ru-RU" b="1" dirty="0" smtClean="0"/>
              <a:t>конце 30-х годов семью Кузнецовых срочно отправляют на север, в глухой заброшенный </a:t>
            </a:r>
            <a:r>
              <a:rPr lang="ru-RU" b="1" dirty="0" err="1" smtClean="0"/>
              <a:t>Бодайбинский</a:t>
            </a:r>
            <a:r>
              <a:rPr lang="ru-RU" b="1" dirty="0" smtClean="0"/>
              <a:t> район</a:t>
            </a:r>
            <a:endParaRPr lang="ru-RU" b="1" dirty="0"/>
          </a:p>
        </p:txBody>
      </p:sp>
      <p:pic>
        <p:nvPicPr>
          <p:cNvPr id="7" name="Picture 4" descr="C:\Documents and Settings\Aboniment\Рабочий стол\золотой самородок\File02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36862" y="857232"/>
            <a:ext cx="5962652" cy="5286412"/>
          </a:xfrm>
          <a:prstGeom prst="ellipse">
            <a:avLst/>
          </a:prstGeom>
          <a:ln w="635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>
          <a:xfrm>
            <a:off x="500063" y="6492875"/>
            <a:ext cx="2133600" cy="365125"/>
          </a:xfrm>
        </p:spPr>
        <p:txBody>
          <a:bodyPr/>
          <a:lstStyle/>
          <a:p>
            <a:pPr>
              <a:defRPr/>
            </a:pPr>
            <a:fld id="{CEF3E3EC-838C-4A64-AA22-BC34ACD15591}" type="datetime1">
              <a:rPr lang="ru-RU"/>
              <a:pPr>
                <a:defRPr/>
              </a:pPr>
              <a:t>29.01.2014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858000" y="6492875"/>
            <a:ext cx="2133600" cy="365125"/>
          </a:xfrm>
        </p:spPr>
        <p:txBody>
          <a:bodyPr/>
          <a:lstStyle/>
          <a:p>
            <a:pPr>
              <a:defRPr/>
            </a:pPr>
            <a:fld id="{0F039B9B-968F-4B0F-BF28-2140CABD70F1}" type="slidenum">
              <a:rPr lang="ru-RU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857620" y="4572008"/>
            <a:ext cx="514353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Из </a:t>
            </a:r>
            <a:r>
              <a:rPr lang="ru-RU" b="1" dirty="0" smtClean="0"/>
              <a:t>Бодайбо Кузнецовы </a:t>
            </a:r>
            <a:r>
              <a:rPr lang="ru-RU" b="1" dirty="0" smtClean="0"/>
              <a:t>добрались </a:t>
            </a:r>
            <a:r>
              <a:rPr lang="ru-RU" b="1" dirty="0" smtClean="0"/>
              <a:t>до </a:t>
            </a:r>
            <a:r>
              <a:rPr lang="ru-RU" b="1" dirty="0" err="1" smtClean="0"/>
              <a:t>Нерпо</a:t>
            </a:r>
            <a:r>
              <a:rPr lang="ru-RU" b="1" dirty="0" smtClean="0"/>
              <a:t>, куда </a:t>
            </a:r>
            <a:r>
              <a:rPr lang="ru-RU" b="1" dirty="0" smtClean="0"/>
              <a:t>Александр Алексеевич (отец Светланы) был направлен директором школы и учителем математики, а Лидия Ивановна (мать) - учителем химии, позже стала завучем. </a:t>
            </a:r>
          </a:p>
          <a:p>
            <a:endParaRPr lang="ru-RU" dirty="0"/>
          </a:p>
        </p:txBody>
      </p:sp>
      <p:pic>
        <p:nvPicPr>
          <p:cNvPr id="8" name="Picture 7" descr="sas015"/>
          <p:cNvPicPr>
            <a:picLocks noChangeAspect="1" noChangeArrowheads="1"/>
          </p:cNvPicPr>
          <p:nvPr/>
        </p:nvPicPr>
        <p:blipFill>
          <a:blip r:embed="rId2" cstate="print"/>
          <a:srcRect l="19850" r="3464" b="7397"/>
          <a:stretch>
            <a:fillRect/>
          </a:stretch>
        </p:blipFill>
        <p:spPr bwMode="auto">
          <a:xfrm>
            <a:off x="2496154" y="785794"/>
            <a:ext cx="6433564" cy="35004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4" descr="sas020"/>
          <p:cNvPicPr>
            <a:picLocks noChangeAspect="1" noChangeArrowheads="1"/>
          </p:cNvPicPr>
          <p:nvPr/>
        </p:nvPicPr>
        <p:blipFill>
          <a:blip r:embed="rId3" cstate="print"/>
          <a:srcRect l="2110" t="1624"/>
          <a:stretch>
            <a:fillRect/>
          </a:stretch>
        </p:blipFill>
        <p:spPr bwMode="auto">
          <a:xfrm>
            <a:off x="285719" y="3500438"/>
            <a:ext cx="3486727" cy="2214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7429520" y="857232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Нерпо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214414" y="5715016"/>
            <a:ext cx="1857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Школа в </a:t>
            </a:r>
            <a:r>
              <a:rPr lang="ru-RU" sz="1400" dirty="0" err="1" smtClean="0"/>
              <a:t>Нерпо</a:t>
            </a:r>
            <a:endParaRPr lang="ru-RU" sz="1400" dirty="0"/>
          </a:p>
        </p:txBody>
      </p:sp>
      <p:pic>
        <p:nvPicPr>
          <p:cNvPr id="12" name="Picture 9" descr="сканирование000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14282" y="928670"/>
            <a:ext cx="2154407" cy="23574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>
          <a:xfrm>
            <a:off x="500063" y="6492875"/>
            <a:ext cx="2133600" cy="365125"/>
          </a:xfrm>
        </p:spPr>
        <p:txBody>
          <a:bodyPr/>
          <a:lstStyle/>
          <a:p>
            <a:pPr>
              <a:defRPr/>
            </a:pPr>
            <a:fld id="{CEF3E3EC-838C-4A64-AA22-BC34ACD15591}" type="datetime1">
              <a:rPr lang="ru-RU"/>
              <a:pPr>
                <a:defRPr/>
              </a:pPr>
              <a:t>29.01.2014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858000" y="6492875"/>
            <a:ext cx="2133600" cy="365125"/>
          </a:xfrm>
        </p:spPr>
        <p:txBody>
          <a:bodyPr/>
          <a:lstStyle/>
          <a:p>
            <a:pPr>
              <a:defRPr/>
            </a:pPr>
            <a:fld id="{0F039B9B-968F-4B0F-BF28-2140CABD70F1}" type="slidenum">
              <a:rPr lang="ru-RU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214282" y="4286256"/>
            <a:ext cx="471490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860000"/>
                </a:solidFill>
                <a:effectLst/>
                <a:latin typeface="Arial" pitchFamily="34" charset="0"/>
                <a:ea typeface="Times New Roman" pitchFamily="18" charset="0"/>
              </a:rPr>
              <a:t>Светлана жила с родителями  в маленьком домике.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860000"/>
              </a:solidFill>
              <a:effectLst/>
              <a:latin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860000"/>
                </a:solidFill>
                <a:effectLst/>
                <a:latin typeface="Arial" pitchFamily="34" charset="0"/>
                <a:ea typeface="Times New Roman" pitchFamily="18" charset="0"/>
              </a:rPr>
              <a:t>Дом был крепко срублен из сосны,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860000"/>
              </a:solidFill>
              <a:effectLst/>
              <a:latin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860000"/>
                </a:solidFill>
                <a:effectLst/>
                <a:latin typeface="Arial" pitchFamily="34" charset="0"/>
                <a:ea typeface="Times New Roman" pitchFamily="18" charset="0"/>
              </a:rPr>
              <a:t>Хорошо проконопачен мхами,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860000"/>
              </a:solidFill>
              <a:effectLst/>
              <a:latin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860000"/>
                </a:solidFill>
                <a:effectLst/>
                <a:latin typeface="Arial" pitchFamily="34" charset="0"/>
                <a:ea typeface="Times New Roman" pitchFamily="18" charset="0"/>
              </a:rPr>
              <a:t>И ложились в изголовье сны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860000"/>
              </a:solidFill>
              <a:effectLst/>
              <a:latin typeface="Arial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860000"/>
                </a:solidFill>
                <a:effectLst/>
                <a:latin typeface="Arial" pitchFamily="34" charset="0"/>
                <a:ea typeface="Times New Roman" pitchFamily="18" charset="0"/>
              </a:rPr>
              <a:t>Мягкими пушистыми мехами.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860000"/>
              </a:solidFill>
              <a:effectLst/>
              <a:latin typeface="Arial" pitchFamily="34" charset="0"/>
            </a:endParaRPr>
          </a:p>
        </p:txBody>
      </p:sp>
      <p:pic>
        <p:nvPicPr>
          <p:cNvPr id="6" name="Picture 4" descr="сканирование0003"/>
          <p:cNvPicPr>
            <a:picLocks noChangeAspect="1" noChangeArrowheads="1"/>
          </p:cNvPicPr>
          <p:nvPr/>
        </p:nvPicPr>
        <p:blipFill>
          <a:blip r:embed="rId2" cstate="print"/>
          <a:srcRect l="13423" t="2636" r="1978" b="16766"/>
          <a:stretch>
            <a:fillRect/>
          </a:stretch>
        </p:blipFill>
        <p:spPr bwMode="auto">
          <a:xfrm>
            <a:off x="5000628" y="785794"/>
            <a:ext cx="3926622" cy="54810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3" descr="E:\мои доки\Мои рисунки\Есенин\к Есенину\File01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857232"/>
            <a:ext cx="4255142" cy="2786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итература 1">
  <a:themeElements>
    <a:clrScheme name="Другая 34">
      <a:dk1>
        <a:srgbClr val="8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Литература 1</Template>
  <TotalTime>322</TotalTime>
  <Words>1377</Words>
  <Application>Microsoft Office PowerPoint</Application>
  <PresentationFormat>Экран (4:3)</PresentationFormat>
  <Paragraphs>185</Paragraphs>
  <Slides>34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Литература 1</vt:lpstr>
      <vt:lpstr>Светлана Кузнецова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Светлана Кузнецова</dc:title>
  <dc:creator>User</dc:creator>
  <dc:description>http://aida.ucoz.ru</dc:description>
  <cp:lastModifiedBy>Admin</cp:lastModifiedBy>
  <cp:revision>35</cp:revision>
  <dcterms:created xsi:type="dcterms:W3CDTF">2014-01-27T03:38:27Z</dcterms:created>
  <dcterms:modified xsi:type="dcterms:W3CDTF">2014-01-28T23:47:36Z</dcterms:modified>
  <cp:category>шаблоны к Powerpoint</cp:category>
</cp:coreProperties>
</file>