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22" r:id="rId3"/>
    <p:sldId id="260" r:id="rId4"/>
    <p:sldId id="259"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95"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2" r:id="rId45"/>
    <p:sldId id="303" r:id="rId46"/>
    <p:sldId id="304" r:id="rId47"/>
    <p:sldId id="305" r:id="rId48"/>
    <p:sldId id="306" r:id="rId49"/>
    <p:sldId id="301" r:id="rId50"/>
    <p:sldId id="307" r:id="rId51"/>
    <p:sldId id="308" r:id="rId52"/>
    <p:sldId id="309" r:id="rId53"/>
    <p:sldId id="311" r:id="rId54"/>
    <p:sldId id="312" r:id="rId55"/>
    <p:sldId id="313" r:id="rId56"/>
    <p:sldId id="315" r:id="rId57"/>
    <p:sldId id="310" r:id="rId58"/>
    <p:sldId id="314" r:id="rId59"/>
    <p:sldId id="316" r:id="rId60"/>
    <p:sldId id="323" r:id="rId61"/>
    <p:sldId id="318" r:id="rId62"/>
    <p:sldId id="319" r:id="rId63"/>
    <p:sldId id="320" r:id="rId64"/>
    <p:sldId id="321" r:id="rId65"/>
    <p:sldId id="325" r:id="rId66"/>
    <p:sldId id="326" r:id="rId67"/>
    <p:sldId id="327" r:id="rId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4660"/>
  </p:normalViewPr>
  <p:slideViewPr>
    <p:cSldViewPr>
      <p:cViewPr varScale="1">
        <p:scale>
          <a:sx n="69" d="100"/>
          <a:sy n="69" d="100"/>
        </p:scale>
        <p:origin x="-55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80A75-9095-4CAD-ACB4-411A8ED18B16}" type="datetimeFigureOut">
              <a:rPr lang="ru-RU" smtClean="0"/>
              <a:pPr/>
              <a:t>15.02.2013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40B6D-31B2-4B85-A80C-B3364C62AAB8}" type="slidenum">
              <a:rPr lang="ru-RU" smtClean="0"/>
              <a:pPr/>
              <a:t>‹#›</a:t>
            </a:fld>
            <a:endParaRPr lang="ru-RU"/>
          </a:p>
        </p:txBody>
      </p:sp>
    </p:spTree>
    <p:extLst>
      <p:ext uri="{BB962C8B-B14F-4D97-AF65-F5344CB8AC3E}">
        <p14:creationId xmlns:p14="http://schemas.microsoft.com/office/powerpoint/2010/main" xmlns="" val="149834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40B6D-31B2-4B85-A80C-B3364C62AAB8}" type="slidenum">
              <a:rPr lang="ru-RU" smtClean="0"/>
              <a:pPr/>
              <a:t>38</a:t>
            </a:fld>
            <a:endParaRPr lang="ru-RU"/>
          </a:p>
        </p:txBody>
      </p:sp>
    </p:spTree>
    <p:extLst>
      <p:ext uri="{BB962C8B-B14F-4D97-AF65-F5344CB8AC3E}">
        <p14:creationId xmlns:p14="http://schemas.microsoft.com/office/powerpoint/2010/main" xmlns="" val="428248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2926772848"/>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89619009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89980969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16108613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245551882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688342776"/>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413910771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299858976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4226567437"/>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2062291096"/>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DA0214-F80F-479D-BEA1-47A8D49BEE67}" type="datetimeFigureOut">
              <a:rPr lang="ru-RU" smtClean="0"/>
              <a:pPr/>
              <a:t>15.02.2013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341185094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xmlns="">
                  <a14:imgLayer r:embed="rId14">
                    <a14:imgEffect>
                      <a14:sharpenSoften amount="27000"/>
                    </a14:imgEffect>
                    <a14:imgEffect>
                      <a14:colorTemperature colorTemp="8200"/>
                    </a14:imgEffect>
                    <a14:imgEffect>
                      <a14:saturation sat="0"/>
                    </a14:imgEffect>
                    <a14:imgEffect>
                      <a14:brightnessContrast bright="-37000" contrast="-13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A0214-F80F-479D-BEA1-47A8D49BEE67}" type="datetimeFigureOut">
              <a:rPr lang="ru-RU" smtClean="0"/>
              <a:pPr/>
              <a:t>15.02.2013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28B62-39F4-4718-B97C-4A922E2C4206}" type="slidenum">
              <a:rPr lang="ru-RU" smtClean="0"/>
              <a:pPr/>
              <a:t>‹#›</a:t>
            </a:fld>
            <a:endParaRPr lang="ru-RU"/>
          </a:p>
        </p:txBody>
      </p:sp>
    </p:spTree>
    <p:extLst>
      <p:ext uri="{BB962C8B-B14F-4D97-AF65-F5344CB8AC3E}">
        <p14:creationId xmlns:p14="http://schemas.microsoft.com/office/powerpoint/2010/main" xmlns="" val="414742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031" y="2309252"/>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t>Terrorism</a:t>
            </a:r>
            <a:endPar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0028" y="153016"/>
            <a:ext cx="3326315" cy="2217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0028" y="3861048"/>
            <a:ext cx="3220153" cy="2790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4008" y="3878122"/>
            <a:ext cx="3816423" cy="2773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17306" y="153016"/>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21612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arn(inVertical)">
                                      <p:cBhvr>
                                        <p:cTn id="17" dur="500"/>
                                        <p:tgtEl>
                                          <p:spTgt spid="3077"/>
                                        </p:tgtEl>
                                      </p:cBhvr>
                                    </p:animEffect>
                                  </p:childTnLst>
                                </p:cTn>
                              </p:par>
                              <p:par>
                                <p:cTn id="18" presetID="16" presetClass="entr" presetSubtype="21"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barn(inVertical)">
                                      <p:cBhvr>
                                        <p:cTn id="20" dur="500"/>
                                        <p:tgtEl>
                                          <p:spTgt spid="3075"/>
                                        </p:tgtEl>
                                      </p:cBhvr>
                                    </p:animEffect>
                                  </p:childTnLst>
                                </p:cTn>
                              </p:par>
                              <p:par>
                                <p:cTn id="21" presetID="22" presetClass="entr" presetSubtype="4"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ipe(down)">
                                      <p:cBhvr>
                                        <p:cTn id="2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b="1" dirty="0" smtClean="0">
                <a:solidFill>
                  <a:schemeClr val="bg1"/>
                </a:solidFill>
              </a:rPr>
              <a:t>The earliest known organization that exhibited aspects of a modern terrorist organization was the Zealots of Judea.</a:t>
            </a:r>
            <a:endParaRPr lang="ru-RU" sz="3200" b="1" dirty="0">
              <a:solidFill>
                <a:schemeClr val="bg1"/>
              </a:solidFill>
            </a:endParaRPr>
          </a:p>
        </p:txBody>
      </p:sp>
      <p:sp>
        <p:nvSpPr>
          <p:cNvPr id="3" name="Объект 2"/>
          <p:cNvSpPr>
            <a:spLocks noGrp="1"/>
          </p:cNvSpPr>
          <p:nvPr>
            <p:ph idx="1"/>
          </p:nvPr>
        </p:nvSpPr>
        <p:spPr>
          <a:xfrm>
            <a:off x="467544" y="1988840"/>
            <a:ext cx="8229600" cy="4525963"/>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solidFill>
                  <a:schemeClr val="bg1"/>
                </a:solidFill>
              </a:rPr>
              <a:t> </a:t>
            </a:r>
          </a:p>
          <a:p>
            <a:pPr marL="0" indent="0">
              <a:buNone/>
            </a:pPr>
            <a:endParaRPr lang="en-US" b="1" dirty="0">
              <a:solidFill>
                <a:schemeClr val="bg1"/>
              </a:solidFill>
            </a:endParaRPr>
          </a:p>
          <a:p>
            <a:pPr marL="0" indent="0">
              <a:buNone/>
            </a:pPr>
            <a:r>
              <a:rPr lang="en-US" b="1" dirty="0" smtClean="0">
                <a:solidFill>
                  <a:schemeClr val="bg1"/>
                </a:solidFill>
              </a:rPr>
              <a:t>The Assassins were the next group to show recognizable characteristics of terrorism</a:t>
            </a:r>
            <a:endParaRPr lang="ru-RU" b="1" dirty="0">
              <a:solidFill>
                <a:schemeClr val="bg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5816" y="1556792"/>
            <a:ext cx="2969865" cy="3721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79546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Autofit/>
          </a:bodyPr>
          <a:lstStyle/>
          <a:p>
            <a:pPr algn="l"/>
            <a:r>
              <a:rPr lang="en-US" sz="2800" b="1" dirty="0" smtClean="0">
                <a:solidFill>
                  <a:schemeClr val="bg1"/>
                </a:solidFill>
              </a:rPr>
              <a:t>The French Revolution provided the first uses of the words "Terrorist" and "Terrorism". Use of the word "terrorism" began in 1795 in reference to the Reign of Terror initiated by the Revolutionary government. </a:t>
            </a:r>
            <a:endParaRPr lang="ru-RU" sz="2800" b="1"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988840"/>
            <a:ext cx="5142898" cy="34363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38434" y="5600362"/>
            <a:ext cx="3265597" cy="1113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77757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36912"/>
            <a:ext cx="8229600" cy="1143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Arabic Typesetting" pitchFamily="66" charset="-78"/>
              </a:rPr>
              <a:t>The Current State of Terrorism </a:t>
            </a:r>
            <a:endParaRPr lang="ru-RU" sz="6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Arabic Typesetting" pitchFamily="66" charset="-78"/>
            </a:endParaRPr>
          </a:p>
        </p:txBody>
      </p:sp>
    </p:spTree>
    <p:extLst>
      <p:ext uri="{BB962C8B-B14F-4D97-AF65-F5344CB8AC3E}">
        <p14:creationId xmlns:p14="http://schemas.microsoft.com/office/powerpoint/2010/main" xmlns="" val="90382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229600" cy="4525963"/>
          </a:xfrm>
        </p:spPr>
        <p:txBody>
          <a:bodyPr>
            <a:normAutofit/>
          </a:bodyPr>
          <a:lstStyle/>
          <a:p>
            <a:pPr marL="0" indent="0">
              <a:buNone/>
            </a:pPr>
            <a:r>
              <a:rPr lang="en-US" sz="2400" b="1" dirty="0" smtClean="0">
                <a:solidFill>
                  <a:schemeClr val="bg1"/>
                </a:solidFill>
              </a:rPr>
              <a:t>The largest act of international terrorism occurred on September 11, 2001 in a set of coordinated attacks on the United States of America where Islamic terrorists hijacked civilian airliners and used them to attack the World Trade Center towers in New York City and the Pentagon in Washington, DC.</a:t>
            </a:r>
            <a:endParaRPr lang="ru-RU" sz="2400" b="1" dirty="0">
              <a:solidFill>
                <a:schemeClr val="bg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2924944"/>
            <a:ext cx="4312873" cy="3234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9035" y="2924944"/>
            <a:ext cx="2870423" cy="3213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320574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normAutofit fontScale="90000"/>
          </a:bodyPr>
          <a:lstStyle/>
          <a:p>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Terrorist categories and cells </a:t>
            </a:r>
            <a:r>
              <a:rPr lang="ru-R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ru-R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V Boli" pitchFamily="2" charset="0"/>
            </a:endParaRPr>
          </a:p>
        </p:txBody>
      </p:sp>
    </p:spTree>
    <p:extLst>
      <p:ext uri="{BB962C8B-B14F-4D97-AF65-F5344CB8AC3E}">
        <p14:creationId xmlns:p14="http://schemas.microsoft.com/office/powerpoint/2010/main" xmlns="" val="40635632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a:bodyPr>
          <a:lstStyle/>
          <a:p>
            <a:pPr marL="0" indent="0">
              <a:buNone/>
            </a:pPr>
            <a:r>
              <a:rPr lang="en-US" dirty="0" smtClean="0">
                <a:solidFill>
                  <a:schemeClr val="accent6">
                    <a:lumMod val="75000"/>
                  </a:schemeClr>
                </a:solidFill>
              </a:rPr>
              <a:t>Common threats of the various definitions identify terrorism as:</a:t>
            </a:r>
          </a:p>
          <a:p>
            <a:endParaRPr lang="en-US" dirty="0" smtClean="0">
              <a:solidFill>
                <a:schemeClr val="accent6">
                  <a:lumMod val="75000"/>
                </a:schemeClr>
              </a:solidFill>
            </a:endParaRPr>
          </a:p>
          <a:p>
            <a:endParaRPr lang="en-US" dirty="0">
              <a:solidFill>
                <a:schemeClr val="accent6">
                  <a:lumMod val="75000"/>
                </a:schemeClr>
              </a:solidFill>
            </a:endParaRPr>
          </a:p>
          <a:p>
            <a:endParaRPr lang="en-US" dirty="0" smtClean="0">
              <a:solidFill>
                <a:schemeClr val="accent6">
                  <a:lumMod val="75000"/>
                </a:schemeClr>
              </a:solidFill>
            </a:endParaRPr>
          </a:p>
          <a:p>
            <a:pPr marL="0" indent="0">
              <a:buNone/>
            </a:pPr>
            <a:r>
              <a:rPr lang="en-US" dirty="0" smtClean="0">
                <a:solidFill>
                  <a:schemeClr val="accent6">
                    <a:lumMod val="75000"/>
                  </a:schemeClr>
                </a:solidFill>
              </a:rPr>
              <a:t> • Political </a:t>
            </a:r>
          </a:p>
          <a:p>
            <a:pPr marL="0" indent="0">
              <a:buNone/>
            </a:pPr>
            <a:r>
              <a:rPr lang="en-US" dirty="0" smtClean="0">
                <a:solidFill>
                  <a:schemeClr val="accent6">
                    <a:lumMod val="75000"/>
                  </a:schemeClr>
                </a:solidFill>
              </a:rPr>
              <a:t> • Psychological</a:t>
            </a:r>
          </a:p>
          <a:p>
            <a:pPr marL="0" indent="0">
              <a:buNone/>
            </a:pPr>
            <a:r>
              <a:rPr lang="en-US" dirty="0" smtClean="0">
                <a:solidFill>
                  <a:schemeClr val="accent6">
                    <a:lumMod val="75000"/>
                  </a:schemeClr>
                </a:solidFill>
              </a:rPr>
              <a:t> • Coercive</a:t>
            </a:r>
          </a:p>
          <a:p>
            <a:pPr marL="0" indent="0">
              <a:buNone/>
            </a:pPr>
            <a:r>
              <a:rPr lang="en-US" dirty="0" smtClean="0">
                <a:solidFill>
                  <a:schemeClr val="accent6">
                    <a:lumMod val="75000"/>
                  </a:schemeClr>
                </a:solidFill>
              </a:rPr>
              <a:t> • Dynamic</a:t>
            </a:r>
          </a:p>
          <a:p>
            <a:pPr marL="0" indent="0">
              <a:buNone/>
            </a:pPr>
            <a:r>
              <a:rPr lang="en-US" dirty="0" smtClean="0">
                <a:solidFill>
                  <a:schemeClr val="accent6">
                    <a:lumMod val="75000"/>
                  </a:schemeClr>
                </a:solidFill>
              </a:rPr>
              <a:t> • Deliberate </a:t>
            </a:r>
          </a:p>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4687" y="3284984"/>
            <a:ext cx="4703210" cy="3085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2588" y="1030748"/>
            <a:ext cx="2409825"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39869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1143000"/>
          </a:xfrm>
        </p:spPr>
        <p:txBody>
          <a:bodyPr>
            <a:normAutofit fontScale="90000"/>
          </a:bodyPr>
          <a:lstStyle/>
          <a:p>
            <a:r>
              <a:rPr lang="en-US" sz="6000" b="1" dirty="0" smtClean="0">
                <a:solidFill>
                  <a:schemeClr val="accent6">
                    <a:lumMod val="75000"/>
                  </a:schemeClr>
                </a:solidFill>
                <a:latin typeface="Lucida Console" pitchFamily="49" charset="0"/>
                <a:cs typeface="MV Boli" pitchFamily="2" charset="0"/>
              </a:rPr>
              <a:t>Political terrorism</a:t>
            </a:r>
            <a:r>
              <a:rPr lang="en-US" b="1" dirty="0" smtClean="0">
                <a:solidFill>
                  <a:schemeClr val="accent6">
                    <a:lumMod val="75000"/>
                  </a:schemeClr>
                </a:solidFill>
                <a:latin typeface="MV Boli" pitchFamily="2" charset="0"/>
                <a:cs typeface="MV Boli" pitchFamily="2" charset="0"/>
              </a:rPr>
              <a:t/>
            </a:r>
            <a:br>
              <a:rPr lang="en-US" b="1" dirty="0" smtClean="0">
                <a:solidFill>
                  <a:schemeClr val="accent6">
                    <a:lumMod val="75000"/>
                  </a:schemeClr>
                </a:solidFill>
                <a:latin typeface="MV Boli" pitchFamily="2" charset="0"/>
                <a:cs typeface="MV Boli" pitchFamily="2" charset="0"/>
              </a:rPr>
            </a:br>
            <a:endParaRPr lang="ru-RU" b="1" dirty="0">
              <a:solidFill>
                <a:schemeClr val="accent6">
                  <a:lumMod val="75000"/>
                </a:schemeClr>
              </a:solidFill>
              <a:cs typeface="MV Boli" pitchFamily="2" charset="0"/>
            </a:endParaRPr>
          </a:p>
        </p:txBody>
      </p:sp>
      <p:sp>
        <p:nvSpPr>
          <p:cNvPr id="3" name="Объект 2"/>
          <p:cNvSpPr>
            <a:spLocks noGrp="1"/>
          </p:cNvSpPr>
          <p:nvPr>
            <p:ph idx="1"/>
          </p:nvPr>
        </p:nvSpPr>
        <p:spPr>
          <a:xfrm>
            <a:off x="467544" y="4941168"/>
            <a:ext cx="8229600" cy="1324743"/>
          </a:xfrm>
        </p:spPr>
        <p:txBody>
          <a:bodyPr/>
          <a:lstStyle/>
          <a:p>
            <a:pPr marL="0" indent="0">
              <a:buNone/>
            </a:pPr>
            <a:r>
              <a:rPr lang="en-US" dirty="0" smtClean="0">
                <a:solidFill>
                  <a:schemeClr val="accent6">
                    <a:lumMod val="75000"/>
                  </a:schemeClr>
                </a:solidFill>
              </a:rPr>
              <a:t>A terrorist act is a political act or is committed with the intention to cause a political effect. </a:t>
            </a:r>
            <a:endParaRPr lang="ru-RU" dirty="0">
              <a:solidFill>
                <a:schemeClr val="accent6">
                  <a:lumMod val="75000"/>
                </a:scheme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1844824"/>
            <a:ext cx="4463717" cy="2946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048972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5300" b="1" dirty="0" smtClean="0">
                <a:solidFill>
                  <a:schemeClr val="accent6">
                    <a:lumMod val="40000"/>
                    <a:lumOff val="60000"/>
                  </a:schemeClr>
                </a:solidFill>
                <a:latin typeface="Georgia" pitchFamily="18" charset="0"/>
              </a:rPr>
              <a:t>Psychological terrorism</a:t>
            </a:r>
            <a:r>
              <a:rPr lang="en-US" dirty="0" smtClean="0"/>
              <a:t/>
            </a:r>
            <a:br>
              <a:rPr lang="en-US" dirty="0" smtClean="0"/>
            </a:br>
            <a:endParaRPr lang="ru-RU" dirty="0"/>
          </a:p>
        </p:txBody>
      </p:sp>
      <p:sp>
        <p:nvSpPr>
          <p:cNvPr id="3" name="Объект 2"/>
          <p:cNvSpPr>
            <a:spLocks noGrp="1"/>
          </p:cNvSpPr>
          <p:nvPr>
            <p:ph idx="1"/>
          </p:nvPr>
        </p:nvSpPr>
        <p:spPr>
          <a:xfrm>
            <a:off x="395536" y="5085184"/>
            <a:ext cx="8229600" cy="1396752"/>
          </a:xfrm>
        </p:spPr>
        <p:txBody>
          <a:bodyPr/>
          <a:lstStyle/>
          <a:p>
            <a:pPr marL="0" indent="0">
              <a:buNone/>
            </a:pPr>
            <a:r>
              <a:rPr lang="en-US" b="1" dirty="0" smtClean="0">
                <a:solidFill>
                  <a:schemeClr val="accent6">
                    <a:lumMod val="40000"/>
                    <a:lumOff val="60000"/>
                  </a:schemeClr>
                </a:solidFill>
                <a:latin typeface="Georgia" pitchFamily="18" charset="0"/>
              </a:rPr>
              <a:t>The intended results of terrorist acts cause a psychological effect ("terror"). </a:t>
            </a:r>
            <a:endParaRPr lang="ru-RU" b="1" dirty="0">
              <a:solidFill>
                <a:schemeClr val="accent6">
                  <a:lumMod val="40000"/>
                  <a:lumOff val="60000"/>
                </a:schemeClr>
              </a:solidFill>
              <a:latin typeface="Georgia"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9832" y="1556792"/>
            <a:ext cx="3712046" cy="3020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7266565"/>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solidFill>
                  <a:srgbClr val="00B0F0"/>
                </a:solidFill>
                <a:latin typeface="Arial Black" pitchFamily="34" charset="0"/>
              </a:rPr>
              <a:t>Coercive terrorism</a:t>
            </a:r>
            <a:endParaRPr lang="ru-RU" sz="5400" b="1" dirty="0">
              <a:solidFill>
                <a:srgbClr val="00B0F0"/>
              </a:solidFill>
              <a:latin typeface="Arial Black" pitchFamily="34" charset="0"/>
            </a:endParaRPr>
          </a:p>
        </p:txBody>
      </p:sp>
      <p:sp>
        <p:nvSpPr>
          <p:cNvPr id="3" name="Объект 2"/>
          <p:cNvSpPr>
            <a:spLocks noGrp="1"/>
          </p:cNvSpPr>
          <p:nvPr>
            <p:ph idx="1"/>
          </p:nvPr>
        </p:nvSpPr>
        <p:spPr>
          <a:xfrm>
            <a:off x="457200" y="1600201"/>
            <a:ext cx="8229600" cy="1972816"/>
          </a:xfrm>
        </p:spPr>
        <p:txBody>
          <a:bodyPr>
            <a:normAutofit/>
          </a:bodyPr>
          <a:lstStyle/>
          <a:p>
            <a:pPr marL="0" indent="0">
              <a:buNone/>
            </a:pPr>
            <a:r>
              <a:rPr lang="en-US" sz="4000" b="1" dirty="0" smtClean="0">
                <a:solidFill>
                  <a:srgbClr val="00B0F0"/>
                </a:solidFill>
              </a:rPr>
              <a:t>Violence and destruction are used in the commission of the act to produce the desired effect. </a:t>
            </a:r>
            <a:endParaRPr lang="ru-RU" sz="4000" b="1" dirty="0">
              <a:solidFill>
                <a:srgbClr val="00B0F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3573016"/>
            <a:ext cx="5065588" cy="3177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16473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6000" dirty="0" smtClean="0">
                <a:solidFill>
                  <a:schemeClr val="accent1">
                    <a:lumMod val="60000"/>
                    <a:lumOff val="40000"/>
                  </a:schemeClr>
                </a:solidFill>
                <a:latin typeface="Arial Black" pitchFamily="34" charset="0"/>
              </a:rPr>
              <a:t>Dynamic terrorism</a:t>
            </a:r>
            <a:r>
              <a:rPr lang="en-US" dirty="0" smtClean="0"/>
              <a:t/>
            </a:r>
            <a:br>
              <a:rPr lang="en-US" dirty="0" smtClean="0"/>
            </a:br>
            <a:endParaRPr lang="ru-RU" dirty="0"/>
          </a:p>
        </p:txBody>
      </p:sp>
      <p:sp>
        <p:nvSpPr>
          <p:cNvPr id="3" name="Объект 2"/>
          <p:cNvSpPr>
            <a:spLocks noGrp="1"/>
          </p:cNvSpPr>
          <p:nvPr>
            <p:ph idx="1"/>
          </p:nvPr>
        </p:nvSpPr>
        <p:spPr>
          <a:xfrm>
            <a:off x="683568" y="4725144"/>
            <a:ext cx="8229600" cy="1324744"/>
          </a:xfrm>
        </p:spPr>
        <p:txBody>
          <a:bodyPr>
            <a:normAutofit/>
          </a:bodyPr>
          <a:lstStyle/>
          <a:p>
            <a:pPr marL="0" indent="0">
              <a:buNone/>
            </a:pPr>
            <a:r>
              <a:rPr lang="en-US" dirty="0" smtClean="0">
                <a:solidFill>
                  <a:schemeClr val="accent1">
                    <a:lumMod val="60000"/>
                    <a:lumOff val="40000"/>
                  </a:schemeClr>
                </a:solidFill>
                <a:latin typeface="Arial Black" pitchFamily="34" charset="0"/>
              </a:rPr>
              <a:t>Terrorist groups demand change, revolution, or political movement. </a:t>
            </a:r>
          </a:p>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1412776"/>
            <a:ext cx="4908985" cy="2233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3131840" y="3666968"/>
            <a:ext cx="3477234" cy="369332"/>
          </a:xfrm>
          <a:prstGeom prst="rect">
            <a:avLst/>
          </a:prstGeom>
        </p:spPr>
        <p:txBody>
          <a:bodyPr wrap="none">
            <a:spAutoFit/>
          </a:bodyPr>
          <a:lstStyle/>
          <a:p>
            <a:r>
              <a:rPr lang="en-US" dirty="0">
                <a:solidFill>
                  <a:schemeClr val="bg1"/>
                </a:solidFill>
              </a:rPr>
              <a:t>Terrorist acts </a:t>
            </a:r>
            <a:r>
              <a:rPr lang="en-US" dirty="0" smtClean="0">
                <a:solidFill>
                  <a:schemeClr val="bg1"/>
                </a:solidFill>
              </a:rPr>
              <a:t> June-January in </a:t>
            </a:r>
            <a:r>
              <a:rPr lang="en-US" dirty="0">
                <a:solidFill>
                  <a:schemeClr val="bg1"/>
                </a:solidFill>
              </a:rPr>
              <a:t>2009</a:t>
            </a:r>
            <a:endParaRPr lang="ru-RU" dirty="0">
              <a:solidFill>
                <a:schemeClr val="bg1"/>
              </a:solidFill>
            </a:endParaRPr>
          </a:p>
        </p:txBody>
      </p:sp>
    </p:spTree>
    <p:extLst>
      <p:ext uri="{BB962C8B-B14F-4D97-AF65-F5344CB8AC3E}">
        <p14:creationId xmlns:p14="http://schemas.microsoft.com/office/powerpoint/2010/main" xmlns="" val="17581230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80">
                                          <p:stCondLst>
                                            <p:cond delay="0"/>
                                          </p:stCondLst>
                                        </p:cTn>
                                        <p:tgtEl>
                                          <p:spTgt spid="17410"/>
                                        </p:tgtEl>
                                      </p:cBhvr>
                                    </p:animEffect>
                                    <p:anim calcmode="lin" valueType="num">
                                      <p:cBhvr>
                                        <p:cTn id="8"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0"/>
                                        </p:tgtEl>
                                      </p:cBhvr>
                                      <p:to x="100000" y="60000"/>
                                    </p:animScale>
                                    <p:animScale>
                                      <p:cBhvr>
                                        <p:cTn id="14" dur="166" decel="50000">
                                          <p:stCondLst>
                                            <p:cond delay="676"/>
                                          </p:stCondLst>
                                        </p:cTn>
                                        <p:tgtEl>
                                          <p:spTgt spid="17410"/>
                                        </p:tgtEl>
                                      </p:cBhvr>
                                      <p:to x="100000" y="100000"/>
                                    </p:animScale>
                                    <p:animScale>
                                      <p:cBhvr>
                                        <p:cTn id="15" dur="26">
                                          <p:stCondLst>
                                            <p:cond delay="1312"/>
                                          </p:stCondLst>
                                        </p:cTn>
                                        <p:tgtEl>
                                          <p:spTgt spid="17410"/>
                                        </p:tgtEl>
                                      </p:cBhvr>
                                      <p:to x="100000" y="80000"/>
                                    </p:animScale>
                                    <p:animScale>
                                      <p:cBhvr>
                                        <p:cTn id="16" dur="166" decel="50000">
                                          <p:stCondLst>
                                            <p:cond delay="1338"/>
                                          </p:stCondLst>
                                        </p:cTn>
                                        <p:tgtEl>
                                          <p:spTgt spid="17410"/>
                                        </p:tgtEl>
                                      </p:cBhvr>
                                      <p:to x="100000" y="100000"/>
                                    </p:animScale>
                                    <p:animScale>
                                      <p:cBhvr>
                                        <p:cTn id="17" dur="26">
                                          <p:stCondLst>
                                            <p:cond delay="1642"/>
                                          </p:stCondLst>
                                        </p:cTn>
                                        <p:tgtEl>
                                          <p:spTgt spid="17410"/>
                                        </p:tgtEl>
                                      </p:cBhvr>
                                      <p:to x="100000" y="90000"/>
                                    </p:animScale>
                                    <p:animScale>
                                      <p:cBhvr>
                                        <p:cTn id="18" dur="166" decel="50000">
                                          <p:stCondLst>
                                            <p:cond delay="1668"/>
                                          </p:stCondLst>
                                        </p:cTn>
                                        <p:tgtEl>
                                          <p:spTgt spid="17410"/>
                                        </p:tgtEl>
                                      </p:cBhvr>
                                      <p:to x="100000" y="100000"/>
                                    </p:animScale>
                                    <p:animScale>
                                      <p:cBhvr>
                                        <p:cTn id="19" dur="26">
                                          <p:stCondLst>
                                            <p:cond delay="1808"/>
                                          </p:stCondLst>
                                        </p:cTn>
                                        <p:tgtEl>
                                          <p:spTgt spid="17410"/>
                                        </p:tgtEl>
                                      </p:cBhvr>
                                      <p:to x="100000" y="95000"/>
                                    </p:animScale>
                                    <p:animScale>
                                      <p:cBhvr>
                                        <p:cTn id="20" dur="166" decel="50000">
                                          <p:stCondLst>
                                            <p:cond delay="1834"/>
                                          </p:stCondLst>
                                        </p:cTn>
                                        <p:tgtEl>
                                          <p:spTgt spid="174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64904"/>
            <a:ext cx="8229600" cy="1143000"/>
          </a:xfrm>
        </p:spPr>
        <p:txBody>
          <a:bodyPr>
            <a:noAutofit/>
          </a:bodyPr>
          <a:lstStyle/>
          <a:p>
            <a:r>
              <a:rPr lang="en-US" sz="6000" dirty="0" smtClean="0">
                <a:solidFill>
                  <a:srgbClr val="FF0000"/>
                </a:solidFill>
                <a:latin typeface="Bernard MT Condensed" pitchFamily="18" charset="0"/>
              </a:rPr>
              <a:t>Terrorism – the terrible truth of the 21</a:t>
            </a:r>
            <a:r>
              <a:rPr lang="en-US" sz="6000" baseline="30000" dirty="0" smtClean="0">
                <a:solidFill>
                  <a:srgbClr val="FF0000"/>
                </a:solidFill>
                <a:latin typeface="Bernard MT Condensed" pitchFamily="18" charset="0"/>
              </a:rPr>
              <a:t>st</a:t>
            </a:r>
            <a:r>
              <a:rPr lang="en-US" sz="6000" dirty="0" smtClean="0">
                <a:solidFill>
                  <a:srgbClr val="FF0000"/>
                </a:solidFill>
                <a:latin typeface="Bernard MT Condensed" pitchFamily="18" charset="0"/>
              </a:rPr>
              <a:t> </a:t>
            </a:r>
            <a:r>
              <a:rPr lang="en-US" sz="6000" dirty="0">
                <a:solidFill>
                  <a:srgbClr val="FF0000"/>
                </a:solidFill>
                <a:latin typeface="Bernard MT Condensed" pitchFamily="18" charset="0"/>
              </a:rPr>
              <a:t>c</a:t>
            </a:r>
            <a:r>
              <a:rPr lang="en-US" sz="6000" dirty="0" smtClean="0">
                <a:solidFill>
                  <a:srgbClr val="FF0000"/>
                </a:solidFill>
                <a:latin typeface="Bernard MT Condensed" pitchFamily="18" charset="0"/>
              </a:rPr>
              <a:t>entury</a:t>
            </a:r>
            <a:endParaRPr lang="ru-RU" sz="6000" dirty="0">
              <a:solidFill>
                <a:srgbClr val="FF0000"/>
              </a:solidFill>
            </a:endParaRPr>
          </a:p>
        </p:txBody>
      </p:sp>
    </p:spTree>
    <p:extLst>
      <p:ext uri="{BB962C8B-B14F-4D97-AF65-F5344CB8AC3E}">
        <p14:creationId xmlns:p14="http://schemas.microsoft.com/office/powerpoint/2010/main" xmlns="" val="361759839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bg1"/>
                </a:solidFill>
                <a:latin typeface="Showcard Gothic" pitchFamily="82" charset="0"/>
              </a:rPr>
              <a:t>Deliberate terrorism</a:t>
            </a:r>
            <a:endParaRPr lang="ru-RU" dirty="0">
              <a:solidFill>
                <a:schemeClr val="bg1"/>
              </a:solidFill>
            </a:endParaRPr>
          </a:p>
        </p:txBody>
      </p:sp>
      <p:sp>
        <p:nvSpPr>
          <p:cNvPr id="3" name="Объект 2"/>
          <p:cNvSpPr>
            <a:spLocks noGrp="1"/>
          </p:cNvSpPr>
          <p:nvPr>
            <p:ph idx="1"/>
          </p:nvPr>
        </p:nvSpPr>
        <p:spPr>
          <a:xfrm>
            <a:off x="457200" y="1600201"/>
            <a:ext cx="8229600" cy="2116832"/>
          </a:xfrm>
        </p:spPr>
        <p:txBody>
          <a:bodyPr/>
          <a:lstStyle/>
          <a:p>
            <a:pPr marL="0" indent="0">
              <a:buNone/>
            </a:pPr>
            <a:r>
              <a:rPr lang="en-US" dirty="0" smtClean="0">
                <a:solidFill>
                  <a:schemeClr val="bg1"/>
                </a:solidFill>
              </a:rPr>
              <a:t>Terrorism is an activity planned and intended to achieve particular goals. It is a rationally employed, specifically selected tactic, and is not a random act</a:t>
            </a:r>
            <a:r>
              <a:rPr lang="en-US" dirty="0" smtClean="0"/>
              <a:t>. </a:t>
            </a:r>
          </a:p>
          <a:p>
            <a:pPr marL="0" indent="0">
              <a:buNone/>
            </a:pPr>
            <a:endParaRPr lang="en-US" dirty="0" smtClean="0"/>
          </a:p>
          <a:p>
            <a:pPr marL="0" indent="0">
              <a:buNone/>
            </a:pPr>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3645024"/>
            <a:ext cx="4085214" cy="3018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80409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73339" y="2924944"/>
            <a:ext cx="6861174"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Rockwell" pitchFamily="18" charset="0"/>
              </a:rPr>
              <a:t>Media Exploitation </a:t>
            </a:r>
            <a:endParaRPr lang="ru-RU" sz="5400" b="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xmlns="" val="12250847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4525963"/>
          </a:xfrm>
        </p:spPr>
        <p:txBody>
          <a:bodyPr/>
          <a:lstStyle/>
          <a:p>
            <a:pPr marL="0" indent="0">
              <a:buNone/>
            </a:pPr>
            <a:r>
              <a:rPr lang="en-US" b="1" dirty="0" smtClean="0">
                <a:solidFill>
                  <a:srgbClr val="00B050"/>
                </a:solidFill>
              </a:rPr>
              <a:t>Terrorism's effects are not necessarily aimed at the victims of terrorist violence. Victims are usually objects to be exploited by the terrorists for their effect on a third party. </a:t>
            </a:r>
            <a:endParaRPr lang="ru-RU" b="1" dirty="0">
              <a:solidFill>
                <a:srgbClr val="00B05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9860" y="2924944"/>
            <a:ext cx="4850676" cy="3627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26485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 calcmode="lin" valueType="num">
                                      <p:cBhvr>
                                        <p:cTn id="9" dur="1000" fill="hold"/>
                                        <p:tgtEl>
                                          <p:spTgt spid="19458"/>
                                        </p:tgtEl>
                                        <p:attrNameLst>
                                          <p:attrName>style.rotation</p:attrName>
                                        </p:attrNameLst>
                                      </p:cBhvr>
                                      <p:tavLst>
                                        <p:tav tm="0">
                                          <p:val>
                                            <p:fltVal val="90"/>
                                          </p:val>
                                        </p:tav>
                                        <p:tav tm="100000">
                                          <p:val>
                                            <p:fltVal val="0"/>
                                          </p:val>
                                        </p:tav>
                                      </p:tavLst>
                                    </p:anim>
                                    <p:animEffect transition="in" filter="fade">
                                      <p:cBhvr>
                                        <p:cTn id="10"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20888"/>
            <a:ext cx="8229600" cy="1143000"/>
          </a:xfrm>
        </p:spPr>
        <p:txBody>
          <a:bodyPr>
            <a:noAutofit/>
          </a:bodyPr>
          <a:lstStyle/>
          <a:p>
            <a:r>
              <a:rPr lang="en-US" sz="5400" dirty="0" smtClean="0">
                <a:solidFill>
                  <a:srgbClr val="FFFF00"/>
                </a:solidFill>
                <a:latin typeface="Stencil" pitchFamily="82" charset="0"/>
              </a:rPr>
              <a:t>Illegality of Methods</a:t>
            </a:r>
            <a:r>
              <a:rPr lang="en-US" sz="5400" dirty="0" smtClean="0">
                <a:solidFill>
                  <a:srgbClr val="FFFF00"/>
                </a:solidFill>
                <a:latin typeface="Arial Black" pitchFamily="34" charset="0"/>
              </a:rPr>
              <a:t> </a:t>
            </a:r>
            <a:br>
              <a:rPr lang="en-US" sz="5400" dirty="0" smtClean="0">
                <a:solidFill>
                  <a:srgbClr val="FFFF00"/>
                </a:solidFill>
                <a:latin typeface="Arial Black" pitchFamily="34" charset="0"/>
              </a:rPr>
            </a:br>
            <a:endParaRPr lang="ru-RU" sz="5400" dirty="0">
              <a:solidFill>
                <a:srgbClr val="FFFF00"/>
              </a:solidFill>
              <a:latin typeface="Arial Black" pitchFamily="34" charset="0"/>
            </a:endParaRPr>
          </a:p>
        </p:txBody>
      </p:sp>
    </p:spTree>
    <p:extLst>
      <p:ext uri="{BB962C8B-B14F-4D97-AF65-F5344CB8AC3E}">
        <p14:creationId xmlns:p14="http://schemas.microsoft.com/office/powerpoint/2010/main" xmlns="" val="7679007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229600" cy="1828800"/>
          </a:xfrm>
        </p:spPr>
        <p:txBody>
          <a:bodyPr>
            <a:normAutofit/>
          </a:bodyPr>
          <a:lstStyle/>
          <a:p>
            <a:pPr marL="0" indent="0">
              <a:buNone/>
            </a:pPr>
            <a:r>
              <a:rPr lang="en-US" sz="2400" dirty="0" smtClean="0">
                <a:solidFill>
                  <a:srgbClr val="FFFF00"/>
                </a:solidFill>
              </a:rPr>
              <a:t>Terrorism is a criminal act. Whether the terrorist chooses to identify himself with military terminology, or with civilian imagery ("brotherhood", "committee", etc.), he is a criminal in both spheres. </a:t>
            </a:r>
            <a:endParaRPr lang="ru-RU" sz="2400" dirty="0">
              <a:solidFill>
                <a:srgbClr val="FFFF0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720" y="2325390"/>
            <a:ext cx="4167907" cy="4167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5970186"/>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420888"/>
            <a:ext cx="8229600" cy="1143000"/>
          </a:xfrm>
        </p:spPr>
        <p:txBody>
          <a:bodyPr>
            <a:noAutofit/>
          </a:bodyPr>
          <a:lstStyle/>
          <a:p>
            <a:r>
              <a:rPr lang="en-US" sz="5400" b="1" dirty="0" smtClean="0">
                <a:solidFill>
                  <a:srgbClr val="FF0000"/>
                </a:solidFill>
                <a:latin typeface="Wide Latin" pitchFamily="18" charset="0"/>
                <a:cs typeface="MV Boli" pitchFamily="2" charset="0"/>
              </a:rPr>
              <a:t>Preparation and Support</a:t>
            </a:r>
            <a:r>
              <a:rPr lang="en-US" sz="5400" b="1" dirty="0" smtClean="0">
                <a:solidFill>
                  <a:srgbClr val="FF0000"/>
                </a:solidFill>
                <a:latin typeface="MV Boli" pitchFamily="2" charset="0"/>
                <a:cs typeface="MV Boli" pitchFamily="2" charset="0"/>
              </a:rPr>
              <a:t/>
            </a:r>
            <a:br>
              <a:rPr lang="en-US" sz="5400" b="1" dirty="0" smtClean="0">
                <a:solidFill>
                  <a:srgbClr val="FF0000"/>
                </a:solidFill>
                <a:latin typeface="MV Boli" pitchFamily="2" charset="0"/>
                <a:cs typeface="MV Boli" pitchFamily="2" charset="0"/>
              </a:rPr>
            </a:br>
            <a:endParaRPr lang="ru-RU" sz="5400" b="1" dirty="0">
              <a:solidFill>
                <a:srgbClr val="FF0000"/>
              </a:solidFill>
              <a:cs typeface="MV Boli" pitchFamily="2" charset="0"/>
            </a:endParaRPr>
          </a:p>
        </p:txBody>
      </p:sp>
    </p:spTree>
    <p:extLst>
      <p:ext uri="{BB962C8B-B14F-4D97-AF65-F5344CB8AC3E}">
        <p14:creationId xmlns:p14="http://schemas.microsoft.com/office/powerpoint/2010/main" xmlns="" val="6168628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29600" cy="1972816"/>
          </a:xfrm>
        </p:spPr>
        <p:txBody>
          <a:bodyPr/>
          <a:lstStyle/>
          <a:p>
            <a:pPr marL="0" indent="0">
              <a:buNone/>
            </a:pPr>
            <a:r>
              <a:rPr lang="en-US" b="1" dirty="0" smtClean="0">
                <a:solidFill>
                  <a:srgbClr val="FF0000"/>
                </a:solidFill>
              </a:rPr>
              <a:t>It's important to understand that actual terrorist operations are the result of extensive preparation and support operations. </a:t>
            </a:r>
            <a:endParaRPr lang="ru-RU" b="1" dirty="0">
              <a:solidFill>
                <a:srgbClr val="FF000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2708920"/>
            <a:ext cx="6632373" cy="3264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22077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0202" y="2967335"/>
            <a:ext cx="8683596"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The Intent of Terrorist Groups</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xmlns="" val="3408714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normAutofit fontScale="90000"/>
          </a:bodyPr>
          <a:lstStyle/>
          <a:p>
            <a:r>
              <a:rPr lang="en-US" dirty="0" smtClean="0">
                <a:solidFill>
                  <a:schemeClr val="bg1"/>
                </a:solidFill>
              </a:rPr>
              <a:t>A terrorist group commits acts of violence to-…</a:t>
            </a:r>
            <a:endParaRPr lang="ru-RU" dirty="0">
              <a:solidFill>
                <a:schemeClr val="bg1"/>
              </a:solidFill>
            </a:endParaRPr>
          </a:p>
        </p:txBody>
      </p:sp>
    </p:spTree>
    <p:extLst>
      <p:ext uri="{BB962C8B-B14F-4D97-AF65-F5344CB8AC3E}">
        <p14:creationId xmlns:p14="http://schemas.microsoft.com/office/powerpoint/2010/main" xmlns="" val="4279822529"/>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6336704"/>
          </a:xfrm>
        </p:spPr>
        <p:txBody>
          <a:bodyPr>
            <a:normAutofit fontScale="92500" lnSpcReduction="20000"/>
          </a:bodyPr>
          <a:lstStyle/>
          <a:p>
            <a:endParaRPr lang="en-US" dirty="0" smtClean="0"/>
          </a:p>
          <a:p>
            <a:pPr marL="0" indent="0">
              <a:buNone/>
            </a:pPr>
            <a:r>
              <a:rPr lang="en-US" sz="2600" dirty="0" smtClean="0">
                <a:solidFill>
                  <a:schemeClr val="bg1"/>
                </a:solidFill>
              </a:rPr>
              <a:t>•Produce, widespread fear</a:t>
            </a:r>
          </a:p>
          <a:p>
            <a:pPr marL="0" indent="0">
              <a:buNone/>
            </a:pPr>
            <a:endParaRPr lang="en-US" sz="2600" dirty="0" smtClean="0">
              <a:solidFill>
                <a:schemeClr val="bg1"/>
              </a:solidFill>
            </a:endParaRPr>
          </a:p>
          <a:p>
            <a:pPr marL="0" indent="0">
              <a:buNone/>
            </a:pPr>
            <a:endParaRPr lang="en-US" sz="2600" dirty="0">
              <a:solidFill>
                <a:schemeClr val="bg1"/>
              </a:solidFill>
            </a:endParaRPr>
          </a:p>
          <a:p>
            <a:pPr marL="0" indent="0">
              <a:buNone/>
            </a:pPr>
            <a:endParaRPr lang="en-US" sz="2600" dirty="0" smtClean="0">
              <a:solidFill>
                <a:schemeClr val="bg1"/>
              </a:solidFill>
            </a:endParaRPr>
          </a:p>
          <a:p>
            <a:pPr marL="0" indent="0">
              <a:buNone/>
            </a:pPr>
            <a:r>
              <a:rPr lang="en-US" sz="2600" dirty="0" smtClean="0">
                <a:solidFill>
                  <a:schemeClr val="bg1"/>
                </a:solidFill>
              </a:rPr>
              <a:t>•Obtain worldwide, national, or local recognition for their cause by attracting the attention of the media</a:t>
            </a:r>
          </a:p>
          <a:p>
            <a:pPr marL="0" indent="0">
              <a:buNone/>
            </a:pPr>
            <a:endParaRPr lang="en-US" sz="2600" dirty="0">
              <a:solidFill>
                <a:schemeClr val="bg1"/>
              </a:solidFill>
            </a:endParaRPr>
          </a:p>
          <a:p>
            <a:pPr marL="0" indent="0">
              <a:buNone/>
            </a:pPr>
            <a:endParaRPr lang="en-US" sz="2600" dirty="0" smtClean="0">
              <a:solidFill>
                <a:schemeClr val="bg1"/>
              </a:solidFill>
            </a:endParaRPr>
          </a:p>
          <a:p>
            <a:pPr marL="0" indent="0">
              <a:buNone/>
            </a:pPr>
            <a:endParaRPr lang="en-US" sz="2600" dirty="0" smtClean="0">
              <a:solidFill>
                <a:schemeClr val="bg1"/>
              </a:solidFill>
            </a:endParaRPr>
          </a:p>
          <a:p>
            <a:pPr marL="0" indent="0">
              <a:buNone/>
            </a:pPr>
            <a:r>
              <a:rPr lang="en-US" sz="2600" dirty="0" smtClean="0">
                <a:solidFill>
                  <a:schemeClr val="bg1"/>
                </a:solidFill>
              </a:rPr>
              <a:t> •Weaken government security forces so that the government overreacts and appears repressive</a:t>
            </a:r>
          </a:p>
          <a:p>
            <a:pPr marL="0" indent="0">
              <a:buNone/>
            </a:pPr>
            <a:endParaRPr lang="en-US" sz="2600" dirty="0">
              <a:solidFill>
                <a:schemeClr val="bg1"/>
              </a:solidFill>
            </a:endParaRPr>
          </a:p>
          <a:p>
            <a:pPr marL="0" indent="0">
              <a:buNone/>
            </a:pPr>
            <a:endParaRPr lang="en-US" sz="2600" dirty="0" smtClean="0">
              <a:solidFill>
                <a:schemeClr val="bg1"/>
              </a:solidFill>
            </a:endParaRPr>
          </a:p>
          <a:p>
            <a:pPr marL="0" indent="0">
              <a:buNone/>
            </a:pPr>
            <a:endParaRPr lang="en-US" sz="2600" dirty="0" smtClean="0">
              <a:solidFill>
                <a:schemeClr val="bg1"/>
              </a:solidFill>
            </a:endParaRPr>
          </a:p>
          <a:p>
            <a:pPr marL="0" indent="0">
              <a:buNone/>
            </a:pPr>
            <a:r>
              <a:rPr lang="en-US" sz="2600" dirty="0" smtClean="0">
                <a:solidFill>
                  <a:schemeClr val="bg1"/>
                </a:solidFill>
              </a:rPr>
              <a:t>•Steal or export money and equipment, especially</a:t>
            </a:r>
            <a:r>
              <a:rPr lang="en-US" dirty="0" smtClean="0">
                <a:solidFill>
                  <a:schemeClr val="bg1"/>
                </a:solidFill>
              </a:rPr>
              <a:t>.</a:t>
            </a:r>
            <a:endParaRPr lang="ru-RU" dirty="0">
              <a:solidFill>
                <a:schemeClr val="bg1"/>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2200" y="404664"/>
            <a:ext cx="142875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81787" y="4869160"/>
            <a:ext cx="183832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615251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9455" y="2967335"/>
            <a:ext cx="6185091" cy="1015663"/>
          </a:xfrm>
          <a:prstGeom prst="rect">
            <a:avLst/>
          </a:prstGeom>
          <a:noFill/>
        </p:spPr>
        <p:txBody>
          <a:bodyPr wrap="none" lIns="91440" tIns="45720" rIns="91440" bIns="45720">
            <a:spAutoFit/>
          </a:bodyPr>
          <a:lstStyle/>
          <a:p>
            <a:pPr algn="ctr"/>
            <a:r>
              <a:rPr lang="en-US" sz="6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Terrorism?</a:t>
            </a:r>
            <a:endParaRPr lang="ru-RU" sz="6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2200" y="3934181"/>
            <a:ext cx="2416473" cy="2899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332656"/>
            <a:ext cx="3472210" cy="2422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423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fill="hold"/>
                                        <p:tgtEl>
                                          <p:spTgt spid="4099"/>
                                        </p:tgtEl>
                                        <p:attrNameLst>
                                          <p:attrName>ppt_w</p:attrName>
                                        </p:attrNameLst>
                                      </p:cBhvr>
                                      <p:tavLst>
                                        <p:tav tm="0">
                                          <p:val>
                                            <p:fltVal val="0"/>
                                          </p:val>
                                        </p:tav>
                                        <p:tav tm="100000">
                                          <p:val>
                                            <p:strVal val="#ppt_w"/>
                                          </p:val>
                                        </p:tav>
                                      </p:tavLst>
                                    </p:anim>
                                    <p:anim calcmode="lin" valueType="num">
                                      <p:cBhvr>
                                        <p:cTn id="12" dur="500" fill="hold"/>
                                        <p:tgtEl>
                                          <p:spTgt spid="4099"/>
                                        </p:tgtEl>
                                        <p:attrNameLst>
                                          <p:attrName>ppt_h</p:attrName>
                                        </p:attrNameLst>
                                      </p:cBhvr>
                                      <p:tavLst>
                                        <p:tav tm="0">
                                          <p:val>
                                            <p:fltVal val="0"/>
                                          </p:val>
                                        </p:tav>
                                        <p:tav tm="100000">
                                          <p:val>
                                            <p:strVal val="#ppt_h"/>
                                          </p:val>
                                        </p:tav>
                                      </p:tavLst>
                                    </p:anim>
                                    <p:animEffect transition="in" filter="fade">
                                      <p:cBhvr>
                                        <p:cTn id="13" dur="500"/>
                                        <p:tgtEl>
                                          <p:spTgt spid="4099"/>
                                        </p:tgtEl>
                                      </p:cBhvr>
                                    </p:animEffect>
                                  </p:childTnLst>
                                </p:cTn>
                              </p:par>
                              <p:par>
                                <p:cTn id="14" presetID="16" presetClass="entr" presetSubtype="21"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barn(inVertical)">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992" y="692696"/>
            <a:ext cx="9073008" cy="5632311"/>
          </a:xfrm>
          <a:prstGeom prst="rect">
            <a:avLst/>
          </a:prstGeom>
        </p:spPr>
        <p:txBody>
          <a:bodyPr wrap="square">
            <a:spAutoFit/>
          </a:bodyPr>
          <a:lstStyle/>
          <a:p>
            <a:pPr marL="342900" indent="-342900">
              <a:buFont typeface="Arial" pitchFamily="34" charset="0"/>
              <a:buChar char="•"/>
            </a:pPr>
            <a:r>
              <a:rPr lang="en-US" sz="2400" dirty="0" smtClean="0">
                <a:solidFill>
                  <a:schemeClr val="bg1"/>
                </a:solidFill>
              </a:rPr>
              <a:t> Influence government decisions, legislation, or other critical decisions</a:t>
            </a:r>
          </a:p>
          <a:p>
            <a:endParaRPr lang="en-US" sz="2400" dirty="0" smtClean="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smtClean="0">
              <a:solidFill>
                <a:schemeClr val="bg1"/>
              </a:solidFill>
            </a:endParaRPr>
          </a:p>
          <a:p>
            <a:r>
              <a:rPr lang="en-US" sz="2400" dirty="0" smtClean="0">
                <a:solidFill>
                  <a:schemeClr val="bg1"/>
                </a:solidFill>
              </a:rPr>
              <a:t> •Free prisoners</a:t>
            </a: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r>
              <a:rPr lang="en-US" sz="2400" dirty="0" smtClean="0">
                <a:solidFill>
                  <a:schemeClr val="bg1"/>
                </a:solidFill>
              </a:rPr>
              <a:t> •Satisfy vengeance</a:t>
            </a:r>
          </a:p>
          <a:p>
            <a:endParaRPr lang="en-US" sz="2400" dirty="0" smtClean="0">
              <a:solidFill>
                <a:schemeClr val="bg1"/>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1920" y="1808973"/>
            <a:ext cx="4102372" cy="3399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9449873"/>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9141" y="2967335"/>
            <a:ext cx="80057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tencil" pitchFamily="82" charset="0"/>
              </a:rPr>
              <a:t>Tactics of terrorism</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950276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7300" b="1" dirty="0" smtClean="0">
                <a:solidFill>
                  <a:srgbClr val="FF0000"/>
                </a:solidFill>
              </a:rPr>
              <a:t>Bombings</a:t>
            </a:r>
            <a:r>
              <a:rPr lang="en-US" b="1" dirty="0" smtClean="0">
                <a:solidFill>
                  <a:srgbClr val="FF0000"/>
                </a:solidFill>
              </a:rPr>
              <a:t/>
            </a:r>
            <a:br>
              <a:rPr lang="en-US" b="1" dirty="0" smtClean="0">
                <a:solidFill>
                  <a:srgbClr val="FF0000"/>
                </a:solidFill>
              </a:rPr>
            </a:br>
            <a:endParaRPr lang="ru-RU" b="1" dirty="0">
              <a:solidFill>
                <a:srgbClr val="FF0000"/>
              </a:solidFill>
            </a:endParaRPr>
          </a:p>
        </p:txBody>
      </p:sp>
      <p:sp>
        <p:nvSpPr>
          <p:cNvPr id="3" name="Объект 2"/>
          <p:cNvSpPr>
            <a:spLocks noGrp="1"/>
          </p:cNvSpPr>
          <p:nvPr>
            <p:ph idx="1"/>
          </p:nvPr>
        </p:nvSpPr>
        <p:spPr>
          <a:xfrm>
            <a:off x="457200" y="1600200"/>
            <a:ext cx="8229600" cy="5043509"/>
          </a:xfrm>
        </p:spPr>
        <p:txBody>
          <a:bodyPr>
            <a:normAutofit fontScale="92500" lnSpcReduction="10000"/>
          </a:bodyPr>
          <a:lstStyle/>
          <a:p>
            <a:pPr marL="0" indent="0">
              <a:buNone/>
            </a:pPr>
            <a:r>
              <a:rPr lang="en-US" b="1" dirty="0" smtClean="0">
                <a:solidFill>
                  <a:srgbClr val="FF0000"/>
                </a:solidFill>
              </a:rPr>
              <a:t>Bombings are the most common type of terrorist act.</a:t>
            </a: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r>
              <a:rPr lang="en-US" b="1" dirty="0" smtClean="0">
                <a:solidFill>
                  <a:srgbClr val="FF0000"/>
                </a:solidFill>
              </a:rPr>
              <a:t> Typically, improvised explosive devices are inexpensive and easy to make. </a:t>
            </a:r>
            <a:endParaRPr lang="ru-RU" b="1" dirty="0">
              <a:solidFill>
                <a:srgbClr val="FF0000"/>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3108" y="2217730"/>
            <a:ext cx="4572032" cy="3149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9632056"/>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0000"/>
                </a:solidFill>
              </a:rPr>
              <a:t>Kidnappings and Hostage-Takings </a:t>
            </a:r>
            <a:br>
              <a:rPr lang="en-US" b="1" dirty="0" smtClean="0">
                <a:solidFill>
                  <a:srgbClr val="FF0000"/>
                </a:solidFill>
              </a:rPr>
            </a:br>
            <a:endParaRPr lang="ru-RU" b="1" dirty="0">
              <a:solidFill>
                <a:srgbClr val="FF0000"/>
              </a:solidFill>
            </a:endParaRPr>
          </a:p>
        </p:txBody>
      </p:sp>
      <p:sp>
        <p:nvSpPr>
          <p:cNvPr id="3" name="Объект 2"/>
          <p:cNvSpPr>
            <a:spLocks noGrp="1"/>
          </p:cNvSpPr>
          <p:nvPr>
            <p:ph idx="1"/>
          </p:nvPr>
        </p:nvSpPr>
        <p:spPr>
          <a:xfrm>
            <a:off x="457200" y="1600200"/>
            <a:ext cx="8229600" cy="4997152"/>
          </a:xfrm>
        </p:spPr>
        <p:txBody>
          <a:bodyPr>
            <a:normAutofit fontScale="85000" lnSpcReduction="10000"/>
          </a:bodyPr>
          <a:lstStyle/>
          <a:p>
            <a:r>
              <a:rPr lang="en-US" dirty="0" smtClean="0">
                <a:solidFill>
                  <a:srgbClr val="FF0000"/>
                </a:solidFill>
              </a:rPr>
              <a:t>Terrorists use kidnapping and hostage-taking to establish a bargaining position and to elicit publicity. </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r>
              <a:rPr lang="en-US" dirty="0" smtClean="0">
                <a:solidFill>
                  <a:srgbClr val="FF0000"/>
                </a:solidFill>
              </a:rPr>
              <a:t>Kidnapping is one of the most difficult acts for a terrorist group to accomplish. </a:t>
            </a:r>
            <a:endParaRPr lang="en-US" dirty="0">
              <a:solidFill>
                <a:srgbClr val="FF000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55776" y="2420888"/>
            <a:ext cx="4045992" cy="2692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595168"/>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0000"/>
                </a:solidFill>
              </a:rPr>
              <a:t>Armed Attacks and Assassinations </a:t>
            </a:r>
            <a:br>
              <a:rPr lang="en-US" b="1" dirty="0" smtClean="0">
                <a:solidFill>
                  <a:srgbClr val="FF0000"/>
                </a:solidFill>
              </a:rPr>
            </a:br>
            <a:endParaRPr lang="ru-RU" b="1" dirty="0">
              <a:solidFill>
                <a:srgbClr val="FF0000"/>
              </a:solidFill>
            </a:endParaRPr>
          </a:p>
        </p:txBody>
      </p:sp>
      <p:sp>
        <p:nvSpPr>
          <p:cNvPr id="3" name="Объект 2"/>
          <p:cNvSpPr>
            <a:spLocks noGrp="1"/>
          </p:cNvSpPr>
          <p:nvPr>
            <p:ph idx="1"/>
          </p:nvPr>
        </p:nvSpPr>
        <p:spPr/>
        <p:txBody>
          <a:bodyPr>
            <a:normAutofit/>
          </a:bodyPr>
          <a:lstStyle/>
          <a:p>
            <a:pPr marL="0" indent="0">
              <a:buNone/>
            </a:pPr>
            <a:r>
              <a:rPr lang="en-US" dirty="0" smtClean="0">
                <a:solidFill>
                  <a:srgbClr val="FF0000"/>
                </a:solidFill>
              </a:rPr>
              <a:t>Armed attacks include raids and ambushes. Assassinations are the killing of a selected victim.</a:t>
            </a:r>
            <a:endParaRPr lang="ru-RU" dirty="0">
              <a:solidFill>
                <a:srgbClr val="FF0000"/>
              </a:solidFil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3356992"/>
            <a:ext cx="5344816" cy="2955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1801185"/>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0000"/>
                </a:solidFill>
              </a:rPr>
              <a:t> Arsons and </a:t>
            </a:r>
            <a:r>
              <a:rPr lang="en-US" b="1" dirty="0" err="1" smtClean="0">
                <a:solidFill>
                  <a:srgbClr val="FF0000"/>
                </a:solidFill>
              </a:rPr>
              <a:t>Firebombings</a:t>
            </a:r>
            <a:r>
              <a:rPr lang="en-US" b="1" dirty="0" smtClean="0">
                <a:solidFill>
                  <a:srgbClr val="FF0000"/>
                </a:solidFill>
              </a:rPr>
              <a:t> </a:t>
            </a:r>
            <a:br>
              <a:rPr lang="en-US" b="1" dirty="0" smtClean="0">
                <a:solidFill>
                  <a:srgbClr val="FF0000"/>
                </a:solidFill>
              </a:rPr>
            </a:br>
            <a:endParaRPr lang="ru-RU" b="1" dirty="0">
              <a:solidFill>
                <a:srgbClr val="FF0000"/>
              </a:solidFill>
            </a:endParaRPr>
          </a:p>
        </p:txBody>
      </p:sp>
      <p:sp>
        <p:nvSpPr>
          <p:cNvPr id="3" name="Объект 2"/>
          <p:cNvSpPr>
            <a:spLocks noGrp="1"/>
          </p:cNvSpPr>
          <p:nvPr>
            <p:ph idx="1"/>
          </p:nvPr>
        </p:nvSpPr>
        <p:spPr>
          <a:xfrm>
            <a:off x="457200" y="1600201"/>
            <a:ext cx="8229600" cy="1828800"/>
          </a:xfrm>
        </p:spPr>
        <p:txBody>
          <a:bodyPr>
            <a:normAutofit/>
          </a:bodyPr>
          <a:lstStyle/>
          <a:p>
            <a:pPr marL="0" indent="0">
              <a:buNone/>
            </a:pPr>
            <a:r>
              <a:rPr lang="en-US" sz="2400" b="1" dirty="0" smtClean="0">
                <a:solidFill>
                  <a:srgbClr val="FF0000"/>
                </a:solidFill>
              </a:rPr>
              <a:t>Incendiary devices are cheap and easy to hide. Arson and </a:t>
            </a:r>
            <a:r>
              <a:rPr lang="en-US" sz="2400" b="1" dirty="0" err="1" smtClean="0">
                <a:solidFill>
                  <a:srgbClr val="FF0000"/>
                </a:solidFill>
              </a:rPr>
              <a:t>firebombings</a:t>
            </a:r>
            <a:r>
              <a:rPr lang="en-US" sz="2400" b="1" dirty="0" smtClean="0">
                <a:solidFill>
                  <a:srgbClr val="FF0000"/>
                </a:solidFill>
              </a:rPr>
              <a:t> are easily conducted by terrorist groups that may not be as well-organized, equipped, or trained as a major terrorist organization. </a:t>
            </a:r>
            <a:endParaRPr lang="ru-RU" sz="2400" b="1" dirty="0">
              <a:solidFill>
                <a:srgbClr val="FF0000"/>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7784" y="3356992"/>
            <a:ext cx="3969792" cy="2973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3566944"/>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u="sng" dirty="0" smtClean="0">
                <a:solidFill>
                  <a:srgbClr val="FF0000"/>
                </a:solidFill>
              </a:rPr>
              <a:t>Hijackings and Skyjackings </a:t>
            </a:r>
            <a:br>
              <a:rPr lang="en-US" u="sng" dirty="0" smtClean="0">
                <a:solidFill>
                  <a:srgbClr val="FF0000"/>
                </a:solidFill>
              </a:rPr>
            </a:br>
            <a:endParaRPr lang="ru-RU" u="sng" dirty="0">
              <a:solidFill>
                <a:srgbClr val="FF0000"/>
              </a:solidFill>
            </a:endParaRPr>
          </a:p>
        </p:txBody>
      </p:sp>
      <p:sp>
        <p:nvSpPr>
          <p:cNvPr id="3" name="Объект 2"/>
          <p:cNvSpPr>
            <a:spLocks noGrp="1"/>
          </p:cNvSpPr>
          <p:nvPr>
            <p:ph idx="1"/>
          </p:nvPr>
        </p:nvSpPr>
        <p:spPr>
          <a:xfrm>
            <a:off x="285720" y="1142984"/>
            <a:ext cx="8229600" cy="5715016"/>
          </a:xfrm>
        </p:spPr>
        <p:txBody>
          <a:bodyPr>
            <a:normAutofit/>
          </a:bodyPr>
          <a:lstStyle/>
          <a:p>
            <a:pPr marL="0" indent="0">
              <a:buNone/>
            </a:pPr>
            <a:r>
              <a:rPr lang="en-US" sz="2400" b="1" dirty="0" smtClean="0">
                <a:solidFill>
                  <a:srgbClr val="FF0000"/>
                </a:solidFill>
              </a:rPr>
              <a:t>Hijacking is the seizure by force of a surface vehicle, its passengers, and/or its cargo. </a:t>
            </a: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r>
              <a:rPr lang="en-US" sz="2800" b="1" dirty="0" smtClean="0">
                <a:solidFill>
                  <a:srgbClr val="FF0000"/>
                </a:solidFill>
              </a:rPr>
              <a:t>Skyjacking is the taking of an aircraft, which creates a mobile, hostage barricade situation. </a:t>
            </a:r>
            <a:endParaRPr lang="ru-RU" sz="2800" b="1" dirty="0">
              <a:solidFill>
                <a:srgbClr val="FF0000"/>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488" y="2000240"/>
            <a:ext cx="3016826" cy="3372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6874902"/>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Other Types of Terrorist Incidents</a:t>
            </a:r>
            <a:endParaRPr lang="ru-RU" b="1" dirty="0">
              <a:solidFill>
                <a:srgbClr val="FF0000"/>
              </a:solidFill>
            </a:endParaRPr>
          </a:p>
        </p:txBody>
      </p:sp>
      <p:sp>
        <p:nvSpPr>
          <p:cNvPr id="3" name="Объект 2"/>
          <p:cNvSpPr>
            <a:spLocks noGrp="1"/>
          </p:cNvSpPr>
          <p:nvPr>
            <p:ph idx="1"/>
          </p:nvPr>
        </p:nvSpPr>
        <p:spPr>
          <a:xfrm>
            <a:off x="500034" y="2786058"/>
            <a:ext cx="8229600" cy="1800200"/>
          </a:xfrm>
        </p:spPr>
        <p:txBody>
          <a:bodyPr>
            <a:normAutofit/>
          </a:bodyPr>
          <a:lstStyle/>
          <a:p>
            <a:pPr>
              <a:buNone/>
            </a:pPr>
            <a:r>
              <a:rPr lang="en-US" sz="2400" b="1" dirty="0" err="1" smtClean="0">
                <a:solidFill>
                  <a:srgbClr val="FF0000"/>
                </a:solidFill>
              </a:rPr>
              <a:t>Cyberterrorism</a:t>
            </a:r>
            <a:r>
              <a:rPr lang="en-US" sz="2400" b="1" dirty="0" smtClean="0">
                <a:solidFill>
                  <a:srgbClr val="FF0000"/>
                </a:solidFill>
              </a:rPr>
              <a:t> is a new form of terrorism that is only going to increase in profile as we rely on computer networks to relay information and provide connectivity to today’s modern and fast-paced world. </a:t>
            </a:r>
          </a:p>
          <a:p>
            <a:endParaRPr lang="en-US" sz="2400" b="1" dirty="0" smtClean="0">
              <a:solidFill>
                <a:srgbClr val="FF0000"/>
              </a:solidFill>
            </a:endParaRPr>
          </a:p>
          <a:p>
            <a:endParaRPr lang="ru-RU" sz="2400" b="1" dirty="0">
              <a:solidFill>
                <a:srgbClr val="FF0000"/>
              </a:solidFill>
            </a:endParaRPr>
          </a:p>
        </p:txBody>
      </p:sp>
    </p:spTree>
    <p:extLst>
      <p:ext uri="{BB962C8B-B14F-4D97-AF65-F5344CB8AC3E}">
        <p14:creationId xmlns:p14="http://schemas.microsoft.com/office/powerpoint/2010/main" xmlns="" val="771860950"/>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51201" y="2060848"/>
            <a:ext cx="6557629" cy="1754326"/>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Nuclear weapons and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Terrorism</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1186594884"/>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229600" cy="2188840"/>
          </a:xfrm>
        </p:spPr>
        <p:txBody>
          <a:bodyPr>
            <a:normAutofit/>
          </a:bodyPr>
          <a:lstStyle/>
          <a:p>
            <a:pPr marL="0" indent="0">
              <a:buNone/>
            </a:pPr>
            <a:r>
              <a:rPr lang="en-US" sz="2400" dirty="0">
                <a:solidFill>
                  <a:srgbClr val="FFC000"/>
                </a:solidFill>
              </a:rPr>
              <a:t>Historically, terrorist attacks using nuclear, biological, and chemical (NBC) weapons have been rare. Due </a:t>
            </a:r>
            <a:r>
              <a:rPr lang="ru-RU" sz="2400" dirty="0" smtClean="0">
                <a:solidFill>
                  <a:srgbClr val="FFC000"/>
                </a:solidFill>
              </a:rPr>
              <a:t> </a:t>
            </a:r>
            <a:r>
              <a:rPr lang="en-US" sz="2400" dirty="0" smtClean="0">
                <a:solidFill>
                  <a:srgbClr val="FFC000"/>
                </a:solidFill>
              </a:rPr>
              <a:t>to the </a:t>
            </a:r>
            <a:r>
              <a:rPr lang="en-US" sz="2400" dirty="0">
                <a:solidFill>
                  <a:srgbClr val="FFC000"/>
                </a:solidFill>
              </a:rPr>
              <a:t>extremely high number of casualties that NBC weapons produce, they are also referred to as weapons of mass destruction (WMD).</a:t>
            </a:r>
            <a:endParaRPr lang="ru-RU" sz="2400" dirty="0">
              <a:solidFill>
                <a:srgbClr val="FFC000"/>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2069798"/>
            <a:ext cx="3244577" cy="4216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23928" y="3178798"/>
            <a:ext cx="4074372" cy="3107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82214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192688"/>
          </a:xfrm>
        </p:spPr>
        <p:txBody>
          <a:bodyPr>
            <a:normAutofit/>
          </a:bodyPr>
          <a:lstStyle/>
          <a:p>
            <a:pPr marL="0" indent="0">
              <a:buNone/>
            </a:pPr>
            <a:r>
              <a:rPr lang="en-US" sz="2400" b="1" dirty="0" smtClean="0">
                <a:solidFill>
                  <a:schemeClr val="bg1"/>
                </a:solidFill>
              </a:rPr>
              <a:t>Terrorism is the systematic use of terror, often violent.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sz="2400" dirty="0" smtClean="0">
              <a:solidFill>
                <a:schemeClr val="bg1"/>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pPr marL="0" indent="0">
              <a:buNone/>
            </a:pPr>
            <a:r>
              <a:rPr lang="en-US" sz="2400" dirty="0" smtClean="0">
                <a:solidFill>
                  <a:schemeClr val="bg1"/>
                </a:solidFill>
              </a:rPr>
              <a:t>Which consists of violent acts which are intended to create fear, are perpetrated for a religious, political or, ideological goal; and deliberately target civilians.</a:t>
            </a:r>
            <a:endParaRPr lang="ru-RU" sz="2400"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3" y="1412776"/>
            <a:ext cx="4633985"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8750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1000" fill="hold"/>
                                        <p:tgtEl>
                                          <p:spTgt spid="3">
                                            <p:txEl>
                                              <p:pRg st="0" end="0"/>
                                            </p:txEl>
                                          </p:spTgt>
                                        </p:tgtEl>
                                        <p:attrNameLst>
                                          <p:attrName>r</p:attrName>
                                        </p:attrNameLst>
                                      </p:cBhvr>
                                    </p:animRot>
                                  </p:childTnLst>
                                </p:cTn>
                              </p:par>
                            </p:childTnLst>
                          </p:cTn>
                        </p:par>
                        <p:par>
                          <p:cTn id="7" fill="hold">
                            <p:stCondLst>
                              <p:cond delay="1000"/>
                            </p:stCondLst>
                            <p:childTnLst>
                              <p:par>
                                <p:cTn id="8" presetID="8" presetClass="emph" presetSubtype="0" fill="hold" grpId="0" nodeType="afterEffect">
                                  <p:stCondLst>
                                    <p:cond delay="0"/>
                                  </p:stCondLst>
                                  <p:childTnLst>
                                    <p:animRot by="21600000">
                                      <p:cBhvr>
                                        <p:cTn id="9" dur="1000" fill="hold"/>
                                        <p:tgtEl>
                                          <p:spTgt spid="3">
                                            <p:txEl>
                                              <p:pRg st="9" end="9"/>
                                            </p:txEl>
                                          </p:spTgt>
                                        </p:tgtEl>
                                        <p:attrNameLst>
                                          <p:attrName>r</p:attrName>
                                        </p:attrNameLst>
                                      </p:cBhvr>
                                    </p:animRot>
                                  </p:childTnLst>
                                </p:cTn>
                              </p:par>
                              <p:par>
                                <p:cTn id="10" presetID="1" presetClass="entr" presetSubtype="0" fill="hold" nodeType="withEffect">
                                  <p:stCondLst>
                                    <p:cond delay="0"/>
                                  </p:stCondLst>
                                  <p:childTnLst>
                                    <p:set>
                                      <p:cBhvr>
                                        <p:cTn id="11" dur="1" fill="hold">
                                          <p:stCondLst>
                                            <p:cond delay="1499"/>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157192"/>
            <a:ext cx="8229600" cy="1324744"/>
          </a:xfrm>
        </p:spPr>
        <p:txBody>
          <a:bodyPr/>
          <a:lstStyle/>
          <a:p>
            <a:pPr marL="0" indent="0">
              <a:buNone/>
            </a:pPr>
            <a:r>
              <a:rPr lang="en-US" dirty="0" smtClean="0"/>
              <a:t> </a:t>
            </a:r>
            <a:r>
              <a:rPr lang="en-US" sz="2400" dirty="0">
                <a:solidFill>
                  <a:srgbClr val="FFC000"/>
                </a:solidFill>
              </a:rPr>
              <a:t>It is believed that in the future terrorists will have greater access to WMD because unstable nations or states may fail to safeguard their stockpiles of WMD from accidental losses, illicit sales. </a:t>
            </a:r>
            <a:endParaRPr lang="ru-RU" sz="2400" dirty="0">
              <a:solidFill>
                <a:srgbClr val="FFC000"/>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404664"/>
            <a:ext cx="3231803" cy="3231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9952" y="1340768"/>
            <a:ext cx="4678076" cy="3933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608564"/>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2443" y="2967335"/>
            <a:ext cx="8699113"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Terrorist categories and cells </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2659037156"/>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1"/>
            <a:ext cx="8229600" cy="1900808"/>
          </a:xfrm>
        </p:spPr>
        <p:txBody>
          <a:bodyPr/>
          <a:lstStyle/>
          <a:p>
            <a:pPr marL="0" indent="0">
              <a:buNone/>
            </a:pPr>
            <a:r>
              <a:rPr lang="en-US" b="1" dirty="0">
                <a:solidFill>
                  <a:schemeClr val="accent6">
                    <a:lumMod val="75000"/>
                  </a:schemeClr>
                </a:solidFill>
              </a:rPr>
              <a:t>Terrorist groups can be at various stages of development in terms of capabilities and sophistication</a:t>
            </a:r>
            <a:endParaRPr lang="ru-RU" b="1" dirty="0">
              <a:solidFill>
                <a:schemeClr val="accent6">
                  <a:lumMod val="75000"/>
                </a:schemeClr>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2201" y="3356992"/>
            <a:ext cx="3552602" cy="2934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80689" y="3279340"/>
            <a:ext cx="4563311" cy="3011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1578727"/>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8229600" cy="1143000"/>
          </a:xfrm>
        </p:spPr>
        <p:txBody>
          <a:bodyPr>
            <a:normAutofit fontScale="90000"/>
          </a:bodyPr>
          <a:lstStyle/>
          <a:p>
            <a:pPr algn="l"/>
            <a:r>
              <a:rPr lang="en-US" sz="2800" b="1" dirty="0">
                <a:solidFill>
                  <a:schemeClr val="accent6">
                    <a:lumMod val="75000"/>
                  </a:schemeClr>
                </a:solidFill>
              </a:rPr>
              <a:t>The smallest elements of terrorist organizations are the cells that serve as building blocks for the terrorist organization</a:t>
            </a:r>
            <a:r>
              <a:rPr lang="en-US" sz="2400" b="1" dirty="0">
                <a:solidFill>
                  <a:schemeClr val="accent6">
                    <a:lumMod val="75000"/>
                  </a:schemeClr>
                </a:solidFill>
              </a:rPr>
              <a:t>. </a:t>
            </a:r>
            <a:endParaRPr lang="ru-RU" sz="2400" b="1" dirty="0">
              <a:solidFill>
                <a:schemeClr val="accent6">
                  <a:lumMod val="75000"/>
                </a:schemeClr>
              </a:solidFill>
            </a:endParaRPr>
          </a:p>
        </p:txBody>
      </p:sp>
      <p:sp>
        <p:nvSpPr>
          <p:cNvPr id="3" name="Объект 2"/>
          <p:cNvSpPr>
            <a:spLocks noGrp="1"/>
          </p:cNvSpPr>
          <p:nvPr>
            <p:ph idx="1"/>
          </p:nvPr>
        </p:nvSpPr>
        <p:spPr>
          <a:xfrm>
            <a:off x="395536" y="5301208"/>
            <a:ext cx="8229600" cy="1296144"/>
          </a:xfrm>
        </p:spPr>
        <p:txBody>
          <a:bodyPr>
            <a:normAutofit/>
          </a:bodyPr>
          <a:lstStyle/>
          <a:p>
            <a:pPr marL="0" indent="0">
              <a:buNone/>
            </a:pPr>
            <a:r>
              <a:rPr lang="en-US" sz="2500" b="1" dirty="0" smtClean="0">
                <a:solidFill>
                  <a:schemeClr val="accent6">
                    <a:lumMod val="75000"/>
                  </a:schemeClr>
                </a:solidFill>
              </a:rPr>
              <a:t>Terrorists </a:t>
            </a:r>
            <a:r>
              <a:rPr lang="en-US" sz="2500" b="1" dirty="0">
                <a:solidFill>
                  <a:schemeClr val="accent6">
                    <a:lumMod val="75000"/>
                  </a:schemeClr>
                </a:solidFill>
              </a:rPr>
              <a:t>may organize cells based on family or employment relationships, on a geographic basis, or by specific functions such as direct action and </a:t>
            </a:r>
            <a:r>
              <a:rPr lang="en-US" sz="2500" b="1" dirty="0" smtClean="0">
                <a:solidFill>
                  <a:schemeClr val="accent6">
                    <a:lumMod val="75000"/>
                  </a:schemeClr>
                </a:solidFill>
              </a:rPr>
              <a:t>intelligence.</a:t>
            </a:r>
            <a:endParaRPr lang="en-US" sz="2500" b="1" dirty="0">
              <a:solidFill>
                <a:schemeClr val="accent6">
                  <a:lumMod val="75000"/>
                </a:schemeClr>
              </a:solidFill>
            </a:endParaRPr>
          </a:p>
          <a:p>
            <a:endParaRPr lang="ru-RU"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2060848"/>
            <a:ext cx="4478898" cy="2799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0167607"/>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lstStyle/>
          <a:p>
            <a:r>
              <a:rPr lang="en-US" dirty="0">
                <a:solidFill>
                  <a:schemeClr val="accent6">
                    <a:lumMod val="75000"/>
                  </a:schemeClr>
                </a:solidFill>
                <a:latin typeface="Showcard Gothic" pitchFamily="82" charset="0"/>
              </a:rPr>
              <a:t>Separatist. </a:t>
            </a:r>
            <a:endParaRPr lang="ru-RU" dirty="0">
              <a:solidFill>
                <a:schemeClr val="accent6">
                  <a:lumMod val="75000"/>
                </a:schemeClr>
              </a:solidFill>
            </a:endParaRPr>
          </a:p>
        </p:txBody>
      </p:sp>
      <p:sp>
        <p:nvSpPr>
          <p:cNvPr id="3" name="Объект 2"/>
          <p:cNvSpPr>
            <a:spLocks noGrp="1"/>
          </p:cNvSpPr>
          <p:nvPr>
            <p:ph idx="1"/>
          </p:nvPr>
        </p:nvSpPr>
        <p:spPr>
          <a:xfrm>
            <a:off x="467544" y="5013176"/>
            <a:ext cx="8229600" cy="1324744"/>
          </a:xfrm>
        </p:spPr>
        <p:txBody>
          <a:bodyPr>
            <a:normAutofit/>
          </a:bodyPr>
          <a:lstStyle/>
          <a:p>
            <a:pPr marL="0" indent="0">
              <a:buNone/>
            </a:pPr>
            <a:r>
              <a:rPr lang="en-US" sz="2400" b="1" dirty="0" smtClean="0">
                <a:solidFill>
                  <a:schemeClr val="accent6">
                    <a:lumMod val="75000"/>
                  </a:schemeClr>
                </a:solidFill>
              </a:rPr>
              <a:t>Separatist </a:t>
            </a:r>
            <a:r>
              <a:rPr lang="en-US" sz="2400" b="1" dirty="0">
                <a:solidFill>
                  <a:schemeClr val="accent6">
                    <a:lumMod val="75000"/>
                  </a:schemeClr>
                </a:solidFill>
              </a:rPr>
              <a:t>groups are those with the goal of separation from existing entities through independence, political autonomy, or religious freedom or domination. </a:t>
            </a:r>
            <a:endParaRPr lang="ru-RU" sz="2400" b="1" dirty="0">
              <a:solidFill>
                <a:schemeClr val="accent6">
                  <a:lumMod val="75000"/>
                </a:schemeClr>
              </a:solidFil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2132856"/>
            <a:ext cx="4262016" cy="283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7852533"/>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6">
                    <a:lumMod val="75000"/>
                  </a:schemeClr>
                </a:solidFill>
                <a:latin typeface="Showcard Gothic" pitchFamily="82" charset="0"/>
              </a:rPr>
              <a:t>Nationalistic. </a:t>
            </a:r>
            <a:endParaRPr lang="ru-RU" dirty="0">
              <a:solidFill>
                <a:schemeClr val="accent6">
                  <a:lumMod val="75000"/>
                </a:schemeClr>
              </a:solidFill>
            </a:endParaRPr>
          </a:p>
        </p:txBody>
      </p:sp>
      <p:sp>
        <p:nvSpPr>
          <p:cNvPr id="3" name="Объект 2"/>
          <p:cNvSpPr>
            <a:spLocks noGrp="1"/>
          </p:cNvSpPr>
          <p:nvPr>
            <p:ph idx="1"/>
          </p:nvPr>
        </p:nvSpPr>
        <p:spPr/>
        <p:txBody>
          <a:bodyPr>
            <a:normAutofit/>
          </a:bodyPr>
          <a:lstStyle/>
          <a:p>
            <a:pPr marL="0" indent="0">
              <a:buNone/>
            </a:pPr>
            <a:r>
              <a:rPr lang="en-US" sz="2400" b="1" dirty="0" smtClean="0">
                <a:solidFill>
                  <a:schemeClr val="accent6">
                    <a:lumMod val="75000"/>
                  </a:schemeClr>
                </a:solidFill>
              </a:rPr>
              <a:t>The </a:t>
            </a:r>
            <a:r>
              <a:rPr lang="en-US" sz="2400" b="1" dirty="0">
                <a:solidFill>
                  <a:schemeClr val="accent6">
                    <a:lumMod val="75000"/>
                  </a:schemeClr>
                </a:solidFill>
              </a:rPr>
              <a:t>loyalty and devotion to a nation, and the national consciousness derived from placing one nation's culture and interests above those of other nations or groups</a:t>
            </a:r>
            <a:endParaRPr lang="ru-RU" sz="2400" b="1" dirty="0">
              <a:solidFill>
                <a:schemeClr val="accent6">
                  <a:lumMod val="75000"/>
                </a:schemeClr>
              </a:solidFill>
            </a:endParaRP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3187760"/>
            <a:ext cx="4320480" cy="3236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0266644"/>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r>
              <a:rPr lang="en-US" dirty="0" smtClean="0">
                <a:solidFill>
                  <a:schemeClr val="accent6">
                    <a:lumMod val="75000"/>
                  </a:schemeClr>
                </a:solidFill>
                <a:latin typeface="Showcard Gothic" pitchFamily="82" charset="0"/>
              </a:rPr>
              <a:t>Revolutionary</a:t>
            </a:r>
            <a:endParaRPr lang="ru-RU" dirty="0">
              <a:solidFill>
                <a:schemeClr val="accent6">
                  <a:lumMod val="75000"/>
                </a:schemeClr>
              </a:solidFill>
            </a:endParaRPr>
          </a:p>
        </p:txBody>
      </p:sp>
      <p:sp>
        <p:nvSpPr>
          <p:cNvPr id="3" name="Объект 2"/>
          <p:cNvSpPr>
            <a:spLocks noGrp="1"/>
          </p:cNvSpPr>
          <p:nvPr>
            <p:ph idx="1"/>
          </p:nvPr>
        </p:nvSpPr>
        <p:spPr>
          <a:xfrm>
            <a:off x="457200" y="1600201"/>
            <a:ext cx="8229600" cy="820688"/>
          </a:xfrm>
        </p:spPr>
        <p:txBody>
          <a:bodyPr>
            <a:normAutofit lnSpcReduction="10000"/>
          </a:bodyPr>
          <a:lstStyle/>
          <a:p>
            <a:pPr marL="0" indent="0">
              <a:buNone/>
            </a:pPr>
            <a:r>
              <a:rPr lang="en-US" sz="2400" b="1" dirty="0" smtClean="0">
                <a:solidFill>
                  <a:schemeClr val="accent6">
                    <a:lumMod val="75000"/>
                  </a:schemeClr>
                </a:solidFill>
              </a:rPr>
              <a:t>Dedicated </a:t>
            </a:r>
            <a:r>
              <a:rPr lang="en-US" sz="2400" b="1" dirty="0">
                <a:solidFill>
                  <a:schemeClr val="accent6">
                    <a:lumMod val="75000"/>
                  </a:schemeClr>
                </a:solidFill>
              </a:rPr>
              <a:t>to the overthrow of an established order and replacing it with a new political or social structure. </a:t>
            </a:r>
            <a:endParaRPr lang="ru-RU" sz="2400" b="1" dirty="0">
              <a:solidFill>
                <a:schemeClr val="accent6">
                  <a:lumMod val="75000"/>
                </a:schemeClr>
              </a:solidFil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3768" y="2708920"/>
            <a:ext cx="5078863" cy="3804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3968533"/>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6">
                    <a:lumMod val="75000"/>
                  </a:schemeClr>
                </a:solidFill>
                <a:latin typeface="Showcard Gothic" pitchFamily="82" charset="0"/>
              </a:rPr>
              <a:t>Political. </a:t>
            </a:r>
            <a:endParaRPr lang="ru-RU" dirty="0">
              <a:solidFill>
                <a:schemeClr val="accent6">
                  <a:lumMod val="75000"/>
                </a:schemeClr>
              </a:solidFill>
            </a:endParaRPr>
          </a:p>
        </p:txBody>
      </p:sp>
      <p:sp>
        <p:nvSpPr>
          <p:cNvPr id="3" name="Объект 2"/>
          <p:cNvSpPr>
            <a:spLocks noGrp="1"/>
          </p:cNvSpPr>
          <p:nvPr>
            <p:ph idx="1"/>
          </p:nvPr>
        </p:nvSpPr>
        <p:spPr>
          <a:xfrm>
            <a:off x="539552" y="5272608"/>
            <a:ext cx="8229600" cy="1324744"/>
          </a:xfrm>
        </p:spPr>
        <p:txBody>
          <a:bodyPr>
            <a:normAutofit/>
          </a:bodyPr>
          <a:lstStyle/>
          <a:p>
            <a:pPr marL="0" indent="0">
              <a:buNone/>
            </a:pPr>
            <a:r>
              <a:rPr lang="en-US" sz="2400" b="1" dirty="0" smtClean="0">
                <a:solidFill>
                  <a:schemeClr val="accent6">
                    <a:lumMod val="75000"/>
                  </a:schemeClr>
                </a:solidFill>
              </a:rPr>
              <a:t>Political </a:t>
            </a:r>
            <a:r>
              <a:rPr lang="en-US" sz="2400" b="1" dirty="0">
                <a:solidFill>
                  <a:schemeClr val="accent6">
                    <a:lumMod val="75000"/>
                  </a:schemeClr>
                </a:solidFill>
              </a:rPr>
              <a:t>ideologies are concerned with the structure and organization of the forms of government and communities. </a:t>
            </a:r>
            <a:endParaRPr lang="ru-RU" sz="2400" b="1" dirty="0">
              <a:solidFill>
                <a:schemeClr val="accent6">
                  <a:lumMod val="75000"/>
                </a:schemeClr>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1844824"/>
            <a:ext cx="4635959" cy="3090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3776808"/>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6">
                    <a:lumMod val="75000"/>
                  </a:schemeClr>
                </a:solidFill>
                <a:latin typeface="Showcard Gothic" pitchFamily="82" charset="0"/>
              </a:rPr>
              <a:t>Religious</a:t>
            </a:r>
            <a:endParaRPr lang="ru-RU" dirty="0">
              <a:solidFill>
                <a:schemeClr val="accent6">
                  <a:lumMod val="75000"/>
                </a:schemeClr>
              </a:solidFill>
            </a:endParaRPr>
          </a:p>
        </p:txBody>
      </p:sp>
      <p:sp>
        <p:nvSpPr>
          <p:cNvPr id="3" name="Объект 2"/>
          <p:cNvSpPr>
            <a:spLocks noGrp="1"/>
          </p:cNvSpPr>
          <p:nvPr>
            <p:ph idx="1"/>
          </p:nvPr>
        </p:nvSpPr>
        <p:spPr>
          <a:xfrm>
            <a:off x="467544" y="4653136"/>
            <a:ext cx="8229600" cy="1252736"/>
          </a:xfrm>
        </p:spPr>
        <p:txBody>
          <a:bodyPr>
            <a:normAutofit/>
          </a:bodyPr>
          <a:lstStyle/>
          <a:p>
            <a:pPr marL="0" indent="0">
              <a:buNone/>
            </a:pPr>
            <a:r>
              <a:rPr lang="en-US" sz="2400" b="1" dirty="0" smtClean="0">
                <a:solidFill>
                  <a:schemeClr val="accent6">
                    <a:lumMod val="75000"/>
                  </a:schemeClr>
                </a:solidFill>
              </a:rPr>
              <a:t>Religiously </a:t>
            </a:r>
            <a:r>
              <a:rPr lang="en-US" sz="2400" b="1" dirty="0">
                <a:solidFill>
                  <a:schemeClr val="accent6">
                    <a:lumMod val="75000"/>
                  </a:schemeClr>
                </a:solidFill>
              </a:rPr>
              <a:t>inspired terrorism is on the rise, with a </a:t>
            </a:r>
            <a:r>
              <a:rPr lang="en-US" sz="2400" b="1" dirty="0" smtClean="0">
                <a:solidFill>
                  <a:schemeClr val="accent6">
                    <a:lumMod val="75000"/>
                  </a:schemeClr>
                </a:solidFill>
              </a:rPr>
              <a:t>43 </a:t>
            </a:r>
            <a:r>
              <a:rPr lang="en-US" sz="2400" b="1" dirty="0">
                <a:solidFill>
                  <a:schemeClr val="accent6">
                    <a:lumMod val="75000"/>
                  </a:schemeClr>
                </a:solidFill>
              </a:rPr>
              <a:t>percent increase of total international terror groups supporting religious motivation between 1980 and 1995. </a:t>
            </a:r>
            <a:endParaRPr lang="ru-RU" sz="2400" b="1" dirty="0">
              <a:solidFill>
                <a:schemeClr val="accent6">
                  <a:lumMod val="75000"/>
                </a:schemeClr>
              </a:solidFil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1556792"/>
            <a:ext cx="5427689" cy="2782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5822480"/>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6">
                    <a:lumMod val="75000"/>
                  </a:schemeClr>
                </a:solidFill>
                <a:latin typeface="Showcard Gothic" pitchFamily="82" charset="0"/>
              </a:rPr>
              <a:t>Domestic</a:t>
            </a:r>
            <a:endParaRPr lang="ru-RU" dirty="0">
              <a:solidFill>
                <a:schemeClr val="accent6">
                  <a:lumMod val="75000"/>
                </a:schemeClr>
              </a:solidFill>
            </a:endParaRPr>
          </a:p>
        </p:txBody>
      </p:sp>
      <p:sp>
        <p:nvSpPr>
          <p:cNvPr id="3" name="Объект 2"/>
          <p:cNvSpPr>
            <a:spLocks noGrp="1"/>
          </p:cNvSpPr>
          <p:nvPr>
            <p:ph idx="1"/>
          </p:nvPr>
        </p:nvSpPr>
        <p:spPr>
          <a:xfrm>
            <a:off x="467544" y="5013176"/>
            <a:ext cx="8229600" cy="1252736"/>
          </a:xfrm>
        </p:spPr>
        <p:txBody>
          <a:bodyPr>
            <a:normAutofit/>
          </a:bodyPr>
          <a:lstStyle/>
          <a:p>
            <a:pPr marL="0" indent="0">
              <a:buNone/>
            </a:pPr>
            <a:r>
              <a:rPr lang="en-US" sz="2400" b="1" dirty="0" smtClean="0">
                <a:solidFill>
                  <a:schemeClr val="accent6">
                    <a:lumMod val="75000"/>
                  </a:schemeClr>
                </a:solidFill>
              </a:rPr>
              <a:t>These </a:t>
            </a:r>
            <a:r>
              <a:rPr lang="en-US" sz="2400" b="1" dirty="0">
                <a:solidFill>
                  <a:schemeClr val="accent6">
                    <a:lumMod val="75000"/>
                  </a:schemeClr>
                </a:solidFill>
              </a:rPr>
              <a:t>terrorists are "home-grown" and operate within and against their home country</a:t>
            </a:r>
            <a:endParaRPr lang="ru-RU" sz="2400" b="1" dirty="0">
              <a:solidFill>
                <a:schemeClr val="accent6">
                  <a:lumMod val="75000"/>
                </a:schemeClr>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1268760"/>
            <a:ext cx="5439947" cy="3620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665172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618" y="1092056"/>
            <a:ext cx="8229600" cy="1143000"/>
          </a:xfrm>
        </p:spPr>
        <p:txBody>
          <a:bodyPr>
            <a:noAutofit/>
          </a:bodyPr>
          <a:lstStyle/>
          <a:p>
            <a:pPr algn="l"/>
            <a:r>
              <a:rPr lang="en-US" sz="3600" dirty="0" smtClean="0">
                <a:solidFill>
                  <a:schemeClr val="bg1"/>
                </a:solidFill>
              </a:rPr>
              <a:t>The effectiveness of the terrorist act lies not in the act itself, but in the public’s or government’s reaction to the act.</a:t>
            </a:r>
            <a:endParaRPr lang="ru-RU" sz="3600"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1920" y="2996952"/>
            <a:ext cx="4775222" cy="332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2996952"/>
            <a:ext cx="3441171" cy="2580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91289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arn(inVertical)">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34200" y="2492896"/>
            <a:ext cx="6875600"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Stencil" pitchFamily="82" charset="0"/>
              </a:rPr>
              <a:t>Measures against </a:t>
            </a:r>
          </a:p>
          <a:p>
            <a:pPr algn="ctr"/>
            <a:r>
              <a:rPr lang="en-US" sz="54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Stencil" pitchFamily="82" charset="0"/>
              </a:rPr>
              <a:t>terrorism</a:t>
            </a:r>
            <a:endParaRPr lang="ru-RU" sz="5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xmlns="" val="928184197"/>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229600" cy="6336704"/>
          </a:xfrm>
        </p:spPr>
        <p:txBody>
          <a:bodyPr>
            <a:normAutofit/>
          </a:bodyPr>
          <a:lstStyle/>
          <a:p>
            <a:r>
              <a:rPr lang="en-US" sz="2800" b="1" dirty="0" smtClean="0">
                <a:solidFill>
                  <a:schemeClr val="bg1"/>
                </a:solidFill>
                <a:latin typeface="Rockwell" pitchFamily="18" charset="0"/>
              </a:rPr>
              <a:t>Government shouldn’t ignore terrorist attacks or hide the fact that we might have a problem with terrorism</a:t>
            </a:r>
          </a:p>
          <a:p>
            <a:endParaRPr lang="en-US" sz="2800" b="1" dirty="0" smtClean="0">
              <a:solidFill>
                <a:schemeClr val="bg1"/>
              </a:solidFill>
              <a:latin typeface="Rockwell" pitchFamily="18" charset="0"/>
            </a:endParaRPr>
          </a:p>
          <a:p>
            <a:endParaRPr lang="en-US" sz="2800" b="1" dirty="0">
              <a:solidFill>
                <a:schemeClr val="bg1"/>
              </a:solidFill>
              <a:latin typeface="Rockwell" pitchFamily="18" charset="0"/>
            </a:endParaRPr>
          </a:p>
          <a:p>
            <a:endParaRPr lang="en-US" sz="2800" b="1" dirty="0" smtClean="0">
              <a:solidFill>
                <a:schemeClr val="bg1"/>
              </a:solidFill>
              <a:latin typeface="Rockwell" pitchFamily="18" charset="0"/>
            </a:endParaRPr>
          </a:p>
          <a:p>
            <a:endParaRPr lang="en-US" sz="2800" b="1" dirty="0">
              <a:solidFill>
                <a:schemeClr val="bg1"/>
              </a:solidFill>
              <a:latin typeface="Rockwell" pitchFamily="18" charset="0"/>
            </a:endParaRPr>
          </a:p>
          <a:p>
            <a:endParaRPr lang="en-US" sz="2800" b="1" dirty="0" smtClean="0">
              <a:solidFill>
                <a:schemeClr val="bg1"/>
              </a:solidFill>
              <a:latin typeface="Rockwell" pitchFamily="18" charset="0"/>
            </a:endParaRPr>
          </a:p>
          <a:p>
            <a:endParaRPr lang="en-US" sz="2800" b="1" dirty="0">
              <a:solidFill>
                <a:schemeClr val="bg1"/>
              </a:solidFill>
              <a:latin typeface="Rockwell" pitchFamily="18" charset="0"/>
            </a:endParaRPr>
          </a:p>
          <a:p>
            <a:endParaRPr lang="en-US" sz="2800" b="1" dirty="0" smtClean="0">
              <a:solidFill>
                <a:schemeClr val="bg1"/>
              </a:solidFill>
              <a:latin typeface="Rockwell" pitchFamily="18" charset="0"/>
            </a:endParaRPr>
          </a:p>
          <a:p>
            <a:r>
              <a:rPr lang="en-US" sz="2800" b="1" dirty="0" smtClean="0">
                <a:solidFill>
                  <a:schemeClr val="bg1"/>
                </a:solidFill>
                <a:latin typeface="Rockwell" pitchFamily="18" charset="0"/>
              </a:rPr>
              <a:t>Governments should provide information about terrorism to people</a:t>
            </a:r>
            <a:endParaRPr lang="ru-RU" sz="2800" b="1" dirty="0">
              <a:solidFill>
                <a:schemeClr val="bg1"/>
              </a:solidFill>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1988840"/>
            <a:ext cx="4408314" cy="3075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0200120"/>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6408712"/>
          </a:xfrm>
        </p:spPr>
        <p:txBody>
          <a:bodyPr>
            <a:normAutofit fontScale="85000" lnSpcReduction="20000"/>
          </a:bodyPr>
          <a:lstStyle/>
          <a:p>
            <a:r>
              <a:rPr lang="en-US" sz="2800" b="1" dirty="0" smtClean="0">
                <a:solidFill>
                  <a:schemeClr val="bg1"/>
                </a:solidFill>
                <a:latin typeface="Rockwell" pitchFamily="18" charset="0"/>
              </a:rPr>
              <a:t>Government all over should cooperate and share information  in order to prevent terrorist attacks</a:t>
            </a:r>
          </a:p>
          <a:p>
            <a:pPr marL="0" indent="0">
              <a:buNone/>
            </a:pPr>
            <a:endParaRPr lang="en-US" sz="2800" b="1" dirty="0" smtClean="0">
              <a:solidFill>
                <a:schemeClr val="bg1"/>
              </a:solidFill>
              <a:latin typeface="Rockwell" pitchFamily="18" charset="0"/>
            </a:endParaRPr>
          </a:p>
          <a:p>
            <a:pPr marL="0" indent="0">
              <a:buNone/>
            </a:pPr>
            <a:endParaRPr lang="en-US" sz="2800" b="1" dirty="0">
              <a:solidFill>
                <a:schemeClr val="bg1"/>
              </a:solidFill>
              <a:latin typeface="Rockwell" pitchFamily="18" charset="0"/>
            </a:endParaRPr>
          </a:p>
          <a:p>
            <a:pPr marL="0" indent="0">
              <a:buNone/>
            </a:pPr>
            <a:endParaRPr lang="en-US" sz="2800" b="1" dirty="0" smtClean="0">
              <a:solidFill>
                <a:schemeClr val="bg1"/>
              </a:solidFill>
              <a:latin typeface="Rockwell" pitchFamily="18" charset="0"/>
            </a:endParaRPr>
          </a:p>
          <a:p>
            <a:pPr marL="0" indent="0">
              <a:buNone/>
            </a:pPr>
            <a:endParaRPr lang="en-US" sz="2800" b="1" dirty="0" smtClean="0">
              <a:solidFill>
                <a:schemeClr val="bg1"/>
              </a:solidFill>
              <a:latin typeface="Rockwell" pitchFamily="18" charset="0"/>
            </a:endParaRPr>
          </a:p>
          <a:p>
            <a:endParaRPr lang="en-US" sz="2800" b="1" dirty="0" smtClean="0">
              <a:solidFill>
                <a:schemeClr val="bg1"/>
              </a:solidFill>
              <a:latin typeface="Rockwell" pitchFamily="18" charset="0"/>
            </a:endParaRPr>
          </a:p>
          <a:p>
            <a:r>
              <a:rPr lang="en-US" sz="2800" b="1" dirty="0" smtClean="0">
                <a:solidFill>
                  <a:schemeClr val="bg1"/>
                </a:solidFill>
                <a:latin typeface="Rockwell" pitchFamily="18" charset="0"/>
              </a:rPr>
              <a:t>Schoolchildren should be taught tolerance and respect to human life</a:t>
            </a:r>
          </a:p>
          <a:p>
            <a:endParaRPr lang="en-US" sz="2800" b="1" dirty="0">
              <a:solidFill>
                <a:schemeClr val="bg1"/>
              </a:solidFill>
              <a:latin typeface="Rockwell" pitchFamily="18" charset="0"/>
            </a:endParaRPr>
          </a:p>
          <a:p>
            <a:pPr marL="0" indent="0">
              <a:buNone/>
            </a:pPr>
            <a:endParaRPr lang="en-US" sz="2800" b="1" dirty="0" smtClean="0">
              <a:solidFill>
                <a:schemeClr val="bg1"/>
              </a:solidFill>
              <a:latin typeface="Rockwell" pitchFamily="18" charset="0"/>
            </a:endParaRPr>
          </a:p>
          <a:p>
            <a:pPr marL="0" indent="0">
              <a:buNone/>
            </a:pPr>
            <a:endParaRPr lang="en-US" sz="2800" b="1" dirty="0">
              <a:solidFill>
                <a:schemeClr val="bg1"/>
              </a:solidFill>
              <a:latin typeface="Rockwell" pitchFamily="18" charset="0"/>
            </a:endParaRPr>
          </a:p>
          <a:p>
            <a:pPr marL="0" indent="0">
              <a:buNone/>
            </a:pPr>
            <a:endParaRPr lang="en-US" sz="2800" b="1" dirty="0" smtClean="0">
              <a:solidFill>
                <a:schemeClr val="bg1"/>
              </a:solidFill>
              <a:latin typeface="Rockwell" pitchFamily="18" charset="0"/>
            </a:endParaRPr>
          </a:p>
          <a:p>
            <a:pPr marL="0" indent="0">
              <a:buNone/>
            </a:pPr>
            <a:endParaRPr lang="en-US" sz="2800" b="1" dirty="0">
              <a:solidFill>
                <a:schemeClr val="bg1"/>
              </a:solidFill>
              <a:latin typeface="Rockwell" pitchFamily="18" charset="0"/>
            </a:endParaRPr>
          </a:p>
          <a:p>
            <a:pPr marL="0" indent="0">
              <a:buNone/>
            </a:pPr>
            <a:endParaRPr lang="en-US" sz="2800" b="1" dirty="0" smtClean="0">
              <a:solidFill>
                <a:schemeClr val="bg1"/>
              </a:solidFill>
              <a:latin typeface="Rockwell" pitchFamily="18" charset="0"/>
            </a:endParaRPr>
          </a:p>
          <a:p>
            <a:r>
              <a:rPr lang="en-US" sz="2800" b="1" dirty="0" smtClean="0">
                <a:solidFill>
                  <a:schemeClr val="bg1"/>
                </a:solidFill>
                <a:latin typeface="Rockwell" pitchFamily="18" charset="0"/>
              </a:rPr>
              <a:t>Civilians should cooperate  and form voluntary organizations.</a:t>
            </a:r>
            <a:endParaRPr lang="ru-RU" sz="2800" b="1" dirty="0">
              <a:solidFill>
                <a:schemeClr val="bg1"/>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3356992"/>
            <a:ext cx="2824708" cy="2118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57550" y="980728"/>
            <a:ext cx="2628900"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90452"/>
      </p:ext>
    </p:extLst>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32856"/>
            <a:ext cx="8229600" cy="1143000"/>
          </a:xfrm>
        </p:spPr>
        <p:txBody>
          <a:bodyPr>
            <a:noAutofit/>
          </a:bodyPr>
          <a:lstStyle/>
          <a:p>
            <a:r>
              <a:rPr lang="en-US" sz="7200" b="1" dirty="0" smtClean="0">
                <a:solidFill>
                  <a:srgbClr val="FF0000"/>
                </a:solidFill>
                <a:latin typeface="Stencil" pitchFamily="82" charset="0"/>
              </a:rPr>
              <a:t>Terrorist acts</a:t>
            </a:r>
            <a:endParaRPr lang="ru-RU" sz="7200" b="1" dirty="0">
              <a:solidFill>
                <a:srgbClr val="FF0000"/>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728" y="3786190"/>
            <a:ext cx="4475944" cy="251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43570" y="285728"/>
            <a:ext cx="2628883" cy="1971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5570344"/>
      </p:ext>
    </p:extLst>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68960"/>
            <a:ext cx="8229600" cy="1143000"/>
          </a:xfrm>
        </p:spPr>
        <p:txBody>
          <a:bodyPr/>
          <a:lstStyle/>
          <a:p>
            <a:r>
              <a:rPr lang="en-US" dirty="0" smtClean="0">
                <a:solidFill>
                  <a:srgbClr val="C00000"/>
                </a:solidFill>
                <a:latin typeface="Showcard Gothic" pitchFamily="82" charset="0"/>
              </a:rPr>
              <a:t>Terrorist acts in Russia</a:t>
            </a:r>
            <a:endParaRPr lang="ru-RU" dirty="0">
              <a:solidFill>
                <a:srgbClr val="C00000"/>
              </a:solidFill>
            </a:endParaRPr>
          </a:p>
        </p:txBody>
      </p:sp>
    </p:spTree>
    <p:extLst>
      <p:ext uri="{BB962C8B-B14F-4D97-AF65-F5344CB8AC3E}">
        <p14:creationId xmlns:p14="http://schemas.microsoft.com/office/powerpoint/2010/main" xmlns="" val="2974688386"/>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7300" b="1" dirty="0">
                <a:solidFill>
                  <a:srgbClr val="FF0000"/>
                </a:solidFill>
              </a:rPr>
              <a:t>2000</a:t>
            </a:r>
            <a:r>
              <a:rPr lang="ru-RU" dirty="0"/>
              <a:t/>
            </a:r>
            <a:br>
              <a:rPr lang="ru-RU" dirty="0"/>
            </a:br>
            <a:endParaRPr lang="ru-RU" dirty="0"/>
          </a:p>
        </p:txBody>
      </p:sp>
      <p:sp>
        <p:nvSpPr>
          <p:cNvPr id="3" name="Объект 2"/>
          <p:cNvSpPr>
            <a:spLocks noGrp="1"/>
          </p:cNvSpPr>
          <p:nvPr>
            <p:ph idx="1"/>
          </p:nvPr>
        </p:nvSpPr>
        <p:spPr>
          <a:xfrm>
            <a:off x="467544" y="3429000"/>
            <a:ext cx="8229600" cy="1828800"/>
          </a:xfrm>
        </p:spPr>
        <p:txBody>
          <a:bodyPr>
            <a:normAutofit/>
          </a:bodyPr>
          <a:lstStyle/>
          <a:p>
            <a:pPr marL="0" indent="0">
              <a:buNone/>
            </a:pPr>
            <a:r>
              <a:rPr lang="en-US" sz="2400" dirty="0" smtClean="0">
                <a:solidFill>
                  <a:srgbClr val="FF0000"/>
                </a:solidFill>
              </a:rPr>
              <a:t>On </a:t>
            </a:r>
            <a:r>
              <a:rPr lang="en-US" sz="2400" dirty="0">
                <a:solidFill>
                  <a:srgbClr val="FF0000"/>
                </a:solidFill>
              </a:rPr>
              <a:t>December 8 — in the city of </a:t>
            </a:r>
            <a:r>
              <a:rPr lang="en-US" sz="2400" dirty="0" err="1">
                <a:solidFill>
                  <a:srgbClr val="FF0000"/>
                </a:solidFill>
              </a:rPr>
              <a:t>Pyatigorsk</a:t>
            </a:r>
            <a:r>
              <a:rPr lang="en-US" sz="2400" dirty="0">
                <a:solidFill>
                  <a:srgbClr val="FF0000"/>
                </a:solidFill>
              </a:rPr>
              <a:t> (Stavropol </a:t>
            </a:r>
            <a:r>
              <a:rPr lang="en-US" sz="2400" dirty="0" err="1">
                <a:solidFill>
                  <a:srgbClr val="FF0000"/>
                </a:solidFill>
              </a:rPr>
              <a:t>Krai</a:t>
            </a:r>
            <a:r>
              <a:rPr lang="en-US" sz="2400" dirty="0">
                <a:solidFill>
                  <a:srgbClr val="FF0000"/>
                </a:solidFill>
              </a:rPr>
              <a:t>) around the market two cars were at the same time blown up.  As a result of acts of terrorism 4 persons were killed, </a:t>
            </a:r>
            <a:r>
              <a:rPr lang="en-US" sz="2400" dirty="0" smtClean="0">
                <a:solidFill>
                  <a:srgbClr val="FF0000"/>
                </a:solidFill>
              </a:rPr>
              <a:t>45were </a:t>
            </a:r>
            <a:r>
              <a:rPr lang="en-US" sz="2400" dirty="0">
                <a:solidFill>
                  <a:srgbClr val="FF0000"/>
                </a:solidFill>
              </a:rPr>
              <a:t>wounded. </a:t>
            </a:r>
            <a:endParaRPr lang="ru-RU" sz="2400" dirty="0">
              <a:solidFill>
                <a:srgbClr val="FF0000"/>
              </a:solidFill>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5816" y="1196752"/>
            <a:ext cx="3096344" cy="2064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5645878"/>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smtClean="0">
                <a:solidFill>
                  <a:srgbClr val="FF0000"/>
                </a:solidFill>
              </a:rPr>
              <a:t>2001</a:t>
            </a:r>
            <a:endParaRPr lang="ru-RU" sz="6000" b="1" dirty="0">
              <a:solidFill>
                <a:srgbClr val="FF0000"/>
              </a:solidFill>
            </a:endParaRPr>
          </a:p>
        </p:txBody>
      </p:sp>
      <p:sp>
        <p:nvSpPr>
          <p:cNvPr id="3" name="Объект 2"/>
          <p:cNvSpPr>
            <a:spLocks noGrp="1"/>
          </p:cNvSpPr>
          <p:nvPr>
            <p:ph idx="1"/>
          </p:nvPr>
        </p:nvSpPr>
        <p:spPr>
          <a:xfrm>
            <a:off x="467544" y="4581128"/>
            <a:ext cx="8229600" cy="2116832"/>
          </a:xfrm>
        </p:spPr>
        <p:txBody>
          <a:bodyPr>
            <a:normAutofit/>
          </a:bodyPr>
          <a:lstStyle/>
          <a:p>
            <a:pPr marL="0" indent="0">
              <a:buNone/>
            </a:pPr>
            <a:r>
              <a:rPr lang="en-US" sz="2400" dirty="0" smtClean="0">
                <a:solidFill>
                  <a:srgbClr val="FF0000"/>
                </a:solidFill>
              </a:rPr>
              <a:t> </a:t>
            </a:r>
            <a:r>
              <a:rPr lang="en-US" sz="2400" dirty="0">
                <a:solidFill>
                  <a:srgbClr val="FF0000"/>
                </a:solidFill>
              </a:rPr>
              <a:t>On March 15 — on March 16 — three terrorists captured in Istanbul (Turkey) 174 hostages aboard Tu-154 of "</a:t>
            </a:r>
            <a:r>
              <a:rPr lang="en-US" sz="2400" dirty="0" err="1">
                <a:solidFill>
                  <a:srgbClr val="FF0000"/>
                </a:solidFill>
              </a:rPr>
              <a:t>Vnukovo</a:t>
            </a:r>
            <a:r>
              <a:rPr lang="en-US" sz="2400" dirty="0">
                <a:solidFill>
                  <a:srgbClr val="FF0000"/>
                </a:solidFill>
              </a:rPr>
              <a:t> Airlines" which was taking off for Moscow. The liner landed in Saudi Arabia where as a result of storm hostages were released. The stewardess and one terrorist were killed. </a:t>
            </a:r>
          </a:p>
          <a:p>
            <a:endParaRPr lang="ru-RU"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1628800"/>
            <a:ext cx="3732982" cy="2796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0458792"/>
      </p:ext>
    </p:extLst>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solidFill>
                  <a:srgbClr val="FF0000"/>
                </a:solidFill>
              </a:rPr>
              <a:t>2002</a:t>
            </a:r>
            <a:endParaRPr lang="ru-RU" sz="5400" b="1" dirty="0">
              <a:solidFill>
                <a:srgbClr val="FF0000"/>
              </a:solidFill>
            </a:endParaRPr>
          </a:p>
        </p:txBody>
      </p:sp>
      <p:sp>
        <p:nvSpPr>
          <p:cNvPr id="3" name="Объект 2"/>
          <p:cNvSpPr>
            <a:spLocks noGrp="1"/>
          </p:cNvSpPr>
          <p:nvPr>
            <p:ph idx="1"/>
          </p:nvPr>
        </p:nvSpPr>
        <p:spPr/>
        <p:txBody>
          <a:bodyPr>
            <a:normAutofit/>
          </a:bodyPr>
          <a:lstStyle/>
          <a:p>
            <a:r>
              <a:rPr lang="en-US" sz="2400" dirty="0">
                <a:solidFill>
                  <a:srgbClr val="FF0000"/>
                </a:solidFill>
              </a:rPr>
              <a:t>On October 19 — the </a:t>
            </a:r>
            <a:r>
              <a:rPr lang="en-US" sz="2400" dirty="0" err="1">
                <a:solidFill>
                  <a:srgbClr val="FF0000"/>
                </a:solidFill>
              </a:rPr>
              <a:t>Tavry</a:t>
            </a:r>
            <a:r>
              <a:rPr lang="en-US" sz="2400" dirty="0">
                <a:solidFill>
                  <a:srgbClr val="FF0000"/>
                </a:solidFill>
              </a:rPr>
              <a:t> car was blown up at the "McDonald's" building on </a:t>
            </a:r>
            <a:r>
              <a:rPr lang="en-US" sz="2400" dirty="0" err="1">
                <a:solidFill>
                  <a:srgbClr val="FF0000"/>
                </a:solidFill>
              </a:rPr>
              <a:t>Pokryshkin</a:t>
            </a:r>
            <a:r>
              <a:rPr lang="en-US" sz="2400" dirty="0">
                <a:solidFill>
                  <a:srgbClr val="FF0000"/>
                </a:solidFill>
              </a:rPr>
              <a:t> Street in Moscow.  At explosion 1 person was killed, 8 got wounded.  The damage in 3 million 320 thousand rubles was caused to the building</a:t>
            </a:r>
            <a:r>
              <a:rPr lang="en-US" sz="2400" dirty="0" smtClean="0">
                <a:solidFill>
                  <a:srgbClr val="FF0000"/>
                </a:solidFill>
              </a:rPr>
              <a:t>.</a:t>
            </a:r>
          </a:p>
          <a:p>
            <a:pPr marL="0" indent="0">
              <a:buNone/>
            </a:pPr>
            <a:endParaRPr lang="en-US" sz="2400" dirty="0" smtClean="0">
              <a:solidFill>
                <a:srgbClr val="FF0000"/>
              </a:solidFill>
            </a:endParaRPr>
          </a:p>
          <a:p>
            <a:pPr marL="0" indent="0">
              <a:buNone/>
            </a:pPr>
            <a:endParaRPr lang="en-US" sz="2400" dirty="0" smtClean="0">
              <a:solidFill>
                <a:srgbClr val="FF0000"/>
              </a:solidFill>
            </a:endParaRPr>
          </a:p>
          <a:p>
            <a:pPr marL="0" indent="0">
              <a:buNone/>
            </a:pPr>
            <a:endParaRPr lang="en-US" sz="2400" dirty="0">
              <a:solidFill>
                <a:srgbClr val="FF0000"/>
              </a:solidFill>
            </a:endParaRPr>
          </a:p>
          <a:p>
            <a:r>
              <a:rPr lang="en-US" sz="2400" dirty="0">
                <a:solidFill>
                  <a:srgbClr val="FF0000"/>
                </a:solidFill>
              </a:rPr>
              <a:t>On October 23 — on October 26 — Act of terrorism on </a:t>
            </a:r>
            <a:r>
              <a:rPr lang="en-US" sz="2400" dirty="0" err="1">
                <a:solidFill>
                  <a:srgbClr val="FF0000"/>
                </a:solidFill>
              </a:rPr>
              <a:t>Dubrovka</a:t>
            </a:r>
            <a:r>
              <a:rPr lang="en-US" sz="2400" dirty="0">
                <a:solidFill>
                  <a:srgbClr val="FF0000"/>
                </a:solidFill>
              </a:rPr>
              <a:t> —  over 900 were taken  hostage in the building of the Theatrical center on </a:t>
            </a:r>
            <a:r>
              <a:rPr lang="en-US" sz="2400" dirty="0" err="1">
                <a:solidFill>
                  <a:srgbClr val="FF0000"/>
                </a:solidFill>
              </a:rPr>
              <a:t>Dubrovka</a:t>
            </a:r>
            <a:r>
              <a:rPr lang="en-US" sz="2400" dirty="0">
                <a:solidFill>
                  <a:srgbClr val="FF0000"/>
                </a:solidFill>
              </a:rPr>
              <a:t> (Moscow). </a:t>
            </a:r>
            <a:endParaRPr lang="ru-RU" sz="2400" dirty="0"/>
          </a:p>
        </p:txBody>
      </p:sp>
    </p:spTree>
    <p:extLst>
      <p:ext uri="{BB962C8B-B14F-4D97-AF65-F5344CB8AC3E}">
        <p14:creationId xmlns:p14="http://schemas.microsoft.com/office/powerpoint/2010/main" xmlns="" val="384138039"/>
      </p:ext>
    </p:extLst>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solidFill>
                  <a:srgbClr val="FF0000"/>
                </a:solidFill>
              </a:rPr>
              <a:t>2003</a:t>
            </a:r>
            <a:endParaRPr lang="ru-RU" sz="6000" b="1" dirty="0">
              <a:solidFill>
                <a:srgbClr val="FF0000"/>
              </a:solidFill>
            </a:endParaRPr>
          </a:p>
        </p:txBody>
      </p:sp>
      <p:sp>
        <p:nvSpPr>
          <p:cNvPr id="3" name="Объект 2"/>
          <p:cNvSpPr>
            <a:spLocks noGrp="1"/>
          </p:cNvSpPr>
          <p:nvPr>
            <p:ph idx="1"/>
          </p:nvPr>
        </p:nvSpPr>
        <p:spPr>
          <a:xfrm>
            <a:off x="457200" y="1600201"/>
            <a:ext cx="8229600" cy="1540768"/>
          </a:xfrm>
        </p:spPr>
        <p:txBody>
          <a:bodyPr>
            <a:normAutofit/>
          </a:bodyPr>
          <a:lstStyle/>
          <a:p>
            <a:pPr marL="0" indent="0">
              <a:buNone/>
            </a:pPr>
            <a:r>
              <a:rPr lang="en-US" sz="2400" dirty="0">
                <a:solidFill>
                  <a:srgbClr val="FF0000"/>
                </a:solidFill>
              </a:rPr>
              <a:t> On July 5 — in airfield to </a:t>
            </a:r>
            <a:r>
              <a:rPr lang="en-US" sz="2400" dirty="0" err="1">
                <a:solidFill>
                  <a:srgbClr val="FF0000"/>
                </a:solidFill>
              </a:rPr>
              <a:t>Tushino</a:t>
            </a:r>
            <a:r>
              <a:rPr lang="en-US" sz="2400" dirty="0">
                <a:solidFill>
                  <a:srgbClr val="FF0000"/>
                </a:solidFill>
              </a:rPr>
              <a:t> (Moscow) two terrorists carried out explosion during a rock festival "Wings". 16 people were </a:t>
            </a:r>
            <a:r>
              <a:rPr lang="en-US" sz="2400" dirty="0" smtClean="0">
                <a:solidFill>
                  <a:srgbClr val="FF0000"/>
                </a:solidFill>
              </a:rPr>
              <a:t>killed, </a:t>
            </a:r>
            <a:r>
              <a:rPr lang="en-US" sz="2400" dirty="0">
                <a:solidFill>
                  <a:srgbClr val="FF0000"/>
                </a:solidFill>
              </a:rPr>
              <a:t>about 50 </a:t>
            </a:r>
            <a:r>
              <a:rPr lang="en-US" sz="2400" dirty="0" smtClean="0">
                <a:solidFill>
                  <a:srgbClr val="FF0000"/>
                </a:solidFill>
              </a:rPr>
              <a:t>were </a:t>
            </a:r>
            <a:r>
              <a:rPr lang="en-US" sz="2400" dirty="0">
                <a:solidFill>
                  <a:srgbClr val="FF0000"/>
                </a:solidFill>
              </a:rPr>
              <a:t>wounded.</a:t>
            </a:r>
            <a:endParaRPr lang="ru-RU" sz="2400" dirty="0">
              <a:solidFill>
                <a:srgbClr val="FF0000"/>
              </a:solidFill>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2852936"/>
            <a:ext cx="5637293" cy="3670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5779861"/>
      </p:ext>
    </p:extLst>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fontScale="90000"/>
          </a:bodyPr>
          <a:lstStyle/>
          <a:p>
            <a:r>
              <a:rPr lang="ru-RU" sz="6000" b="1" dirty="0">
                <a:solidFill>
                  <a:srgbClr val="FF0000"/>
                </a:solidFill>
              </a:rPr>
              <a:t>2004</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467544" y="908720"/>
            <a:ext cx="8229600" cy="5750099"/>
          </a:xfrm>
        </p:spPr>
        <p:txBody>
          <a:bodyPr>
            <a:normAutofit/>
          </a:bodyPr>
          <a:lstStyle/>
          <a:p>
            <a:r>
              <a:rPr lang="en-US" sz="2000" dirty="0">
                <a:solidFill>
                  <a:srgbClr val="FF0000"/>
                </a:solidFill>
              </a:rPr>
              <a:t>On February 6 </a:t>
            </a:r>
            <a:r>
              <a:rPr lang="en-US" sz="2000" dirty="0" smtClean="0">
                <a:solidFill>
                  <a:srgbClr val="FF0000"/>
                </a:solidFill>
              </a:rPr>
              <a:t>— a suicide bomber carried </a:t>
            </a:r>
            <a:r>
              <a:rPr lang="en-US" sz="2000" dirty="0">
                <a:solidFill>
                  <a:srgbClr val="FF0000"/>
                </a:solidFill>
              </a:rPr>
              <a:t>out </a:t>
            </a:r>
            <a:r>
              <a:rPr lang="en-US" sz="2000" dirty="0" smtClean="0">
                <a:solidFill>
                  <a:srgbClr val="FF0000"/>
                </a:solidFill>
              </a:rPr>
              <a:t>a </a:t>
            </a:r>
            <a:r>
              <a:rPr lang="en-US" sz="2000" dirty="0" err="1" smtClean="0">
                <a:solidFill>
                  <a:srgbClr val="FF0000"/>
                </a:solidFill>
              </a:rPr>
              <a:t>terract</a:t>
            </a:r>
            <a:r>
              <a:rPr lang="en-US" sz="2000" dirty="0" smtClean="0">
                <a:solidFill>
                  <a:srgbClr val="FF0000"/>
                </a:solidFill>
              </a:rPr>
              <a:t> </a:t>
            </a:r>
            <a:r>
              <a:rPr lang="en-US" sz="2000" dirty="0">
                <a:solidFill>
                  <a:srgbClr val="FF0000"/>
                </a:solidFill>
              </a:rPr>
              <a:t>in the train </a:t>
            </a:r>
            <a:r>
              <a:rPr lang="en-US" sz="2000" dirty="0" smtClean="0">
                <a:solidFill>
                  <a:srgbClr val="FF0000"/>
                </a:solidFill>
              </a:rPr>
              <a:t>between </a:t>
            </a:r>
            <a:r>
              <a:rPr lang="en-US" sz="2000" dirty="0" err="1">
                <a:solidFill>
                  <a:srgbClr val="FF0000"/>
                </a:solidFill>
              </a:rPr>
              <a:t>Avtozavodskaya</a:t>
            </a:r>
            <a:r>
              <a:rPr lang="en-US" sz="2000" dirty="0">
                <a:solidFill>
                  <a:srgbClr val="FF0000"/>
                </a:solidFill>
              </a:rPr>
              <a:t> and </a:t>
            </a:r>
            <a:r>
              <a:rPr lang="en-US" sz="2000" dirty="0" err="1">
                <a:solidFill>
                  <a:srgbClr val="FF0000"/>
                </a:solidFill>
              </a:rPr>
              <a:t>Paveletskaya</a:t>
            </a:r>
            <a:r>
              <a:rPr lang="en-US" sz="2000" dirty="0">
                <a:solidFill>
                  <a:srgbClr val="FF0000"/>
                </a:solidFill>
              </a:rPr>
              <a:t> stations of Moscow Metro.  42 persons were </a:t>
            </a:r>
            <a:r>
              <a:rPr lang="en-US" sz="2000" dirty="0" smtClean="0">
                <a:solidFill>
                  <a:srgbClr val="FF0000"/>
                </a:solidFill>
              </a:rPr>
              <a:t>killed, </a:t>
            </a:r>
            <a:r>
              <a:rPr lang="en-US" sz="2000" dirty="0">
                <a:solidFill>
                  <a:srgbClr val="FF0000"/>
                </a:solidFill>
              </a:rPr>
              <a:t>about 250 </a:t>
            </a:r>
            <a:r>
              <a:rPr lang="en-US" sz="2000" dirty="0" smtClean="0">
                <a:solidFill>
                  <a:srgbClr val="FF0000"/>
                </a:solidFill>
              </a:rPr>
              <a:t>were wounded</a:t>
            </a:r>
            <a:r>
              <a:rPr lang="en-US" sz="2000" dirty="0">
                <a:solidFill>
                  <a:srgbClr val="FF0000"/>
                </a:solidFill>
              </a:rPr>
              <a:t>. </a:t>
            </a:r>
            <a:endParaRPr lang="en-US" sz="2000" dirty="0" smtClean="0">
              <a:solidFill>
                <a:srgbClr val="FF0000"/>
              </a:solidFill>
            </a:endParaRPr>
          </a:p>
          <a:p>
            <a:pPr marL="0" indent="0">
              <a:buNone/>
            </a:pPr>
            <a:endParaRPr lang="en-US" sz="2000" dirty="0">
              <a:solidFill>
                <a:srgbClr val="FF0000"/>
              </a:solidFill>
            </a:endParaRPr>
          </a:p>
          <a:p>
            <a:pPr marL="0" indent="0">
              <a:buNone/>
            </a:pPr>
            <a:endParaRPr lang="en-US" sz="2000" dirty="0">
              <a:solidFill>
                <a:srgbClr val="FF0000"/>
              </a:solidFill>
            </a:endParaRPr>
          </a:p>
          <a:p>
            <a:pPr marL="0" indent="0">
              <a:buNone/>
            </a:pPr>
            <a:endParaRPr lang="en-US" sz="2000" dirty="0">
              <a:solidFill>
                <a:srgbClr val="FF0000"/>
              </a:solidFill>
            </a:endParaRPr>
          </a:p>
          <a:p>
            <a:pPr marL="0" indent="0">
              <a:buNone/>
            </a:pPr>
            <a:endParaRPr lang="en-US" sz="2000" dirty="0">
              <a:solidFill>
                <a:srgbClr val="FF0000"/>
              </a:solidFill>
            </a:endParaRPr>
          </a:p>
          <a:p>
            <a:pPr marL="0" indent="0">
              <a:buNone/>
            </a:pPr>
            <a:endParaRPr lang="en-US" sz="2000" dirty="0">
              <a:solidFill>
                <a:srgbClr val="FF0000"/>
              </a:solidFill>
            </a:endParaRPr>
          </a:p>
          <a:p>
            <a:pPr marL="0" indent="0">
              <a:buNone/>
            </a:pPr>
            <a:endParaRPr lang="en-US" sz="2000" dirty="0">
              <a:solidFill>
                <a:srgbClr val="FF0000"/>
              </a:solidFill>
            </a:endParaRPr>
          </a:p>
          <a:p>
            <a:pPr marL="0" indent="0">
              <a:buNone/>
            </a:pPr>
            <a:endParaRPr lang="en-US" sz="2000" dirty="0">
              <a:solidFill>
                <a:srgbClr val="FF0000"/>
              </a:solidFill>
            </a:endParaRPr>
          </a:p>
          <a:p>
            <a:r>
              <a:rPr lang="en-US" sz="2000" dirty="0">
                <a:solidFill>
                  <a:srgbClr val="FF0000"/>
                </a:solidFill>
              </a:rPr>
              <a:t> On September 1 — on September 3 — the Act of terrorism in </a:t>
            </a:r>
            <a:r>
              <a:rPr lang="en-US" sz="2000" dirty="0" err="1">
                <a:solidFill>
                  <a:srgbClr val="FF0000"/>
                </a:solidFill>
              </a:rPr>
              <a:t>Beslan</a:t>
            </a:r>
            <a:r>
              <a:rPr lang="en-US" sz="2000" dirty="0">
                <a:solidFill>
                  <a:srgbClr val="FF0000"/>
                </a:solidFill>
              </a:rPr>
              <a:t> — the group of terrorists captured over 1100 hostages in the school No. 1 building in </a:t>
            </a:r>
            <a:r>
              <a:rPr lang="en-US" sz="2000" dirty="0" err="1">
                <a:solidFill>
                  <a:srgbClr val="FF0000"/>
                </a:solidFill>
              </a:rPr>
              <a:t>Beslan</a:t>
            </a:r>
            <a:r>
              <a:rPr lang="en-US" sz="2000" dirty="0">
                <a:solidFill>
                  <a:srgbClr val="FF0000"/>
                </a:solidFill>
              </a:rPr>
              <a:t> (North Ossetia).  As a result of act of terrorism 334 </a:t>
            </a:r>
            <a:r>
              <a:rPr lang="en-US" sz="2000" dirty="0" smtClean="0">
                <a:solidFill>
                  <a:srgbClr val="FF0000"/>
                </a:solidFill>
              </a:rPr>
              <a:t>hostages, </a:t>
            </a:r>
            <a:r>
              <a:rPr lang="en-US" sz="2000" dirty="0">
                <a:solidFill>
                  <a:srgbClr val="FF0000"/>
                </a:solidFill>
              </a:rPr>
              <a:t>from them 186 — children were </a:t>
            </a:r>
            <a:r>
              <a:rPr lang="en-US" sz="2000" dirty="0" smtClean="0">
                <a:solidFill>
                  <a:srgbClr val="FF0000"/>
                </a:solidFill>
              </a:rPr>
              <a:t>killed.  </a:t>
            </a:r>
            <a:r>
              <a:rPr lang="en-US" sz="2000" dirty="0">
                <a:solidFill>
                  <a:srgbClr val="FF0000"/>
                </a:solidFill>
              </a:rPr>
              <a:t>Over 800 </a:t>
            </a:r>
            <a:r>
              <a:rPr lang="en-US" sz="2000" dirty="0" smtClean="0">
                <a:solidFill>
                  <a:srgbClr val="FF0000"/>
                </a:solidFill>
              </a:rPr>
              <a:t>were </a:t>
            </a:r>
            <a:r>
              <a:rPr lang="en-US" sz="2000" dirty="0">
                <a:solidFill>
                  <a:srgbClr val="FF0000"/>
                </a:solidFill>
              </a:rPr>
              <a:t>wounded.  31 terrorists </a:t>
            </a:r>
            <a:r>
              <a:rPr lang="en-US" sz="2000" dirty="0" smtClean="0">
                <a:solidFill>
                  <a:srgbClr val="FF0000"/>
                </a:solidFill>
              </a:rPr>
              <a:t>were killed.</a:t>
            </a:r>
            <a:endParaRPr lang="ru-RU" sz="2000" dirty="0">
              <a:solidFill>
                <a:srgbClr val="FF0000"/>
              </a:solidFill>
            </a:endParaRPr>
          </a:p>
        </p:txBody>
      </p:sp>
    </p:spTree>
    <p:extLst>
      <p:ext uri="{BB962C8B-B14F-4D97-AF65-F5344CB8AC3E}">
        <p14:creationId xmlns:p14="http://schemas.microsoft.com/office/powerpoint/2010/main" xmlns="" val="416784965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The Munich Olympics in 1972 </a:t>
            </a:r>
            <a:endParaRPr lang="ru-RU" b="1" dirty="0">
              <a:solidFill>
                <a:srgbClr val="FF0000"/>
              </a:solidFill>
            </a:endParaRPr>
          </a:p>
        </p:txBody>
      </p:sp>
      <p:sp>
        <p:nvSpPr>
          <p:cNvPr id="4" name="Прямоугольник 3"/>
          <p:cNvSpPr/>
          <p:nvPr/>
        </p:nvSpPr>
        <p:spPr>
          <a:xfrm>
            <a:off x="323528" y="4581128"/>
            <a:ext cx="8352928" cy="1938992"/>
          </a:xfrm>
          <a:prstGeom prst="rect">
            <a:avLst/>
          </a:prstGeom>
        </p:spPr>
        <p:txBody>
          <a:bodyPr wrap="square">
            <a:spAutoFit/>
          </a:bodyPr>
          <a:lstStyle/>
          <a:p>
            <a:r>
              <a:rPr lang="en-US" sz="2400" b="1" dirty="0">
                <a:solidFill>
                  <a:srgbClr val="FF0000"/>
                </a:solidFill>
              </a:rPr>
              <a:t>The Munich massacre is a common reference name for an attack that occurred during the 1972 Summer Olympics in Munich, Bavaria, in southern West </a:t>
            </a:r>
            <a:r>
              <a:rPr lang="en-US" sz="2400" b="1" dirty="0" smtClean="0">
                <a:solidFill>
                  <a:srgbClr val="FF0000"/>
                </a:solidFill>
              </a:rPr>
              <a:t>Germany.</a:t>
            </a:r>
          </a:p>
          <a:p>
            <a:r>
              <a:rPr lang="en-US" sz="2400" b="1" dirty="0" smtClean="0">
                <a:solidFill>
                  <a:srgbClr val="FF0000"/>
                </a:solidFill>
              </a:rPr>
              <a:t>The terrorists demanded </a:t>
            </a:r>
            <a:r>
              <a:rPr lang="en-US" sz="2400" b="1" dirty="0">
                <a:solidFill>
                  <a:srgbClr val="FF0000"/>
                </a:solidFill>
              </a:rPr>
              <a:t>the release of 234 prisoners held in Israeli jails.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458271"/>
            <a:ext cx="3370486" cy="29756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1332128"/>
            <a:ext cx="2977678" cy="3197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48490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80">
                                          <p:stCondLst>
                                            <p:cond delay="0"/>
                                          </p:stCondLst>
                                        </p:cTn>
                                        <p:tgtEl>
                                          <p:spTgt spid="7171"/>
                                        </p:tgtEl>
                                      </p:cBhvr>
                                    </p:animEffect>
                                    <p:anim calcmode="lin" valueType="num">
                                      <p:cBhvr>
                                        <p:cTn id="13"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18" dur="26">
                                          <p:stCondLst>
                                            <p:cond delay="650"/>
                                          </p:stCondLst>
                                        </p:cTn>
                                        <p:tgtEl>
                                          <p:spTgt spid="7171"/>
                                        </p:tgtEl>
                                      </p:cBhvr>
                                      <p:to x="100000" y="60000"/>
                                    </p:animScale>
                                    <p:animScale>
                                      <p:cBhvr>
                                        <p:cTn id="19" dur="166" decel="50000">
                                          <p:stCondLst>
                                            <p:cond delay="676"/>
                                          </p:stCondLst>
                                        </p:cTn>
                                        <p:tgtEl>
                                          <p:spTgt spid="7171"/>
                                        </p:tgtEl>
                                      </p:cBhvr>
                                      <p:to x="100000" y="100000"/>
                                    </p:animScale>
                                    <p:animScale>
                                      <p:cBhvr>
                                        <p:cTn id="20" dur="26">
                                          <p:stCondLst>
                                            <p:cond delay="1312"/>
                                          </p:stCondLst>
                                        </p:cTn>
                                        <p:tgtEl>
                                          <p:spTgt spid="7171"/>
                                        </p:tgtEl>
                                      </p:cBhvr>
                                      <p:to x="100000" y="80000"/>
                                    </p:animScale>
                                    <p:animScale>
                                      <p:cBhvr>
                                        <p:cTn id="21" dur="166" decel="50000">
                                          <p:stCondLst>
                                            <p:cond delay="1338"/>
                                          </p:stCondLst>
                                        </p:cTn>
                                        <p:tgtEl>
                                          <p:spTgt spid="7171"/>
                                        </p:tgtEl>
                                      </p:cBhvr>
                                      <p:to x="100000" y="100000"/>
                                    </p:animScale>
                                    <p:animScale>
                                      <p:cBhvr>
                                        <p:cTn id="22" dur="26">
                                          <p:stCondLst>
                                            <p:cond delay="1642"/>
                                          </p:stCondLst>
                                        </p:cTn>
                                        <p:tgtEl>
                                          <p:spTgt spid="7171"/>
                                        </p:tgtEl>
                                      </p:cBhvr>
                                      <p:to x="100000" y="90000"/>
                                    </p:animScale>
                                    <p:animScale>
                                      <p:cBhvr>
                                        <p:cTn id="23" dur="166" decel="50000">
                                          <p:stCondLst>
                                            <p:cond delay="1668"/>
                                          </p:stCondLst>
                                        </p:cTn>
                                        <p:tgtEl>
                                          <p:spTgt spid="7171"/>
                                        </p:tgtEl>
                                      </p:cBhvr>
                                      <p:to x="100000" y="100000"/>
                                    </p:animScale>
                                    <p:animScale>
                                      <p:cBhvr>
                                        <p:cTn id="24" dur="26">
                                          <p:stCondLst>
                                            <p:cond delay="1808"/>
                                          </p:stCondLst>
                                        </p:cTn>
                                        <p:tgtEl>
                                          <p:spTgt spid="7171"/>
                                        </p:tgtEl>
                                      </p:cBhvr>
                                      <p:to x="100000" y="95000"/>
                                    </p:animScale>
                                    <p:animScale>
                                      <p:cBhvr>
                                        <p:cTn id="25" dur="166" decel="50000">
                                          <p:stCondLst>
                                            <p:cond delay="1834"/>
                                          </p:stCondLst>
                                        </p:cTn>
                                        <p:tgtEl>
                                          <p:spTgt spid="7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pPr lvl="0"/>
            <a:r>
              <a:rPr lang="en-US" sz="2000" dirty="0">
                <a:solidFill>
                  <a:srgbClr val="FF0000"/>
                </a:solidFill>
              </a:rPr>
              <a:t>On August 24 — Explosions of the Tu-154 and Tu-134 planes in air over the Tula and Rostov areas, carried out by suicide bombers. 90 people were </a:t>
            </a:r>
            <a:r>
              <a:rPr lang="en-US" sz="2000" dirty="0" smtClean="0">
                <a:solidFill>
                  <a:srgbClr val="FF0000"/>
                </a:solidFill>
              </a:rPr>
              <a:t>killed</a:t>
            </a:r>
          </a:p>
          <a:p>
            <a:pPr lvl="0"/>
            <a:endParaRPr lang="en-US" sz="2000" dirty="0">
              <a:solidFill>
                <a:srgbClr val="FF0000"/>
              </a:solidFill>
            </a:endParaRPr>
          </a:p>
          <a:p>
            <a:pPr lvl="0"/>
            <a:endParaRPr lang="en-US" sz="2000" dirty="0" smtClean="0">
              <a:solidFill>
                <a:srgbClr val="FF0000"/>
              </a:solidFill>
            </a:endParaRPr>
          </a:p>
          <a:p>
            <a:pPr lvl="0"/>
            <a:endParaRPr lang="en-US" sz="2000" dirty="0">
              <a:solidFill>
                <a:srgbClr val="FF0000"/>
              </a:solidFill>
            </a:endParaRPr>
          </a:p>
          <a:p>
            <a:pPr lvl="0"/>
            <a:endParaRPr lang="en-US" sz="2000" dirty="0" smtClean="0">
              <a:solidFill>
                <a:srgbClr val="FF0000"/>
              </a:solidFill>
            </a:endParaRPr>
          </a:p>
          <a:p>
            <a:pPr marL="0" lvl="0" indent="0">
              <a:buNone/>
            </a:pPr>
            <a:endParaRPr lang="en-US" sz="2000" dirty="0">
              <a:solidFill>
                <a:srgbClr val="FF0000"/>
              </a:solidFill>
            </a:endParaRPr>
          </a:p>
          <a:p>
            <a:pPr lvl="0"/>
            <a:endParaRPr lang="en-US" sz="2000" dirty="0" smtClean="0">
              <a:solidFill>
                <a:srgbClr val="FF0000"/>
              </a:solidFill>
            </a:endParaRPr>
          </a:p>
          <a:p>
            <a:pPr lvl="0"/>
            <a:endParaRPr lang="en-US" sz="2000" dirty="0">
              <a:solidFill>
                <a:srgbClr val="FF0000"/>
              </a:solidFill>
            </a:endParaRPr>
          </a:p>
          <a:p>
            <a:pPr lvl="0"/>
            <a:endParaRPr lang="en-US" sz="2000" dirty="0">
              <a:solidFill>
                <a:srgbClr val="FF0000"/>
              </a:solidFill>
            </a:endParaRPr>
          </a:p>
          <a:p>
            <a:pPr lvl="0"/>
            <a:r>
              <a:rPr lang="en-US" sz="2000" dirty="0">
                <a:solidFill>
                  <a:srgbClr val="FF0000"/>
                </a:solidFill>
              </a:rPr>
              <a:t> On August 31 — the female suicide bomber put in action the explosive device at </a:t>
            </a:r>
            <a:r>
              <a:rPr lang="en-US" sz="2000" dirty="0" err="1">
                <a:solidFill>
                  <a:srgbClr val="FF0000"/>
                </a:solidFill>
              </a:rPr>
              <a:t>Rizhskaya</a:t>
            </a:r>
            <a:r>
              <a:rPr lang="en-US" sz="2000" dirty="0">
                <a:solidFill>
                  <a:srgbClr val="FF0000"/>
                </a:solidFill>
              </a:rPr>
              <a:t> metro station (Moscow). More than 10 people were killed, and 50 more got wounded.</a:t>
            </a:r>
          </a:p>
          <a:p>
            <a:endParaRPr lang="ru-RU" dirty="0"/>
          </a:p>
        </p:txBody>
      </p:sp>
    </p:spTree>
    <p:extLst>
      <p:ext uri="{BB962C8B-B14F-4D97-AF65-F5344CB8AC3E}">
        <p14:creationId xmlns:p14="http://schemas.microsoft.com/office/powerpoint/2010/main" xmlns="" val="4051359494"/>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rgbClr val="FF0000"/>
                </a:solidFill>
              </a:rPr>
              <a:t>2009</a:t>
            </a:r>
            <a:endParaRPr lang="ru-RU" sz="5400" b="1" dirty="0">
              <a:solidFill>
                <a:srgbClr val="FF0000"/>
              </a:solidFill>
            </a:endParaRPr>
          </a:p>
        </p:txBody>
      </p:sp>
      <p:sp>
        <p:nvSpPr>
          <p:cNvPr id="3" name="Объект 2"/>
          <p:cNvSpPr>
            <a:spLocks noGrp="1"/>
          </p:cNvSpPr>
          <p:nvPr>
            <p:ph idx="1"/>
          </p:nvPr>
        </p:nvSpPr>
        <p:spPr>
          <a:xfrm>
            <a:off x="467544" y="4221088"/>
            <a:ext cx="8229600" cy="2260848"/>
          </a:xfrm>
        </p:spPr>
        <p:txBody>
          <a:bodyPr>
            <a:normAutofit/>
          </a:bodyPr>
          <a:lstStyle/>
          <a:p>
            <a:r>
              <a:rPr lang="en-US" sz="2400" dirty="0">
                <a:solidFill>
                  <a:srgbClr val="FF0000"/>
                </a:solidFill>
              </a:rPr>
              <a:t>On August 17 — Act of terrorism in </a:t>
            </a:r>
            <a:r>
              <a:rPr lang="en-US" sz="2400" dirty="0" err="1">
                <a:solidFill>
                  <a:srgbClr val="FF0000"/>
                </a:solidFill>
              </a:rPr>
              <a:t>Nazran</a:t>
            </a:r>
            <a:r>
              <a:rPr lang="en-US" sz="2400" dirty="0">
                <a:solidFill>
                  <a:srgbClr val="FF0000"/>
                </a:solidFill>
              </a:rPr>
              <a:t> (2009). 25 people were killed and 136 got wounded.</a:t>
            </a:r>
          </a:p>
          <a:p>
            <a:r>
              <a:rPr lang="en-US" sz="2400" dirty="0">
                <a:solidFill>
                  <a:srgbClr val="FF0000"/>
                </a:solidFill>
              </a:rPr>
              <a:t> On November 27 — Crash of the train "</a:t>
            </a:r>
            <a:r>
              <a:rPr lang="en-US" sz="2400" dirty="0" err="1">
                <a:solidFill>
                  <a:srgbClr val="FF0000"/>
                </a:solidFill>
              </a:rPr>
              <a:t>Nevsky</a:t>
            </a:r>
            <a:r>
              <a:rPr lang="en-US" sz="2400" dirty="0">
                <a:solidFill>
                  <a:srgbClr val="FF0000"/>
                </a:solidFill>
              </a:rPr>
              <a:t> Express" is classified as act of terrorism. 95 people were hospitalized, 28 people were killed</a:t>
            </a:r>
          </a:p>
          <a:p>
            <a:endParaRPr lang="ru-RU" dirty="0">
              <a:solidFill>
                <a:srgbClr val="FF0000"/>
              </a:solidFill>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3728" y="1196752"/>
            <a:ext cx="4334024" cy="288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8719475"/>
      </p:ext>
    </p:extLst>
  </p:cSld>
  <p:clrMapOvr>
    <a:masterClrMapping/>
  </p:clrMapOvr>
  <p:transition spd="slow">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solidFill>
                  <a:srgbClr val="FF0000"/>
                </a:solidFill>
              </a:rPr>
              <a:t>2011</a:t>
            </a:r>
            <a:endParaRPr lang="ru-RU" sz="6000" b="1" dirty="0">
              <a:solidFill>
                <a:srgbClr val="FF0000"/>
              </a:solidFill>
            </a:endParaRPr>
          </a:p>
        </p:txBody>
      </p:sp>
      <p:sp>
        <p:nvSpPr>
          <p:cNvPr id="3" name="Объект 2"/>
          <p:cNvSpPr>
            <a:spLocks noGrp="1"/>
          </p:cNvSpPr>
          <p:nvPr>
            <p:ph idx="1"/>
          </p:nvPr>
        </p:nvSpPr>
        <p:spPr>
          <a:xfrm>
            <a:off x="539552" y="4437112"/>
            <a:ext cx="8229600" cy="1756792"/>
          </a:xfrm>
        </p:spPr>
        <p:txBody>
          <a:bodyPr>
            <a:normAutofit/>
          </a:bodyPr>
          <a:lstStyle/>
          <a:p>
            <a:r>
              <a:rPr lang="en-US" sz="2400" dirty="0">
                <a:solidFill>
                  <a:srgbClr val="FF0000"/>
                </a:solidFill>
              </a:rPr>
              <a:t>On January 24 in Moscow at the </a:t>
            </a:r>
            <a:r>
              <a:rPr lang="en-US" sz="2400" dirty="0" err="1">
                <a:solidFill>
                  <a:srgbClr val="FF0000"/>
                </a:solidFill>
              </a:rPr>
              <a:t>Domodedovo</a:t>
            </a:r>
            <a:r>
              <a:rPr lang="en-US" sz="2400" dirty="0">
                <a:solidFill>
                  <a:srgbClr val="FF0000"/>
                </a:solidFill>
              </a:rPr>
              <a:t> airport a suicide bomber at 16:32 undermined a bomb. According to the Ministry of Health and Social Development of the Russian Federation, 37 people were killed, 130 were wounded.</a:t>
            </a:r>
            <a:endParaRPr lang="ru-RU" sz="2400" dirty="0">
              <a:solidFill>
                <a:srgbClr val="FF0000"/>
              </a:solidFill>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1474959"/>
            <a:ext cx="4253193" cy="2830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0098900"/>
      </p:ext>
    </p:extLst>
  </p:cSld>
  <p:clrMapOvr>
    <a:masterClrMapping/>
  </p:clrMapOvr>
  <p:transition spd="slow">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0" b="44151"/>
          <a:stretch/>
        </p:blipFill>
        <p:spPr bwMode="auto">
          <a:xfrm>
            <a:off x="-972616" y="-144016"/>
            <a:ext cx="12097820" cy="702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3004972"/>
      </p:ext>
    </p:extLst>
  </p:cSld>
  <p:clrMapOvr>
    <a:masterClrMapping/>
  </p:clrMapOvr>
  <p:transition spd="slow">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 t="48008" r="6" b="4935"/>
          <a:stretch/>
        </p:blipFill>
        <p:spPr bwMode="auto">
          <a:xfrm>
            <a:off x="0" y="0"/>
            <a:ext cx="9396536" cy="7068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6491520"/>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86058"/>
            <a:ext cx="8229600" cy="1143000"/>
          </a:xfrm>
        </p:spPr>
        <p:txBody>
          <a:bodyPr>
            <a:normAutofit fontScale="90000"/>
          </a:bodyPr>
          <a:lstStyle/>
          <a:p>
            <a:pPr>
              <a:lnSpc>
                <a:spcPct val="150000"/>
              </a:lnSpc>
              <a:spcAft>
                <a:spcPts val="0"/>
              </a:spcAft>
            </a:pPr>
            <a:r>
              <a:rPr lang="en-US" b="1" dirty="0">
                <a:solidFill>
                  <a:srgbClr val="FFFF00"/>
                </a:solidFill>
                <a:latin typeface="Times New Roman"/>
                <a:ea typeface="Calibri"/>
                <a:cs typeface="Times New Roman"/>
              </a:rPr>
              <a:t>Terrorism – the terrible truth of the 21st century </a:t>
            </a:r>
            <a:r>
              <a:rPr lang="en-US" b="1" dirty="0" smtClean="0">
                <a:solidFill>
                  <a:srgbClr val="FFFF00"/>
                </a:solidFill>
                <a:latin typeface="Times New Roman"/>
                <a:ea typeface="Calibri"/>
                <a:cs typeface="Times New Roman"/>
              </a:rPr>
              <a:t>                                                   Questionnaire</a:t>
            </a:r>
            <a:r>
              <a:rPr lang="ru-RU" dirty="0">
                <a:solidFill>
                  <a:srgbClr val="FFFF00"/>
                </a:solidFill>
                <a:ea typeface="Calibri"/>
                <a:cs typeface="Times New Roman"/>
              </a:rPr>
              <a:t/>
            </a:r>
            <a:br>
              <a:rPr lang="ru-RU" dirty="0">
                <a:solidFill>
                  <a:srgbClr val="FFFF00"/>
                </a:solidFill>
                <a:ea typeface="Calibri"/>
                <a:cs typeface="Times New Roman"/>
              </a:rPr>
            </a:br>
            <a:endParaRPr lang="ru-RU" dirty="0">
              <a:solidFill>
                <a:srgbClr val="FFFF00"/>
              </a:solidFill>
            </a:endParaRPr>
          </a:p>
        </p:txBody>
      </p:sp>
    </p:spTree>
    <p:extLst>
      <p:ext uri="{BB962C8B-B14F-4D97-AF65-F5344CB8AC3E}">
        <p14:creationId xmlns:p14="http://schemas.microsoft.com/office/powerpoint/2010/main" xmlns="" val="99843121"/>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 y="260648"/>
            <a:ext cx="8229600" cy="6480720"/>
          </a:xfrm>
        </p:spPr>
        <p:txBody>
          <a:bodyPr>
            <a:normAutofit fontScale="47500" lnSpcReduction="20000"/>
          </a:bodyPr>
          <a:lstStyle/>
          <a:p>
            <a:pPr marL="0" indent="0">
              <a:lnSpc>
                <a:spcPct val="150000"/>
              </a:lnSpc>
              <a:spcAft>
                <a:spcPts val="0"/>
              </a:spcAft>
              <a:buNone/>
            </a:pPr>
            <a:r>
              <a:rPr lang="en-US" sz="4500" dirty="0" smtClean="0">
                <a:solidFill>
                  <a:srgbClr val="FF0000"/>
                </a:solidFill>
                <a:latin typeface="Times New Roman"/>
                <a:ea typeface="Calibri"/>
                <a:cs typeface="Times New Roman"/>
              </a:rPr>
              <a:t>1</a:t>
            </a:r>
            <a:r>
              <a:rPr lang="en-US" sz="4500" dirty="0">
                <a:solidFill>
                  <a:srgbClr val="FF0000"/>
                </a:solidFill>
                <a:latin typeface="Times New Roman"/>
                <a:ea typeface="Calibri"/>
                <a:cs typeface="Times New Roman"/>
              </a:rPr>
              <a:t>. How many definitions of the word terrorism are there? </a:t>
            </a:r>
            <a:endParaRPr lang="ru-RU" sz="4500" dirty="0">
              <a:solidFill>
                <a:srgbClr val="FF0000"/>
              </a:solidFill>
              <a:ea typeface="Calibri"/>
              <a:cs typeface="Times New Roman"/>
            </a:endParaRPr>
          </a:p>
          <a:p>
            <a:pPr marL="0" indent="0">
              <a:lnSpc>
                <a:spcPct val="150000"/>
              </a:lnSpc>
              <a:spcAft>
                <a:spcPts val="0"/>
              </a:spcAft>
              <a:buNone/>
            </a:pPr>
            <a:r>
              <a:rPr lang="en-US" sz="4500" dirty="0">
                <a:solidFill>
                  <a:schemeClr val="bg1"/>
                </a:solidFill>
                <a:latin typeface="Times New Roman"/>
                <a:ea typeface="Calibri"/>
                <a:cs typeface="Times New Roman"/>
              </a:rPr>
              <a:t>A.	100 </a:t>
            </a:r>
            <a:endParaRPr lang="ru-RU" sz="4500" dirty="0">
              <a:solidFill>
                <a:schemeClr val="bg1"/>
              </a:solidFill>
              <a:ea typeface="Calibri"/>
              <a:cs typeface="Times New Roman"/>
            </a:endParaRPr>
          </a:p>
          <a:p>
            <a:pPr marL="0" indent="0">
              <a:lnSpc>
                <a:spcPct val="150000"/>
              </a:lnSpc>
              <a:spcAft>
                <a:spcPts val="0"/>
              </a:spcAft>
              <a:buNone/>
            </a:pPr>
            <a:r>
              <a:rPr lang="en-US" sz="4500" dirty="0">
                <a:solidFill>
                  <a:schemeClr val="bg1"/>
                </a:solidFill>
                <a:latin typeface="Times New Roman"/>
                <a:ea typeface="Calibri"/>
                <a:cs typeface="Times New Roman"/>
              </a:rPr>
              <a:t>B.	10</a:t>
            </a:r>
            <a:endParaRPr lang="ru-RU" sz="4500" dirty="0">
              <a:solidFill>
                <a:schemeClr val="bg1"/>
              </a:solidFill>
              <a:ea typeface="Calibri"/>
              <a:cs typeface="Times New Roman"/>
            </a:endParaRPr>
          </a:p>
          <a:p>
            <a:pPr marL="0" indent="0">
              <a:lnSpc>
                <a:spcPct val="150000"/>
              </a:lnSpc>
              <a:spcAft>
                <a:spcPts val="0"/>
              </a:spcAft>
              <a:buNone/>
            </a:pPr>
            <a:r>
              <a:rPr lang="en-US" sz="4500" dirty="0">
                <a:solidFill>
                  <a:schemeClr val="bg1"/>
                </a:solidFill>
                <a:latin typeface="Times New Roman"/>
                <a:ea typeface="Calibri"/>
                <a:cs typeface="Times New Roman"/>
              </a:rPr>
              <a:t>C.	50 </a:t>
            </a:r>
            <a:endParaRPr lang="ru-RU" sz="4500" dirty="0">
              <a:solidFill>
                <a:schemeClr val="bg1"/>
              </a:solidFill>
              <a:ea typeface="Calibri"/>
              <a:cs typeface="Times New Roman"/>
            </a:endParaRPr>
          </a:p>
          <a:p>
            <a:pPr marL="0" indent="0">
              <a:lnSpc>
                <a:spcPct val="150000"/>
              </a:lnSpc>
              <a:spcAft>
                <a:spcPts val="0"/>
              </a:spcAft>
              <a:buNone/>
            </a:pPr>
            <a:r>
              <a:rPr lang="en-US" sz="4500" dirty="0">
                <a:solidFill>
                  <a:srgbClr val="FF0000"/>
                </a:solidFill>
                <a:latin typeface="Times New Roman"/>
                <a:ea typeface="Calibri"/>
                <a:cs typeface="Times New Roman"/>
              </a:rPr>
              <a:t>2. When did the Munich Olympics take place </a:t>
            </a:r>
            <a:r>
              <a:rPr lang="en-US" sz="4500" dirty="0" smtClean="0">
                <a:solidFill>
                  <a:srgbClr val="FF0000"/>
                </a:solidFill>
                <a:latin typeface="Times New Roman"/>
                <a:ea typeface="Calibri"/>
                <a:cs typeface="Times New Roman"/>
              </a:rPr>
              <a:t>?</a:t>
            </a:r>
            <a:endParaRPr lang="ru-RU" sz="4500" dirty="0">
              <a:solidFill>
                <a:srgbClr val="FF0000"/>
              </a:solidFill>
              <a:ea typeface="Calibri"/>
              <a:cs typeface="Times New Roman"/>
            </a:endParaRPr>
          </a:p>
          <a:p>
            <a:pPr marL="0" indent="0">
              <a:lnSpc>
                <a:spcPct val="150000"/>
              </a:lnSpc>
              <a:spcAft>
                <a:spcPts val="0"/>
              </a:spcAft>
              <a:buNone/>
            </a:pPr>
            <a:r>
              <a:rPr lang="ru-RU" sz="4500" dirty="0">
                <a:solidFill>
                  <a:schemeClr val="bg1"/>
                </a:solidFill>
                <a:latin typeface="Times New Roman"/>
                <a:ea typeface="Calibri"/>
                <a:cs typeface="Times New Roman"/>
              </a:rPr>
              <a:t>A.	1975</a:t>
            </a:r>
            <a:endParaRPr lang="ru-RU" sz="4500" dirty="0">
              <a:solidFill>
                <a:schemeClr val="bg1"/>
              </a:solidFill>
              <a:ea typeface="Calibri"/>
              <a:cs typeface="Times New Roman"/>
            </a:endParaRPr>
          </a:p>
          <a:p>
            <a:pPr marL="0" indent="0">
              <a:lnSpc>
                <a:spcPct val="150000"/>
              </a:lnSpc>
              <a:spcAft>
                <a:spcPts val="0"/>
              </a:spcAft>
              <a:buNone/>
            </a:pPr>
            <a:r>
              <a:rPr lang="en-US" sz="4500" dirty="0">
                <a:solidFill>
                  <a:schemeClr val="bg1"/>
                </a:solidFill>
                <a:latin typeface="Times New Roman"/>
                <a:ea typeface="Calibri"/>
                <a:cs typeface="Times New Roman"/>
              </a:rPr>
              <a:t>B.	1980</a:t>
            </a:r>
            <a:endParaRPr lang="ru-RU" sz="4500" dirty="0">
              <a:solidFill>
                <a:schemeClr val="bg1"/>
              </a:solidFill>
              <a:ea typeface="Calibri"/>
              <a:cs typeface="Times New Roman"/>
            </a:endParaRPr>
          </a:p>
          <a:p>
            <a:pPr marL="0" indent="0">
              <a:lnSpc>
                <a:spcPct val="150000"/>
              </a:lnSpc>
              <a:spcAft>
                <a:spcPts val="0"/>
              </a:spcAft>
              <a:buNone/>
            </a:pPr>
            <a:r>
              <a:rPr lang="en-US" sz="4500" dirty="0">
                <a:solidFill>
                  <a:schemeClr val="bg1"/>
                </a:solidFill>
                <a:latin typeface="Times New Roman"/>
                <a:ea typeface="Calibri"/>
                <a:cs typeface="Times New Roman"/>
              </a:rPr>
              <a:t>C.	1972</a:t>
            </a:r>
            <a:endParaRPr lang="ru-RU" sz="4500" dirty="0">
              <a:solidFill>
                <a:schemeClr val="bg1"/>
              </a:solidFill>
              <a:ea typeface="Calibri"/>
              <a:cs typeface="Times New Roman"/>
            </a:endParaRPr>
          </a:p>
          <a:p>
            <a:pPr marL="0" indent="0">
              <a:lnSpc>
                <a:spcPct val="150000"/>
              </a:lnSpc>
              <a:spcAft>
                <a:spcPts val="0"/>
              </a:spcAft>
              <a:buNone/>
            </a:pPr>
            <a:r>
              <a:rPr lang="en-US" sz="4500" dirty="0">
                <a:solidFill>
                  <a:srgbClr val="FF0000"/>
                </a:solidFill>
                <a:latin typeface="Times New Roman"/>
                <a:ea typeface="Calibri"/>
                <a:cs typeface="Times New Roman"/>
              </a:rPr>
              <a:t>3. Where did the word terrorism come from?</a:t>
            </a:r>
            <a:endParaRPr lang="ru-RU" sz="4500" dirty="0">
              <a:solidFill>
                <a:srgbClr val="FF0000"/>
              </a:solidFill>
              <a:ea typeface="Calibri"/>
              <a:cs typeface="Times New Roman"/>
            </a:endParaRPr>
          </a:p>
          <a:p>
            <a:pPr marL="0" indent="0">
              <a:lnSpc>
                <a:spcPct val="150000"/>
              </a:lnSpc>
              <a:spcAft>
                <a:spcPts val="0"/>
              </a:spcAft>
              <a:buNone/>
            </a:pPr>
            <a:r>
              <a:rPr lang="en-US" sz="4500" dirty="0">
                <a:solidFill>
                  <a:schemeClr val="bg1"/>
                </a:solidFill>
                <a:latin typeface="Times New Roman"/>
                <a:ea typeface="Calibri"/>
                <a:cs typeface="Times New Roman"/>
              </a:rPr>
              <a:t>A.	England</a:t>
            </a:r>
            <a:endParaRPr lang="ru-RU" sz="4500" dirty="0">
              <a:solidFill>
                <a:schemeClr val="bg1"/>
              </a:solidFill>
              <a:ea typeface="Calibri"/>
              <a:cs typeface="Times New Roman"/>
            </a:endParaRPr>
          </a:p>
          <a:p>
            <a:pPr marL="0" indent="0">
              <a:lnSpc>
                <a:spcPct val="150000"/>
              </a:lnSpc>
              <a:spcAft>
                <a:spcPts val="0"/>
              </a:spcAft>
              <a:buNone/>
            </a:pPr>
            <a:r>
              <a:rPr lang="en-US" sz="4500" dirty="0">
                <a:solidFill>
                  <a:schemeClr val="bg1"/>
                </a:solidFill>
                <a:latin typeface="Times New Roman"/>
                <a:ea typeface="Calibri"/>
                <a:cs typeface="Times New Roman"/>
              </a:rPr>
              <a:t>B.	France</a:t>
            </a:r>
            <a:endParaRPr lang="ru-RU" sz="4500" dirty="0">
              <a:solidFill>
                <a:schemeClr val="bg1"/>
              </a:solidFill>
              <a:ea typeface="Calibri"/>
              <a:cs typeface="Times New Roman"/>
            </a:endParaRPr>
          </a:p>
          <a:p>
            <a:pPr marL="0" indent="0">
              <a:lnSpc>
                <a:spcPct val="150000"/>
              </a:lnSpc>
              <a:spcAft>
                <a:spcPts val="0"/>
              </a:spcAft>
              <a:buNone/>
            </a:pPr>
            <a:r>
              <a:rPr lang="en-US" sz="4500" dirty="0">
                <a:solidFill>
                  <a:schemeClr val="bg1"/>
                </a:solidFill>
                <a:latin typeface="Times New Roman"/>
                <a:ea typeface="Calibri"/>
                <a:cs typeface="Times New Roman"/>
              </a:rPr>
              <a:t>C.	Egypt</a:t>
            </a:r>
            <a:endParaRPr lang="ru-RU" sz="4500" dirty="0">
              <a:solidFill>
                <a:schemeClr val="bg1"/>
              </a:solidFill>
              <a:ea typeface="Calibri"/>
              <a:cs typeface="Times New Roman"/>
            </a:endParaRPr>
          </a:p>
          <a:p>
            <a:pPr marL="0" indent="0">
              <a:lnSpc>
                <a:spcPct val="150000"/>
              </a:lnSpc>
              <a:spcAft>
                <a:spcPts val="0"/>
              </a:spcAft>
              <a:buNone/>
            </a:pPr>
            <a:r>
              <a:rPr lang="en-US" sz="4500" dirty="0">
                <a:solidFill>
                  <a:schemeClr val="bg1"/>
                </a:solidFill>
                <a:latin typeface="Times New Roman"/>
                <a:ea typeface="Calibri"/>
                <a:cs typeface="Times New Roman"/>
              </a:rPr>
              <a:t>D.	Italy       </a:t>
            </a:r>
            <a:endParaRPr lang="ru-RU" sz="4500" dirty="0">
              <a:solidFill>
                <a:schemeClr val="bg1"/>
              </a:solidFill>
              <a:ea typeface="Calibri"/>
              <a:cs typeface="Times New Roman"/>
            </a:endParaRPr>
          </a:p>
          <a:p>
            <a:endParaRPr lang="ru-RU" dirty="0"/>
          </a:p>
        </p:txBody>
      </p:sp>
    </p:spTree>
    <p:extLst>
      <p:ext uri="{BB962C8B-B14F-4D97-AF65-F5344CB8AC3E}">
        <p14:creationId xmlns:p14="http://schemas.microsoft.com/office/powerpoint/2010/main" xmlns="" val="3103399798"/>
      </p:ext>
    </p:extLst>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normAutofit/>
          </a:bodyPr>
          <a:lstStyle/>
          <a:p>
            <a:pPr marL="0" lvl="0" indent="0">
              <a:lnSpc>
                <a:spcPct val="150000"/>
              </a:lnSpc>
              <a:buNone/>
            </a:pPr>
            <a:r>
              <a:rPr lang="en-US" sz="2400" dirty="0">
                <a:solidFill>
                  <a:srgbClr val="FF0000"/>
                </a:solidFill>
                <a:latin typeface="Times New Roman"/>
                <a:ea typeface="Calibri"/>
                <a:cs typeface="Times New Roman"/>
              </a:rPr>
              <a:t>4.  When did the largest act of international terrorism occur?</a:t>
            </a:r>
            <a:endParaRPr lang="ru-RU" sz="2400" dirty="0">
              <a:solidFill>
                <a:srgbClr val="FF0000"/>
              </a:solidFill>
              <a:ea typeface="Calibri"/>
              <a:cs typeface="Times New Roman"/>
            </a:endParaRPr>
          </a:p>
          <a:p>
            <a:pPr marL="0" lvl="0" indent="0">
              <a:lnSpc>
                <a:spcPct val="150000"/>
              </a:lnSpc>
              <a:buNone/>
            </a:pPr>
            <a:r>
              <a:rPr lang="en-US" sz="2400" dirty="0">
                <a:solidFill>
                  <a:schemeClr val="bg1"/>
                </a:solidFill>
                <a:latin typeface="Times New Roman"/>
                <a:ea typeface="Calibri"/>
                <a:cs typeface="Times New Roman"/>
              </a:rPr>
              <a:t>A.	 October  10, 2011</a:t>
            </a:r>
            <a:endParaRPr lang="ru-RU" sz="2400" dirty="0">
              <a:solidFill>
                <a:schemeClr val="bg1"/>
              </a:solidFill>
              <a:ea typeface="Calibri"/>
              <a:cs typeface="Times New Roman"/>
            </a:endParaRPr>
          </a:p>
          <a:p>
            <a:pPr marL="0" lvl="0" indent="0">
              <a:lnSpc>
                <a:spcPct val="150000"/>
              </a:lnSpc>
              <a:buNone/>
            </a:pPr>
            <a:r>
              <a:rPr lang="en-US" sz="2400" dirty="0">
                <a:solidFill>
                  <a:schemeClr val="bg1"/>
                </a:solidFill>
                <a:latin typeface="Times New Roman"/>
                <a:ea typeface="Calibri"/>
                <a:cs typeface="Times New Roman"/>
              </a:rPr>
              <a:t>B.	September 11, 2001</a:t>
            </a:r>
            <a:endParaRPr lang="ru-RU" sz="2400" dirty="0">
              <a:solidFill>
                <a:schemeClr val="bg1"/>
              </a:solidFill>
              <a:ea typeface="Calibri"/>
              <a:cs typeface="Times New Roman"/>
            </a:endParaRPr>
          </a:p>
          <a:p>
            <a:pPr marL="0" lvl="0" indent="0">
              <a:lnSpc>
                <a:spcPct val="150000"/>
              </a:lnSpc>
              <a:buNone/>
            </a:pPr>
            <a:r>
              <a:rPr lang="en-US" sz="2400" dirty="0">
                <a:solidFill>
                  <a:schemeClr val="bg1"/>
                </a:solidFill>
                <a:latin typeface="Times New Roman"/>
                <a:ea typeface="Calibri"/>
                <a:cs typeface="Times New Roman"/>
              </a:rPr>
              <a:t>C.	January 9,  2010</a:t>
            </a:r>
            <a:endParaRPr lang="ru-RU" sz="2400" dirty="0">
              <a:solidFill>
                <a:schemeClr val="bg1"/>
              </a:solidFill>
              <a:ea typeface="Calibri"/>
              <a:cs typeface="Times New Roman"/>
            </a:endParaRPr>
          </a:p>
          <a:p>
            <a:pPr marL="0" lvl="0" indent="0">
              <a:lnSpc>
                <a:spcPct val="150000"/>
              </a:lnSpc>
              <a:buNone/>
            </a:pPr>
            <a:r>
              <a:rPr lang="en-US" sz="2400" dirty="0">
                <a:solidFill>
                  <a:srgbClr val="FF0000"/>
                </a:solidFill>
                <a:latin typeface="Times New Roman"/>
                <a:ea typeface="Calibri"/>
                <a:cs typeface="Times New Roman"/>
              </a:rPr>
              <a:t> </a:t>
            </a:r>
            <a:endParaRPr lang="ru-RU" sz="2400" dirty="0">
              <a:solidFill>
                <a:srgbClr val="FF0000"/>
              </a:solidFill>
              <a:ea typeface="Calibri"/>
              <a:cs typeface="Times New Roman"/>
            </a:endParaRPr>
          </a:p>
          <a:p>
            <a:pPr marL="0" lvl="0" indent="0">
              <a:lnSpc>
                <a:spcPct val="150000"/>
              </a:lnSpc>
              <a:buNone/>
            </a:pPr>
            <a:r>
              <a:rPr lang="en-US" sz="2400" dirty="0">
                <a:solidFill>
                  <a:srgbClr val="FF0000"/>
                </a:solidFill>
                <a:latin typeface="Times New Roman"/>
                <a:ea typeface="Calibri"/>
                <a:cs typeface="Times New Roman"/>
              </a:rPr>
              <a:t>5. The terrorist act in </a:t>
            </a:r>
            <a:r>
              <a:rPr lang="en-US" sz="2400" dirty="0" err="1">
                <a:solidFill>
                  <a:srgbClr val="FF0000"/>
                </a:solidFill>
                <a:latin typeface="Times New Roman"/>
                <a:ea typeface="Calibri"/>
                <a:cs typeface="Times New Roman"/>
              </a:rPr>
              <a:t>Beslan</a:t>
            </a:r>
            <a:r>
              <a:rPr lang="en-US" sz="2400" dirty="0">
                <a:solidFill>
                  <a:srgbClr val="FF0000"/>
                </a:solidFill>
                <a:latin typeface="Times New Roman"/>
                <a:ea typeface="Calibri"/>
                <a:cs typeface="Times New Roman"/>
              </a:rPr>
              <a:t> took place in: </a:t>
            </a:r>
            <a:endParaRPr lang="ru-RU" sz="2400" dirty="0">
              <a:solidFill>
                <a:srgbClr val="FF0000"/>
              </a:solidFill>
              <a:ea typeface="Calibri"/>
              <a:cs typeface="Times New Roman"/>
            </a:endParaRPr>
          </a:p>
          <a:p>
            <a:pPr marL="0" lvl="0" indent="0">
              <a:lnSpc>
                <a:spcPct val="150000"/>
              </a:lnSpc>
              <a:buNone/>
            </a:pPr>
            <a:r>
              <a:rPr lang="en-US" sz="2400" dirty="0">
                <a:solidFill>
                  <a:schemeClr val="bg1"/>
                </a:solidFill>
                <a:latin typeface="Times New Roman"/>
                <a:ea typeface="Calibri"/>
                <a:cs typeface="Times New Roman"/>
              </a:rPr>
              <a:t>A.	 September 1</a:t>
            </a:r>
            <a:endParaRPr lang="ru-RU" sz="2400" dirty="0">
              <a:solidFill>
                <a:schemeClr val="bg1"/>
              </a:solidFill>
              <a:ea typeface="Calibri"/>
              <a:cs typeface="Times New Roman"/>
            </a:endParaRPr>
          </a:p>
          <a:p>
            <a:pPr marL="0" lvl="0" indent="0">
              <a:lnSpc>
                <a:spcPct val="150000"/>
              </a:lnSpc>
              <a:buNone/>
            </a:pPr>
            <a:r>
              <a:rPr lang="en-US" sz="2400" dirty="0">
                <a:solidFill>
                  <a:schemeClr val="bg1"/>
                </a:solidFill>
                <a:latin typeface="Times New Roman"/>
                <a:ea typeface="Calibri"/>
                <a:cs typeface="Times New Roman"/>
              </a:rPr>
              <a:t>B.	October 2</a:t>
            </a:r>
            <a:endParaRPr lang="ru-RU" sz="2400" dirty="0">
              <a:solidFill>
                <a:schemeClr val="bg1"/>
              </a:solidFill>
              <a:ea typeface="Calibri"/>
              <a:cs typeface="Times New Roman"/>
            </a:endParaRPr>
          </a:p>
          <a:p>
            <a:pPr marL="0" lvl="0" indent="0">
              <a:lnSpc>
                <a:spcPct val="150000"/>
              </a:lnSpc>
              <a:buNone/>
            </a:pPr>
            <a:r>
              <a:rPr lang="en-US" sz="2400" dirty="0">
                <a:solidFill>
                  <a:schemeClr val="bg1"/>
                </a:solidFill>
                <a:latin typeface="Times New Roman"/>
                <a:ea typeface="Calibri"/>
                <a:cs typeface="Times New Roman"/>
              </a:rPr>
              <a:t>C.	November 3 </a:t>
            </a:r>
            <a:endParaRPr lang="ru-RU" sz="2400" dirty="0">
              <a:solidFill>
                <a:schemeClr val="bg1"/>
              </a:solidFill>
              <a:ea typeface="Calibri"/>
              <a:cs typeface="Times New Roman"/>
            </a:endParaRPr>
          </a:p>
          <a:p>
            <a:endParaRPr lang="ru-RU" dirty="0"/>
          </a:p>
        </p:txBody>
      </p:sp>
    </p:spTree>
    <p:extLst>
      <p:ext uri="{BB962C8B-B14F-4D97-AF65-F5344CB8AC3E}">
        <p14:creationId xmlns:p14="http://schemas.microsoft.com/office/powerpoint/2010/main" xmlns="" val="199486845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24744"/>
            <a:ext cx="8229600" cy="1143000"/>
          </a:xfrm>
        </p:spPr>
        <p:txBody>
          <a:bodyPr>
            <a:normAutofit fontScale="90000"/>
          </a:bodyPr>
          <a:lstStyle/>
          <a:p>
            <a:pPr algn="l"/>
            <a:r>
              <a:rPr lang="en-US" dirty="0" smtClean="0">
                <a:solidFill>
                  <a:schemeClr val="accent6">
                    <a:lumMod val="75000"/>
                  </a:schemeClr>
                </a:solidFill>
              </a:rPr>
              <a:t>The phrase “one man’s terrorist is another man’s freedom fighter” is a view terrorists themselves would accept.</a:t>
            </a:r>
            <a:endParaRPr lang="ru-RU" dirty="0">
              <a:solidFill>
                <a:schemeClr val="accent6">
                  <a:lumMod val="75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645024"/>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1960" y="3645024"/>
            <a:ext cx="4084291" cy="2854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8363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randombar(horizontal)">
                                      <p:cBhvr>
                                        <p:cTn id="11"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739" y="2967335"/>
            <a:ext cx="86485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ngLiU_HKSCS" pitchFamily="18" charset="-120"/>
                <a:ea typeface="MingLiU_HKSCS" pitchFamily="18" charset="-120"/>
              </a:rPr>
              <a:t>The History of Terrorism</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ngLiU_HKSCS" pitchFamily="18" charset="-120"/>
              <a:ea typeface="MingLiU_HKSCS" pitchFamily="18" charset="-120"/>
            </a:endParaRPr>
          </a:p>
        </p:txBody>
      </p:sp>
    </p:spTree>
    <p:extLst>
      <p:ext uri="{BB962C8B-B14F-4D97-AF65-F5344CB8AC3E}">
        <p14:creationId xmlns:p14="http://schemas.microsoft.com/office/powerpoint/2010/main" xmlns="" val="5752754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8229600" cy="1143000"/>
          </a:xfrm>
        </p:spPr>
        <p:txBody>
          <a:bodyPr>
            <a:normAutofit fontScale="90000"/>
          </a:bodyPr>
          <a:lstStyle/>
          <a:p>
            <a:pPr algn="just"/>
            <a:r>
              <a:rPr lang="en-US" dirty="0" smtClean="0">
                <a:solidFill>
                  <a:srgbClr val="FFFF00"/>
                </a:solidFill>
              </a:rPr>
              <a:t>Terrorist acts or the threat of such action have been in existence for millennia.</a:t>
            </a:r>
            <a:endParaRPr lang="ru-RU" dirty="0">
              <a:solidFill>
                <a:srgbClr val="FFFF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636786"/>
            <a:ext cx="4842183" cy="3675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0" y="3789039"/>
            <a:ext cx="3684168" cy="2523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59274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80">
                                          <p:stCondLst>
                                            <p:cond delay="0"/>
                                          </p:stCondLst>
                                        </p:cTn>
                                        <p:tgtEl>
                                          <p:spTgt spid="9218"/>
                                        </p:tgtEl>
                                      </p:cBhvr>
                                    </p:animEffect>
                                    <p:anim calcmode="lin" valueType="num">
                                      <p:cBhvr>
                                        <p:cTn id="8"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8"/>
                                        </p:tgtEl>
                                      </p:cBhvr>
                                      <p:to x="100000" y="60000"/>
                                    </p:animScale>
                                    <p:animScale>
                                      <p:cBhvr>
                                        <p:cTn id="14" dur="166" decel="50000">
                                          <p:stCondLst>
                                            <p:cond delay="676"/>
                                          </p:stCondLst>
                                        </p:cTn>
                                        <p:tgtEl>
                                          <p:spTgt spid="9218"/>
                                        </p:tgtEl>
                                      </p:cBhvr>
                                      <p:to x="100000" y="100000"/>
                                    </p:animScale>
                                    <p:animScale>
                                      <p:cBhvr>
                                        <p:cTn id="15" dur="26">
                                          <p:stCondLst>
                                            <p:cond delay="1312"/>
                                          </p:stCondLst>
                                        </p:cTn>
                                        <p:tgtEl>
                                          <p:spTgt spid="9218"/>
                                        </p:tgtEl>
                                      </p:cBhvr>
                                      <p:to x="100000" y="80000"/>
                                    </p:animScale>
                                    <p:animScale>
                                      <p:cBhvr>
                                        <p:cTn id="16" dur="166" decel="50000">
                                          <p:stCondLst>
                                            <p:cond delay="1338"/>
                                          </p:stCondLst>
                                        </p:cTn>
                                        <p:tgtEl>
                                          <p:spTgt spid="9218"/>
                                        </p:tgtEl>
                                      </p:cBhvr>
                                      <p:to x="100000" y="100000"/>
                                    </p:animScale>
                                    <p:animScale>
                                      <p:cBhvr>
                                        <p:cTn id="17" dur="26">
                                          <p:stCondLst>
                                            <p:cond delay="1642"/>
                                          </p:stCondLst>
                                        </p:cTn>
                                        <p:tgtEl>
                                          <p:spTgt spid="9218"/>
                                        </p:tgtEl>
                                      </p:cBhvr>
                                      <p:to x="100000" y="90000"/>
                                    </p:animScale>
                                    <p:animScale>
                                      <p:cBhvr>
                                        <p:cTn id="18" dur="166" decel="50000">
                                          <p:stCondLst>
                                            <p:cond delay="1668"/>
                                          </p:stCondLst>
                                        </p:cTn>
                                        <p:tgtEl>
                                          <p:spTgt spid="9218"/>
                                        </p:tgtEl>
                                      </p:cBhvr>
                                      <p:to x="100000" y="100000"/>
                                    </p:animScale>
                                    <p:animScale>
                                      <p:cBhvr>
                                        <p:cTn id="19" dur="26">
                                          <p:stCondLst>
                                            <p:cond delay="1808"/>
                                          </p:stCondLst>
                                        </p:cTn>
                                        <p:tgtEl>
                                          <p:spTgt spid="9218"/>
                                        </p:tgtEl>
                                      </p:cBhvr>
                                      <p:to x="100000" y="95000"/>
                                    </p:animScale>
                                    <p:animScale>
                                      <p:cBhvr>
                                        <p:cTn id="20" dur="166" decel="50000">
                                          <p:stCondLst>
                                            <p:cond delay="1834"/>
                                          </p:stCondLst>
                                        </p:cTn>
                                        <p:tgtEl>
                                          <p:spTgt spid="9218"/>
                                        </p:tgtEl>
                                      </p:cBhvr>
                                      <p:to x="100000" y="100000"/>
                                    </p:animScale>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92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TotalTime>
  <Words>1657</Words>
  <Application>Microsoft Office PowerPoint</Application>
  <PresentationFormat>Экран (4:3)</PresentationFormat>
  <Paragraphs>230</Paragraphs>
  <Slides>67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Тема Office</vt:lpstr>
      <vt:lpstr>Terrorism</vt:lpstr>
      <vt:lpstr>Terrorism – the terrible truth of the 21st century</vt:lpstr>
      <vt:lpstr>Слайд 3</vt:lpstr>
      <vt:lpstr>Слайд 4</vt:lpstr>
      <vt:lpstr>The effectiveness of the terrorist act lies not in the act itself, but in the public’s or government’s reaction to the act.</vt:lpstr>
      <vt:lpstr>The Munich Olympics in 1972 </vt:lpstr>
      <vt:lpstr>The phrase “one man’s terrorist is another man’s freedom fighter” is a view terrorists themselves would accept.</vt:lpstr>
      <vt:lpstr>Слайд 8</vt:lpstr>
      <vt:lpstr>Terrorist acts or the threat of such action have been in existence for millennia.</vt:lpstr>
      <vt:lpstr>The earliest known organization that exhibited aspects of a modern terrorist organization was the Zealots of Judea.</vt:lpstr>
      <vt:lpstr>The French Revolution provided the first uses of the words "Terrorist" and "Terrorism". Use of the word "terrorism" began in 1795 in reference to the Reign of Terror initiated by the Revolutionary government. </vt:lpstr>
      <vt:lpstr>The Current State of Terrorism </vt:lpstr>
      <vt:lpstr>Слайд 13</vt:lpstr>
      <vt:lpstr>Terrorist categories and cells  </vt:lpstr>
      <vt:lpstr>Слайд 15</vt:lpstr>
      <vt:lpstr>Political terrorism </vt:lpstr>
      <vt:lpstr>Psychological terrorism </vt:lpstr>
      <vt:lpstr>Coercive terrorism</vt:lpstr>
      <vt:lpstr>Dynamic terrorism </vt:lpstr>
      <vt:lpstr>Deliberate terrorism</vt:lpstr>
      <vt:lpstr>Слайд 21</vt:lpstr>
      <vt:lpstr>Слайд 22</vt:lpstr>
      <vt:lpstr>Illegality of Methods  </vt:lpstr>
      <vt:lpstr>Слайд 24</vt:lpstr>
      <vt:lpstr>Preparation and Support </vt:lpstr>
      <vt:lpstr>Слайд 26</vt:lpstr>
      <vt:lpstr>Слайд 27</vt:lpstr>
      <vt:lpstr>A terrorist group commits acts of violence to-…</vt:lpstr>
      <vt:lpstr>Слайд 29</vt:lpstr>
      <vt:lpstr>Слайд 30</vt:lpstr>
      <vt:lpstr>Слайд 31</vt:lpstr>
      <vt:lpstr>Bombings </vt:lpstr>
      <vt:lpstr>Kidnappings and Hostage-Takings  </vt:lpstr>
      <vt:lpstr>Armed Attacks and Assassinations  </vt:lpstr>
      <vt:lpstr> Arsons and Firebombings  </vt:lpstr>
      <vt:lpstr>Hijackings and Skyjackings  </vt:lpstr>
      <vt:lpstr>Other Types of Terrorist Incidents</vt:lpstr>
      <vt:lpstr>Слайд 38</vt:lpstr>
      <vt:lpstr>Слайд 39</vt:lpstr>
      <vt:lpstr>Слайд 40</vt:lpstr>
      <vt:lpstr>Слайд 41</vt:lpstr>
      <vt:lpstr>Слайд 42</vt:lpstr>
      <vt:lpstr>The smallest elements of terrorist organizations are the cells that serve as building blocks for the terrorist organization. </vt:lpstr>
      <vt:lpstr>Separatist. </vt:lpstr>
      <vt:lpstr>Nationalistic. </vt:lpstr>
      <vt:lpstr> Revolutionary</vt:lpstr>
      <vt:lpstr>Political. </vt:lpstr>
      <vt:lpstr>Religious</vt:lpstr>
      <vt:lpstr>Domestic</vt:lpstr>
      <vt:lpstr>Слайд 50</vt:lpstr>
      <vt:lpstr>Слайд 51</vt:lpstr>
      <vt:lpstr>Слайд 52</vt:lpstr>
      <vt:lpstr>Terrorist acts</vt:lpstr>
      <vt:lpstr>Terrorist acts in Russia</vt:lpstr>
      <vt:lpstr>2000 </vt:lpstr>
      <vt:lpstr>2001</vt:lpstr>
      <vt:lpstr>2002</vt:lpstr>
      <vt:lpstr>2003</vt:lpstr>
      <vt:lpstr>2004 </vt:lpstr>
      <vt:lpstr>Слайд 60</vt:lpstr>
      <vt:lpstr>2009</vt:lpstr>
      <vt:lpstr>2011</vt:lpstr>
      <vt:lpstr>Слайд 63</vt:lpstr>
      <vt:lpstr>Слайд 64</vt:lpstr>
      <vt:lpstr>Terrorism – the terrible truth of the 21st century                                                    Questionnaire </vt:lpstr>
      <vt:lpstr>Слайд 66</vt:lpstr>
      <vt:lpstr>Слайд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reddream</dc:creator>
  <cp:lastModifiedBy>ENG54</cp:lastModifiedBy>
  <cp:revision>66</cp:revision>
  <dcterms:created xsi:type="dcterms:W3CDTF">2012-12-19T13:03:07Z</dcterms:created>
  <dcterms:modified xsi:type="dcterms:W3CDTF">2013-02-15T08:35:57Z</dcterms:modified>
</cp:coreProperties>
</file>