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82" r:id="rId4"/>
    <p:sldId id="278" r:id="rId5"/>
    <p:sldId id="256" r:id="rId6"/>
    <p:sldId id="260" r:id="rId7"/>
    <p:sldId id="285" r:id="rId8"/>
    <p:sldId id="280" r:id="rId9"/>
    <p:sldId id="291" r:id="rId10"/>
    <p:sldId id="290" r:id="rId11"/>
    <p:sldId id="271" r:id="rId12"/>
    <p:sldId id="274" r:id="rId13"/>
    <p:sldId id="273" r:id="rId14"/>
    <p:sldId id="292" r:id="rId15"/>
    <p:sldId id="272" r:id="rId16"/>
    <p:sldId id="294" r:id="rId17"/>
    <p:sldId id="295" r:id="rId18"/>
    <p:sldId id="296" r:id="rId19"/>
    <p:sldId id="265" r:id="rId20"/>
    <p:sldId id="263" r:id="rId21"/>
    <p:sldId id="277" r:id="rId22"/>
    <p:sldId id="287" r:id="rId23"/>
    <p:sldId id="286" r:id="rId24"/>
    <p:sldId id="283" r:id="rId25"/>
    <p:sldId id="268" r:id="rId26"/>
    <p:sldId id="267" r:id="rId27"/>
    <p:sldId id="275" r:id="rId28"/>
    <p:sldId id="259" r:id="rId29"/>
    <p:sldId id="264" r:id="rId30"/>
    <p:sldId id="270" r:id="rId31"/>
    <p:sldId id="276" r:id="rId32"/>
    <p:sldId id="281" r:id="rId33"/>
    <p:sldId id="279" r:id="rId34"/>
    <p:sldId id="28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9635" y="908720"/>
            <a:ext cx="396735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764704"/>
            <a:ext cx="43204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Свойства</a:t>
            </a:r>
          </a:p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воды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о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00" y="869950"/>
            <a:ext cx="7747000" cy="511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изготовления 1тонны кирпича надо израсходовать 1-2 тонны воды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337636" cy="279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40481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добычу 1 тонны угля нужно израсходовать 3 тонны воды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3360" b="5499"/>
          <a:stretch>
            <a:fillRect/>
          </a:stretch>
        </p:blipFill>
        <p:spPr bwMode="auto">
          <a:xfrm>
            <a:off x="251520" y="1772816"/>
            <a:ext cx="5204484" cy="38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6801" r="5721"/>
          <a:stretch>
            <a:fillRect/>
          </a:stretch>
        </p:blipFill>
        <p:spPr bwMode="auto">
          <a:xfrm>
            <a:off x="5241850" y="3861048"/>
            <a:ext cx="3677101" cy="272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Чтобы вырастить 1 кг пшеницы, потребуется 1000 литров воды</a:t>
            </a:r>
            <a:endParaRPr lang="ru-RU" dirty="0"/>
          </a:p>
        </p:txBody>
      </p:sp>
      <p:pic>
        <p:nvPicPr>
          <p:cNvPr id="4" name="Содержимое 3" descr="пол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156104"/>
            <a:ext cx="6408712" cy="429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Чтобы вырастить 1 кг риса, потребуется 3400 литров воды</a:t>
            </a:r>
            <a:endParaRPr lang="ru-RU" dirty="0"/>
          </a:p>
        </p:txBody>
      </p:sp>
      <p:pic>
        <p:nvPicPr>
          <p:cNvPr id="6" name="Содержимое 5" descr="ри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91" t="3814" r="7573" b="5499"/>
          <a:stretch>
            <a:fillRect/>
          </a:stretch>
        </p:blipFill>
        <p:spPr>
          <a:xfrm>
            <a:off x="323528" y="2564904"/>
            <a:ext cx="597666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ис2.jpg"/>
          <p:cNvPicPr>
            <a:picLocks noChangeAspect="1"/>
          </p:cNvPicPr>
          <p:nvPr/>
        </p:nvPicPr>
        <p:blipFill>
          <a:blip r:embed="rId3" cstate="print"/>
          <a:srcRect l="2751" t="10311" r="5586"/>
          <a:stretch>
            <a:fillRect/>
          </a:stretch>
        </p:blipFill>
        <p:spPr>
          <a:xfrm>
            <a:off x="5949662" y="2132856"/>
            <a:ext cx="298052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производства 1 кг мяса нужно не менее 4500 литров воды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13" r="7476" b="7561"/>
          <a:stretch>
            <a:fillRect/>
          </a:stretch>
        </p:blipFill>
        <p:spPr bwMode="auto">
          <a:xfrm>
            <a:off x="395536" y="2060848"/>
            <a:ext cx="4608512" cy="325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84984"/>
            <a:ext cx="3811316" cy="287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производства 0,5 кг сыра нужно не менее 5000 литров воды</a:t>
            </a:r>
            <a:endParaRPr lang="ru-RU" dirty="0"/>
          </a:p>
        </p:txBody>
      </p:sp>
      <p:pic>
        <p:nvPicPr>
          <p:cNvPr id="4" name="Содержимое 3" descr="сыр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4114800" cy="2933700"/>
          </a:xfrm>
        </p:spPr>
      </p:pic>
      <p:pic>
        <p:nvPicPr>
          <p:cNvPr id="6" name="Рисунок 5" descr="сы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8141" y="1844824"/>
            <a:ext cx="464350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Чтобы вырастить 1 кг яблок, потребуется 700 литров воды</a:t>
            </a:r>
            <a:endParaRPr lang="ru-RU" dirty="0"/>
          </a:p>
        </p:txBody>
      </p:sp>
      <p:pic>
        <p:nvPicPr>
          <p:cNvPr id="4" name="Содержимое 3" descr="ябло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6125497" cy="4298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Чтобы вырастить 1 кг свежего чайного листа (для 260 граммов заварки), потребуется 2600 литров воды</a:t>
            </a:r>
            <a:endParaRPr lang="ru-RU" sz="3600" dirty="0"/>
          </a:p>
        </p:txBody>
      </p:sp>
      <p:pic>
        <p:nvPicPr>
          <p:cNvPr id="4" name="Содержимое 3" descr="ч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908" t="5392"/>
          <a:stretch>
            <a:fillRect/>
          </a:stretch>
        </p:blipFill>
        <p:spPr>
          <a:xfrm>
            <a:off x="611559" y="2420888"/>
            <a:ext cx="483112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чай2.jpg"/>
          <p:cNvPicPr>
            <a:picLocks noChangeAspect="1"/>
          </p:cNvPicPr>
          <p:nvPr/>
        </p:nvPicPr>
        <p:blipFill>
          <a:blip r:embed="rId3" cstate="print"/>
          <a:srcRect l="11513" t="10626" r="14262"/>
          <a:stretch>
            <a:fillRect/>
          </a:stretch>
        </p:blipFill>
        <p:spPr>
          <a:xfrm>
            <a:off x="5651288" y="2924944"/>
            <a:ext cx="316918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262" y="620688"/>
            <a:ext cx="46783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Вода – это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1" descr="красн гэ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5760640" cy="431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577962" y="620688"/>
            <a:ext cx="29258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жизнь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488832" cy="494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96819" y="332656"/>
            <a:ext cx="4150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Лаборатория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да в стакане.jpg"/>
          <p:cNvPicPr>
            <a:picLocks noChangeAspect="1"/>
          </p:cNvPicPr>
          <p:nvPr/>
        </p:nvPicPr>
        <p:blipFill>
          <a:blip r:embed="rId2" cstate="print"/>
          <a:srcRect l="24800" r="22280" b="7309"/>
          <a:stretch>
            <a:fillRect/>
          </a:stretch>
        </p:blipFill>
        <p:spPr>
          <a:xfrm>
            <a:off x="395536" y="548680"/>
            <a:ext cx="4643105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436096" y="548680"/>
            <a:ext cx="32786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Проведём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опыты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308" t="1189" r="49561" b="9662"/>
          <a:stretch>
            <a:fillRect/>
          </a:stretch>
        </p:blipFill>
        <p:spPr bwMode="auto">
          <a:xfrm>
            <a:off x="323528" y="1412776"/>
            <a:ext cx="4493299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5976" y="404664"/>
            <a:ext cx="45365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происходит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водой при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нагревании?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парение.jpg"/>
          <p:cNvPicPr>
            <a:picLocks noChangeAspect="1"/>
          </p:cNvPicPr>
          <p:nvPr/>
        </p:nvPicPr>
        <p:blipFill>
          <a:blip r:embed="rId2" cstate="print"/>
          <a:srcRect l="5901" r="5113"/>
          <a:stretch>
            <a:fillRect/>
          </a:stretch>
        </p:blipFill>
        <p:spPr>
          <a:xfrm>
            <a:off x="683568" y="1196752"/>
            <a:ext cx="8136904" cy="434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ё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3" y="476673"/>
            <a:ext cx="6480719" cy="465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87824" y="5229200"/>
            <a:ext cx="60101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происходит с водой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 охлаждении?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Свойства воды: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400" dirty="0" smtClean="0"/>
              <a:t>Прозрачная</a:t>
            </a:r>
          </a:p>
          <a:p>
            <a:pPr>
              <a:buFont typeface="Wingdings" pitchFamily="2" charset="2"/>
              <a:buChar char="§"/>
            </a:pPr>
            <a:r>
              <a:rPr lang="ru-RU" sz="4400" dirty="0" smtClean="0"/>
              <a:t>Не имеет вкуса и запаха</a:t>
            </a:r>
          </a:p>
          <a:p>
            <a:pPr>
              <a:buFont typeface="Wingdings" pitchFamily="2" charset="2"/>
              <a:buChar char="§"/>
            </a:pPr>
            <a:r>
              <a:rPr lang="ru-RU" sz="4400" dirty="0" smtClean="0"/>
              <a:t>Является растворителем</a:t>
            </a:r>
          </a:p>
          <a:p>
            <a:pPr>
              <a:buFont typeface="Wingdings" pitchFamily="2" charset="2"/>
              <a:buChar char="§"/>
            </a:pPr>
            <a:r>
              <a:rPr lang="ru-RU" sz="4400" dirty="0" smtClean="0"/>
              <a:t>При нагревании испаряется</a:t>
            </a:r>
          </a:p>
          <a:p>
            <a:pPr>
              <a:buFont typeface="Wingdings" pitchFamily="2" charset="2"/>
              <a:buChar char="§"/>
            </a:pPr>
            <a:r>
              <a:rPr lang="ru-RU" sz="4400" dirty="0" smtClean="0"/>
              <a:t>Бывает в твёрдом состоянии</a:t>
            </a:r>
            <a:endParaRPr lang="ru-RU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5422484" cy="432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5420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Фильтр бытовой</a:t>
            </a:r>
            <a:endParaRPr lang="ru-RU" sz="5400" b="1" cap="none" spc="1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268760"/>
            <a:ext cx="303745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 bwMode="auto">
          <a:xfrm>
            <a:off x="755576" y="692696"/>
            <a:ext cx="760067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35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Очистные сооружения</a:t>
            </a:r>
            <a:endParaRPr lang="ru-RU" sz="5400" b="1" cap="none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404664"/>
            <a:ext cx="6993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Очистные сооружения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я мамы 2.png"/>
          <p:cNvPicPr>
            <a:picLocks noChangeAspect="1"/>
          </p:cNvPicPr>
          <p:nvPr/>
        </p:nvPicPr>
        <p:blipFill>
          <a:blip r:embed="rId2" cstate="print"/>
          <a:srcRect l="9838" r="8263" b="10564"/>
          <a:stretch>
            <a:fillRect/>
          </a:stretch>
        </p:blipFill>
        <p:spPr>
          <a:xfrm>
            <a:off x="971600" y="2276872"/>
            <a:ext cx="7488832" cy="40826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548680"/>
            <a:ext cx="7143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Мировые запасы воды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оводь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64096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4773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Вешние воды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5183857" cy="345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476672"/>
            <a:ext cx="3800425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620688"/>
            <a:ext cx="3557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Лаборанты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069958" cy="547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692696"/>
            <a:ext cx="57720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Поверхностные воды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548" y="548680"/>
            <a:ext cx="7424919" cy="568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241" y="764704"/>
            <a:ext cx="802435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233" y="764704"/>
            <a:ext cx="8021536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Объясните пословицы: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</a:rPr>
              <a:t>Вода – всему голова</a:t>
            </a:r>
          </a:p>
          <a:p>
            <a:pPr>
              <a:buNone/>
            </a:pP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</a:rPr>
              <a:t>Хлеб – батюшка, а водица - матушка</a:t>
            </a:r>
            <a:endParaRPr lang="ru-RU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618684" cy="547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я мамы.png"/>
          <p:cNvPicPr>
            <a:picLocks noChangeAspect="1"/>
          </p:cNvPicPr>
          <p:nvPr/>
        </p:nvPicPr>
        <p:blipFill>
          <a:blip r:embed="rId2" cstate="print"/>
          <a:srcRect l="26983" t="3656" r="24958" b="9825"/>
          <a:stretch>
            <a:fillRect/>
          </a:stretch>
        </p:blipFill>
        <p:spPr>
          <a:xfrm>
            <a:off x="1547664" y="692696"/>
            <a:ext cx="5904656" cy="53067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р.png"/>
          <p:cNvPicPr>
            <a:picLocks noChangeAspect="1"/>
          </p:cNvPicPr>
          <p:nvPr/>
        </p:nvPicPr>
        <p:blipFill>
          <a:blip r:embed="rId2" cstate="print"/>
          <a:srcRect l="24800" t="2676" r="14563" b="10564"/>
          <a:stretch>
            <a:fillRect/>
          </a:stretch>
        </p:blipFill>
        <p:spPr>
          <a:xfrm>
            <a:off x="971600" y="692696"/>
            <a:ext cx="7661651" cy="54726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л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2032044"/>
            <a:ext cx="4608512" cy="4506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24354" y="116632"/>
            <a:ext cx="618727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Какое значение имеет</a:t>
            </a:r>
          </a:p>
          <a:p>
            <a:pPr algn="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вода в жизни</a:t>
            </a:r>
          </a:p>
          <a:p>
            <a:pPr algn="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</a:t>
            </a: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астений?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да для раст.jpg"/>
          <p:cNvPicPr>
            <a:picLocks noChangeAspect="1"/>
          </p:cNvPicPr>
          <p:nvPr/>
        </p:nvPicPr>
        <p:blipFill>
          <a:blip r:embed="rId2" cstate="print"/>
          <a:srcRect l="3538" t="1539" r="4326" b="2616"/>
          <a:stretch>
            <a:fillRect/>
          </a:stretch>
        </p:blipFill>
        <p:spPr>
          <a:xfrm>
            <a:off x="323528" y="188640"/>
            <a:ext cx="8424936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ыб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330878"/>
            <a:ext cx="5112568" cy="383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956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Какое значение имеет</a:t>
            </a:r>
          </a:p>
          <a:p>
            <a:pPr algn="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вода в жизни</a:t>
            </a:r>
          </a:p>
          <a:p>
            <a:pPr algn="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животных?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175</Words>
  <Application>Microsoft Office PowerPoint</Application>
  <PresentationFormat>Экран (4:3)</PresentationFormat>
  <Paragraphs>42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Для изготовления 1тонны кирпича надо израсходовать 1-2 тонны воды</vt:lpstr>
      <vt:lpstr>На добычу 1 тонны угля нужно израсходовать 3 тонны воды</vt:lpstr>
      <vt:lpstr>Чтобы вырастить 1 кг пшеницы, потребуется 1000 литров воды</vt:lpstr>
      <vt:lpstr>Чтобы вырастить 1 кг риса, потребуется 3400 литров воды</vt:lpstr>
      <vt:lpstr>Для производства 1 кг мяса нужно не менее 4500 литров воды</vt:lpstr>
      <vt:lpstr>Для производства 0,5 кг сыра нужно не менее 5000 литров воды</vt:lpstr>
      <vt:lpstr>Чтобы вырастить 1 кг яблок, потребуется 700 литров воды</vt:lpstr>
      <vt:lpstr>Чтобы вырастить 1 кг свежего чайного листа (для 260 граммов заварки), потребуется 2600 литров воды</vt:lpstr>
      <vt:lpstr>Слайд 19</vt:lpstr>
      <vt:lpstr>Слайд 20</vt:lpstr>
      <vt:lpstr>Слайд 21</vt:lpstr>
      <vt:lpstr>Слайд 22</vt:lpstr>
      <vt:lpstr>Слайд 23</vt:lpstr>
      <vt:lpstr>Свойства воды: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Объясните пословицы: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37</cp:revision>
  <dcterms:created xsi:type="dcterms:W3CDTF">2014-01-19T16:00:59Z</dcterms:created>
  <dcterms:modified xsi:type="dcterms:W3CDTF">2014-01-29T16:10:17Z</dcterms:modified>
</cp:coreProperties>
</file>