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74" r:id="rId5"/>
    <p:sldId id="282" r:id="rId6"/>
    <p:sldId id="284" r:id="rId7"/>
    <p:sldId id="286" r:id="rId8"/>
    <p:sldId id="288" r:id="rId9"/>
    <p:sldId id="272" r:id="rId10"/>
    <p:sldId id="271" r:id="rId11"/>
    <p:sldId id="266" r:id="rId12"/>
    <p:sldId id="268" r:id="rId13"/>
    <p:sldId id="276" r:id="rId14"/>
    <p:sldId id="289" r:id="rId15"/>
    <p:sldId id="264" r:id="rId16"/>
    <p:sldId id="290" r:id="rId17"/>
    <p:sldId id="292" r:id="rId18"/>
    <p:sldId id="293" r:id="rId1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B41CB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21" autoAdjust="0"/>
    <p:restoredTop sz="94737" autoAdjust="0"/>
  </p:normalViewPr>
  <p:slideViewPr>
    <p:cSldViewPr>
      <p:cViewPr varScale="1">
        <p:scale>
          <a:sx n="75" d="100"/>
          <a:sy n="75" d="100"/>
        </p:scale>
        <p:origin x="-37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54" y="9216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22"/>
          <p:cNvSpPr/>
          <p:nvPr/>
        </p:nvSpPr>
        <p:spPr>
          <a:xfrm flipV="1">
            <a:off x="5410200" y="3810000"/>
            <a:ext cx="3733800" cy="904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23"/>
          <p:cNvSpPr/>
          <p:nvPr/>
        </p:nvSpPr>
        <p:spPr>
          <a:xfrm flipV="1">
            <a:off x="5410200" y="3897313"/>
            <a:ext cx="3733800" cy="1920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24"/>
          <p:cNvSpPr/>
          <p:nvPr/>
        </p:nvSpPr>
        <p:spPr>
          <a:xfrm flipV="1">
            <a:off x="5410200" y="4114800"/>
            <a:ext cx="3733800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25"/>
          <p:cNvSpPr/>
          <p:nvPr/>
        </p:nvSpPr>
        <p:spPr>
          <a:xfrm flipV="1">
            <a:off x="5410200" y="4164013"/>
            <a:ext cx="1965325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Прямоугольник 26"/>
          <p:cNvSpPr/>
          <p:nvPr/>
        </p:nvSpPr>
        <p:spPr>
          <a:xfrm flipV="1">
            <a:off x="5410200" y="4198938"/>
            <a:ext cx="1965325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11" name="Скругленный прямоугольник 29"/>
          <p:cNvSpPr/>
          <p:nvPr/>
        </p:nvSpPr>
        <p:spPr bwMode="white">
          <a:xfrm>
            <a:off x="5410200" y="3962400"/>
            <a:ext cx="3063875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12" name="Скругленный прямоугольник 30"/>
          <p:cNvSpPr/>
          <p:nvPr/>
        </p:nvSpPr>
        <p:spPr bwMode="white">
          <a:xfrm>
            <a:off x="7377113" y="4060825"/>
            <a:ext cx="16002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Прямоугольник 6"/>
          <p:cNvSpPr/>
          <p:nvPr/>
        </p:nvSpPr>
        <p:spPr>
          <a:xfrm>
            <a:off x="0" y="3649663"/>
            <a:ext cx="9144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Прямоугольник 9"/>
          <p:cNvSpPr/>
          <p:nvPr/>
        </p:nvSpPr>
        <p:spPr>
          <a:xfrm>
            <a:off x="0" y="3675063"/>
            <a:ext cx="9144000" cy="1412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Прямоугольник 10"/>
          <p:cNvSpPr/>
          <p:nvPr/>
        </p:nvSpPr>
        <p:spPr>
          <a:xfrm flipV="1">
            <a:off x="6413500" y="3643313"/>
            <a:ext cx="2730500" cy="2476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" name="Прямоугольник 18"/>
          <p:cNvSpPr/>
          <p:nvPr/>
        </p:nvSpPr>
        <p:spPr>
          <a:xfrm>
            <a:off x="0" y="0"/>
            <a:ext cx="9144000" cy="37020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7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875"/>
            <a:ext cx="96043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9A40E0-355D-4B55-AEE0-3A2AE74A86DE}" type="datetimeFigureOut">
              <a:rPr lang="ru-RU"/>
              <a:pPr>
                <a:defRPr/>
              </a:pPr>
              <a:t>28.01.2014</a:t>
            </a:fld>
            <a:endParaRPr lang="ru-RU"/>
          </a:p>
        </p:txBody>
      </p:sp>
      <p:sp>
        <p:nvSpPr>
          <p:cNvPr id="18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588"/>
            <a:ext cx="747712" cy="365125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E45A050A-35C1-4209-8D58-466D98A926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E5930E-E177-4FFD-A32C-0508B20020B8}" type="datetimeFigureOut">
              <a:rPr lang="ru-RU"/>
              <a:pPr>
                <a:defRPr/>
              </a:pPr>
              <a:t>28.01.2014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3A4965-000D-48E2-8C27-7F33089E55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067A32-37C1-4ECE-9E7D-EA8DE15C226D}" type="datetimeFigureOut">
              <a:rPr lang="ru-RU"/>
              <a:pPr>
                <a:defRPr/>
              </a:pPr>
              <a:t>28.01.2014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6199E1-FEF2-4FCF-8D0C-A8B7D383220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408043-8504-4EE4-AD7D-7547691E0A5E}" type="datetimeFigureOut">
              <a:rPr lang="ru-RU"/>
              <a:pPr>
                <a:defRPr/>
              </a:pPr>
              <a:t>28.01.2014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16B83B-7656-4886-B161-EF608EF43DE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C769E9-76ED-4A1E-9BED-51BEF92E3908}" type="datetimeFigureOut">
              <a:rPr lang="ru-RU"/>
              <a:pPr>
                <a:defRPr/>
              </a:pPr>
              <a:t>28.01.2014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F5D36-753B-49C6-9542-8EF2EAFAEC0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3C2935-3940-489D-96CA-8E6D68A829FA}" type="datetimeFigureOut">
              <a:rPr lang="ru-RU"/>
              <a:pPr>
                <a:defRPr/>
              </a:pPr>
              <a:t>28.01.2014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B49CE1-4A4A-4D12-A60A-06D92BBE6EE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/>
          <a:lstStyle>
            <a:lvl1pPr>
              <a:defRPr sz="4000" b="0" i="0" cap="none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DCDF5036-8A14-4B14-95C3-FD7ACA16FD4C}" type="datetimeFigureOut">
              <a:rPr lang="ru-RU"/>
              <a:pPr>
                <a:defRPr/>
              </a:pPr>
              <a:t>28.01.2014</a:t>
            </a:fld>
            <a:endParaRPr lang="ru-RU"/>
          </a:p>
        </p:txBody>
      </p:sp>
      <p:sp>
        <p:nvSpPr>
          <p:cNvPr id="8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34AADFCF-DF41-4E65-8FDB-5AC7BD26410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363" y="612775"/>
            <a:ext cx="95726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0BAC9E-90D2-47FC-ABA9-E5A62440851C}" type="datetimeFigureOut">
              <a:rPr lang="ru-RU"/>
              <a:pPr>
                <a:defRPr/>
              </a:pPr>
              <a:t>28.01.2014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C6A9FA-C6CB-49CC-A6A3-656BA26E183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9CC0BA-C5A0-448B-B302-5112431B7DAD}" type="datetimeFigureOut">
              <a:rPr lang="ru-RU"/>
              <a:pPr>
                <a:defRPr/>
              </a:pPr>
              <a:t>28.01.2014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4559CA-EC88-4D8A-AC66-C42284128F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8681FC-555A-4904-BEC7-7A20336B3449}" type="datetimeFigureOut">
              <a:rPr lang="ru-RU"/>
              <a:pPr>
                <a:defRPr/>
              </a:pPr>
              <a:t>28.01.2014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16E10B-B3CB-4F49-B171-452488B263E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A922FE-B7CA-4159-85E7-D44FF8134C05}" type="datetimeFigureOut">
              <a:rPr lang="ru-RU"/>
              <a:pPr>
                <a:defRPr/>
              </a:pPr>
              <a:t>28.01.2014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B2A55E-E3C6-4DA8-971A-D5DDE9AC208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0" y="366713"/>
            <a:ext cx="9144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7975"/>
            <a:ext cx="9144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200" y="360363"/>
            <a:ext cx="37338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39738"/>
            <a:ext cx="37338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025" y="496888"/>
            <a:ext cx="3063875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938" y="588963"/>
            <a:ext cx="16002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5263" y="-1588"/>
            <a:ext cx="5715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3988" y="-1588"/>
            <a:ext cx="28575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4938" y="-1588"/>
            <a:ext cx="9525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725" y="-1588"/>
            <a:ext cx="26988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400" y="0"/>
            <a:ext cx="55563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4125" y="0"/>
            <a:ext cx="7938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39" name="Заголовок 21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40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2249488"/>
            <a:ext cx="8229600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8" y="612775"/>
            <a:ext cx="957262" cy="457200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>
                <a:solidFill>
                  <a:schemeClr val="accent2"/>
                </a:solidFill>
                <a:latin typeface="+mn-lt"/>
              </a:defRPr>
            </a:lvl1pPr>
          </a:lstStyle>
          <a:p>
            <a:pPr>
              <a:defRPr/>
            </a:pPr>
            <a:fld id="{1D0E5E6D-16DE-45EE-9A63-FA051E3B547E}" type="datetimeFigureOut">
              <a:rPr lang="ru-RU"/>
              <a:pPr>
                <a:defRPr/>
              </a:pPr>
              <a:t>28.01.2014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775"/>
            <a:ext cx="1325563" cy="457200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>
                <a:solidFill>
                  <a:schemeClr val="accent2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038" y="1588"/>
            <a:ext cx="762000" cy="366712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80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FB09968E-998B-4B24-8DBB-93E23610AF2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0" r:id="rId3"/>
    <p:sldLayoutId id="2147483669" r:id="rId4"/>
    <p:sldLayoutId id="2147483673" r:id="rId5"/>
    <p:sldLayoutId id="2147483674" r:id="rId6"/>
    <p:sldLayoutId id="2147483668" r:id="rId7"/>
    <p:sldLayoutId id="2147483667" r:id="rId8"/>
    <p:sldLayoutId id="2147483666" r:id="rId9"/>
    <p:sldLayoutId id="2147483665" r:id="rId10"/>
    <p:sldLayoutId id="214748366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9pPr>
    </p:titleStyle>
    <p:bodyStyle>
      <a:lvl1pPr marL="365125" indent="-255588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7225" indent="-246063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Georgia" pitchFamily="18" charset="0"/>
        <a:buChar char="▫"/>
        <a:defRPr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2338" indent="-21907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13" indent="-20002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063" indent="-182563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▫"/>
        <a:defRPr sz="2000" kern="1200">
          <a:solidFill>
            <a:srgbClr val="A04DA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hyperlink" Target="http://ru.wikipedia.org/wiki/%D0%AD%D0%BD%D0%B4%D0%BE%D1%81%D0%BA%D0%BE%D0%BF%D0%B8%D1%87%D0%B5%D1%81%D0%BA%D0%B0%D1%8F_%D1%80%D0%9D-%D0%BC%D0%B5%D1%82%D1%80%D0%B8%D1%8F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ru.wikipedia.org/wiki/%D0%96%D0%B5%D0%BB%D1%83%D0%B4%D0%BE%D0%BA" TargetMode="External"/><Relationship Id="rId2" Type="http://schemas.openxmlformats.org/officeDocument/2006/relationships/hyperlink" Target="http://ru.wikipedia.org/wiki/%D0%AD%D0%BD%D0%B4%D0%BE%D1%81%D0%BA%D0%BE%D0%BF%D0%B8%D1%87%D0%B5%D1%81%D0%BA%D0%BE%D0%B5_%D0%B8%D1%81%D1%81%D0%BB%D0%B5%D0%B4%D0%BE%D0%B2%D0%B0%D0%BD%D0%B8%D0%B5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ru.wikipedia.org/wiki/%D0%AD%D0%BD%D0%B4%D0%BE%D1%81%D0%BA%D0%BE%D0%BF" TargetMode="External"/><Relationship Id="rId4" Type="http://schemas.openxmlformats.org/officeDocument/2006/relationships/hyperlink" Target="http://ru.wikipedia.org/wiki/%D0%94%D0%B2%D0%B5%D0%BD%D0%B0%D0%B4%D1%86%D0%B0%D1%82%D0%B8%D0%BF%D0%B5%D1%80%D1%81%D1%82%D0%BD%D0%B0%D1%8F_%D0%BA%D0%B8%D1%88%D0%BA%D0%B0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ru.wikipedia.org/wiki/%D0%9B%D0%B8%D0%B4%D0%BE%D0%BA%D0%B0%D0%B8%D0%BD" TargetMode="Externa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ru.wikipedia.org/wiki/%D0%AD%D0%BD%D0%B4%D0%BE%D1%81%D0%BA%D0%BE%D0%BF" TargetMode="Externa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4572000"/>
          </a:xfrm>
        </p:spPr>
        <p:txBody>
          <a:bodyPr/>
          <a:lstStyle/>
          <a:p>
            <a:pPr eaLnBrk="1" hangingPunct="1"/>
            <a:r>
              <a:rPr lang="ru-RU" sz="4000" smtClean="0"/>
              <a:t> ГБОУ СПО М</a:t>
            </a:r>
            <a:r>
              <a:rPr lang="ru-RU" sz="4000" smtClean="0">
                <a:latin typeface="Arial" charset="0"/>
              </a:rPr>
              <a:t>едицинский колледж </a:t>
            </a:r>
            <a:r>
              <a:rPr lang="ru-RU" sz="4000" smtClean="0"/>
              <a:t>№5</a:t>
            </a:r>
            <a:r>
              <a:rPr lang="ru-RU" sz="4000" smtClean="0">
                <a:latin typeface="Arial" charset="0"/>
              </a:rPr>
              <a:t> Департамента здравоохранения города Москвы»</a:t>
            </a:r>
            <a:br>
              <a:rPr lang="ru-RU" sz="4000" smtClean="0">
                <a:latin typeface="Arial" charset="0"/>
              </a:rPr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>Презентация на тему: «Гастроскопия»</a:t>
            </a:r>
            <a:r>
              <a:rPr lang="en-US" sz="4000" smtClean="0"/>
              <a:t/>
            </a:r>
            <a:br>
              <a:rPr lang="en-US" sz="4000" smtClean="0"/>
            </a:br>
            <a:endParaRPr lang="ru-RU" sz="4000" smtClean="0"/>
          </a:p>
        </p:txBody>
      </p:sp>
      <p:sp>
        <p:nvSpPr>
          <p:cNvPr id="13314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743450" y="4857750"/>
            <a:ext cx="4400550" cy="2000250"/>
          </a:xfrm>
        </p:spPr>
        <p:txBody>
          <a:bodyPr/>
          <a:lstStyle/>
          <a:p>
            <a:pPr marL="63500" algn="r" eaLnBrk="1" hangingPunct="1"/>
            <a:r>
              <a:rPr lang="ru-RU" b="1" smtClean="0">
                <a:solidFill>
                  <a:schemeClr val="hlink"/>
                </a:solidFill>
                <a:latin typeface="Arial" charset="0"/>
              </a:rPr>
              <a:t>П</a:t>
            </a:r>
            <a:r>
              <a:rPr lang="ru-RU" b="1" smtClean="0">
                <a:solidFill>
                  <a:schemeClr val="hlink"/>
                </a:solidFill>
              </a:rPr>
              <a:t>реподаватель</a:t>
            </a:r>
            <a:r>
              <a:rPr lang="ru-RU" b="1" smtClean="0">
                <a:solidFill>
                  <a:schemeClr val="hlink"/>
                </a:solidFill>
                <a:latin typeface="Arial" charset="0"/>
              </a:rPr>
              <a:t> специальных дисциплин</a:t>
            </a:r>
            <a:r>
              <a:rPr lang="ru-RU" b="1" smtClean="0">
                <a:solidFill>
                  <a:schemeClr val="hlink"/>
                </a:solidFill>
              </a:rPr>
              <a:t>  </a:t>
            </a:r>
          </a:p>
          <a:p>
            <a:pPr marL="63500" algn="r" eaLnBrk="1" hangingPunct="1"/>
            <a:r>
              <a:rPr lang="ru-RU" b="1" smtClean="0">
                <a:solidFill>
                  <a:schemeClr val="hlink"/>
                </a:solidFill>
              </a:rPr>
              <a:t>Журкина Е</a:t>
            </a:r>
            <a:r>
              <a:rPr lang="ru-RU" b="1" smtClean="0">
                <a:solidFill>
                  <a:schemeClr val="hlink"/>
                </a:solidFill>
                <a:latin typeface="Arial" charset="0"/>
              </a:rPr>
              <a:t>лена Аркадьевна</a:t>
            </a:r>
            <a:r>
              <a:rPr lang="ru-RU" smtClean="0"/>
              <a:t> </a:t>
            </a:r>
            <a:endParaRPr lang="en-US" smtClean="0"/>
          </a:p>
          <a:p>
            <a:pPr marL="63500" algn="r" eaLnBrk="1" hangingPunct="1"/>
            <a:r>
              <a:rPr lang="ru-RU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Содержимое 3" descr="146560001349386252.jp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1484313"/>
            <a:ext cx="4071938" cy="4071937"/>
          </a:xfrm>
        </p:spPr>
      </p:pic>
      <p:pic>
        <p:nvPicPr>
          <p:cNvPr id="22530" name="Рисунок 4" descr="Gastric_MALT_lymphoma_2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89400" y="2813050"/>
            <a:ext cx="5054600" cy="404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1" name="Text Box 4"/>
          <p:cNvSpPr txBox="1">
            <a:spLocks noChangeArrowheads="1"/>
          </p:cNvSpPr>
          <p:nvPr/>
        </p:nvSpPr>
        <p:spPr bwMode="auto">
          <a:xfrm>
            <a:off x="4211638" y="836613"/>
            <a:ext cx="460851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22532" name="Text Box 5"/>
          <p:cNvSpPr txBox="1">
            <a:spLocks noChangeArrowheads="1"/>
          </p:cNvSpPr>
          <p:nvPr/>
        </p:nvSpPr>
        <p:spPr bwMode="auto">
          <a:xfrm>
            <a:off x="4211638" y="2060575"/>
            <a:ext cx="47529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>
                <a:solidFill>
                  <a:schemeClr val="hlink"/>
                </a:solidFill>
              </a:rPr>
              <a:t>КРОВОТОЧАЩАЯ ЯЗВА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b="1" smtClean="0">
                <a:solidFill>
                  <a:schemeClr val="hlink"/>
                </a:solidFill>
              </a:rPr>
              <a:t>Эрозия желудка</a:t>
            </a:r>
          </a:p>
        </p:txBody>
      </p:sp>
      <p:pic>
        <p:nvPicPr>
          <p:cNvPr id="23554" name="Содержимое 3" descr="normal.jp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2500313"/>
            <a:ext cx="4259263" cy="4357687"/>
          </a:xfrm>
        </p:spPr>
      </p:pic>
      <p:pic>
        <p:nvPicPr>
          <p:cNvPr id="23555" name="Рисунок 4" descr="st_ga_02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14813" y="2500313"/>
            <a:ext cx="4929187" cy="435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Содержимое 2"/>
          <p:cNvSpPr>
            <a:spLocks noGrp="1"/>
          </p:cNvSpPr>
          <p:nvPr>
            <p:ph idx="1"/>
          </p:nvPr>
        </p:nvSpPr>
        <p:spPr>
          <a:xfrm>
            <a:off x="457200" y="1071563"/>
            <a:ext cx="4757738" cy="5502275"/>
          </a:xfrm>
        </p:spPr>
        <p:txBody>
          <a:bodyPr/>
          <a:lstStyle/>
          <a:p>
            <a:pPr marL="642938" indent="-533400" eaLnBrk="1" hangingPunct="1">
              <a:lnSpc>
                <a:spcPct val="90000"/>
              </a:lnSpc>
              <a:buFont typeface="Georgia" pitchFamily="18" charset="0"/>
              <a:buNone/>
            </a:pPr>
            <a:endParaRPr lang="ru-RU" b="1" smtClean="0">
              <a:solidFill>
                <a:schemeClr val="hlink"/>
              </a:solidFill>
            </a:endParaRPr>
          </a:p>
          <a:p>
            <a:pPr marL="642938" indent="-533400" eaLnBrk="1" hangingPunct="1">
              <a:lnSpc>
                <a:spcPct val="90000"/>
              </a:lnSpc>
              <a:buFont typeface="Georgia" pitchFamily="18" charset="0"/>
              <a:buNone/>
            </a:pPr>
            <a:endParaRPr lang="ru-RU" b="1" smtClean="0">
              <a:solidFill>
                <a:schemeClr val="hlink"/>
              </a:solidFill>
            </a:endParaRPr>
          </a:p>
          <a:p>
            <a:pPr marL="642938" indent="-533400" eaLnBrk="1" hangingPunct="1">
              <a:lnSpc>
                <a:spcPct val="90000"/>
              </a:lnSpc>
              <a:buFont typeface="Georgia" pitchFamily="18" charset="0"/>
              <a:buNone/>
            </a:pPr>
            <a:r>
              <a:rPr lang="ru-RU" b="1" smtClean="0">
                <a:solidFill>
                  <a:schemeClr val="hlink"/>
                </a:solidFill>
              </a:rPr>
              <a:t>Дополнительные возможности гастроскопии:</a:t>
            </a:r>
            <a:r>
              <a:rPr lang="ru-RU" sz="2600" b="1" smtClean="0">
                <a:solidFill>
                  <a:srgbClr val="FF0000"/>
                </a:solidFill>
              </a:rPr>
              <a:t> диагностические манипуляции</a:t>
            </a:r>
          </a:p>
          <a:p>
            <a:pPr marL="952500" lvl="1" indent="-495300" eaLnBrk="1" hangingPunct="1">
              <a:lnSpc>
                <a:spcPct val="90000"/>
              </a:lnSpc>
            </a:pPr>
            <a:r>
              <a:rPr lang="ru-RU" sz="2300" b="1" smtClean="0">
                <a:solidFill>
                  <a:srgbClr val="FF0000"/>
                </a:solidFill>
              </a:rPr>
              <a:t>      </a:t>
            </a:r>
            <a:r>
              <a:rPr lang="ru-RU" sz="2300" smtClean="0">
                <a:solidFill>
                  <a:schemeClr val="hlink"/>
                </a:solidFill>
              </a:rPr>
              <a:t>биопсия</a:t>
            </a:r>
          </a:p>
          <a:p>
            <a:pPr marL="642938" indent="-533400" eaLnBrk="1" hangingPunct="1">
              <a:lnSpc>
                <a:spcPct val="90000"/>
              </a:lnSpc>
              <a:buFont typeface="Georgia" pitchFamily="18" charset="0"/>
              <a:buNone/>
            </a:pPr>
            <a:r>
              <a:rPr lang="ru-RU" sz="2600" smtClean="0"/>
              <a:t> </a:t>
            </a:r>
            <a:r>
              <a:rPr lang="ru-RU" sz="2600" b="1" u="sng" smtClean="0">
                <a:solidFill>
                  <a:srgbClr val="FF0000"/>
                </a:solidFill>
              </a:rPr>
              <a:t>лечебные манипуляции</a:t>
            </a:r>
          </a:p>
          <a:p>
            <a:pPr marL="952500" lvl="1" indent="-495300" eaLnBrk="1" hangingPunct="1">
              <a:lnSpc>
                <a:spcPct val="90000"/>
              </a:lnSpc>
            </a:pPr>
            <a:r>
              <a:rPr lang="ru-RU" sz="2300" b="1" u="sng" smtClean="0">
                <a:solidFill>
                  <a:srgbClr val="FF0000"/>
                </a:solidFill>
              </a:rPr>
              <a:t> </a:t>
            </a:r>
            <a:r>
              <a:rPr lang="ru-RU" sz="2300" smtClean="0">
                <a:solidFill>
                  <a:schemeClr val="hlink"/>
                </a:solidFill>
              </a:rPr>
              <a:t>остановка кровотечения</a:t>
            </a:r>
          </a:p>
          <a:p>
            <a:pPr marL="952500" lvl="1" indent="-495300" eaLnBrk="1" hangingPunct="1">
              <a:lnSpc>
                <a:spcPct val="90000"/>
              </a:lnSpc>
            </a:pPr>
            <a:r>
              <a:rPr lang="ru-RU" sz="2300" smtClean="0">
                <a:solidFill>
                  <a:schemeClr val="hlink"/>
                </a:solidFill>
              </a:rPr>
              <a:t> удаление полипов</a:t>
            </a:r>
          </a:p>
          <a:p>
            <a:pPr marL="952500" lvl="1" indent="-495300" eaLnBrk="1" hangingPunct="1">
              <a:lnSpc>
                <a:spcPct val="90000"/>
              </a:lnSpc>
            </a:pPr>
            <a:r>
              <a:rPr lang="ru-RU" sz="2300" smtClean="0">
                <a:solidFill>
                  <a:schemeClr val="hlink"/>
                </a:solidFill>
              </a:rPr>
              <a:t> введение лекарственных    средств</a:t>
            </a:r>
          </a:p>
          <a:p>
            <a:pPr marL="952500" lvl="1" indent="-495300" eaLnBrk="1" hangingPunct="1">
              <a:lnSpc>
                <a:spcPct val="90000"/>
              </a:lnSpc>
            </a:pPr>
            <a:r>
              <a:rPr lang="ru-RU" sz="2300" smtClean="0">
                <a:solidFill>
                  <a:schemeClr val="hlink"/>
                </a:solidFill>
              </a:rPr>
              <a:t> </a:t>
            </a:r>
            <a:r>
              <a:rPr lang="ru-RU" sz="2300" smtClean="0">
                <a:solidFill>
                  <a:schemeClr val="hlink"/>
                </a:solidFill>
                <a:hlinkClick r:id="rId2" tooltip="Эндоскопическая рН-метрия"/>
              </a:rPr>
              <a:t>эндоскопическая рН-  метрия</a:t>
            </a:r>
            <a:r>
              <a:rPr lang="ru-RU" sz="2300" smtClean="0"/>
              <a:t>.</a:t>
            </a:r>
          </a:p>
          <a:p>
            <a:pPr marL="642938" indent="-533400" eaLnBrk="1" hangingPunct="1">
              <a:lnSpc>
                <a:spcPct val="90000"/>
              </a:lnSpc>
            </a:pPr>
            <a:endParaRPr lang="ru-RU" sz="2600" smtClean="0"/>
          </a:p>
          <a:p>
            <a:pPr marL="642938" indent="-533400" eaLnBrk="1" hangingPunct="1">
              <a:lnSpc>
                <a:spcPct val="90000"/>
              </a:lnSpc>
            </a:pPr>
            <a:endParaRPr lang="ru-RU" b="1" smtClean="0">
              <a:solidFill>
                <a:schemeClr val="hlink"/>
              </a:solidFill>
            </a:endParaRPr>
          </a:p>
        </p:txBody>
      </p:sp>
      <p:pic>
        <p:nvPicPr>
          <p:cNvPr id="24578" name="Рисунок 3" descr="m043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14938" y="2214563"/>
            <a:ext cx="34290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79" name="Рисунок 3" descr="m043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19700" y="2205038"/>
            <a:ext cx="34290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0" name="Рисунок 3" descr="m043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19700" y="2205038"/>
            <a:ext cx="34290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1" name="Рисунок 3" descr="m043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19700" y="2205038"/>
            <a:ext cx="34290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Заголовок 1"/>
          <p:cNvSpPr>
            <a:spLocks noGrp="1"/>
          </p:cNvSpPr>
          <p:nvPr>
            <p:ph type="title"/>
          </p:nvPr>
        </p:nvSpPr>
        <p:spPr>
          <a:xfrm>
            <a:off x="468313" y="1773238"/>
            <a:ext cx="8229600" cy="1066800"/>
          </a:xfrm>
        </p:spPr>
        <p:txBody>
          <a:bodyPr/>
          <a:lstStyle/>
          <a:p>
            <a:pPr algn="ctr" eaLnBrk="1" hangingPunct="1"/>
            <a:r>
              <a:rPr lang="ru-RU" b="1" smtClean="0">
                <a:solidFill>
                  <a:schemeClr val="hlink"/>
                </a:solidFill>
              </a:rPr>
              <a:t>Окончание манипуляции</a:t>
            </a:r>
          </a:p>
        </p:txBody>
      </p:sp>
      <p:sp>
        <p:nvSpPr>
          <p:cNvPr id="25602" name="Содержимое 2"/>
          <p:cNvSpPr>
            <a:spLocks noGrp="1"/>
          </p:cNvSpPr>
          <p:nvPr>
            <p:ph idx="1"/>
          </p:nvPr>
        </p:nvSpPr>
        <p:spPr>
          <a:xfrm>
            <a:off x="539750" y="3213100"/>
            <a:ext cx="8229600" cy="3240088"/>
          </a:xfrm>
        </p:spPr>
        <p:txBody>
          <a:bodyPr/>
          <a:lstStyle/>
          <a:p>
            <a:pPr eaLnBrk="1" hangingPunct="1"/>
            <a:r>
              <a:rPr lang="ru-RU" b="1" smtClean="0">
                <a:solidFill>
                  <a:schemeClr val="hlink"/>
                </a:solidFill>
              </a:rPr>
              <a:t>Гастроскоп извлекается из пищевода</a:t>
            </a:r>
            <a:r>
              <a:rPr lang="ru-RU" smtClean="0"/>
              <a:t>. Как правило, при простом обследовании с момента ввода эндоскопа до его извлечения проходит 1,5—2 минуты.</a:t>
            </a:r>
          </a:p>
          <a:p>
            <a:pPr eaLnBrk="1" hangingPunct="1"/>
            <a:r>
              <a:rPr lang="ru-RU" smtClean="0"/>
              <a:t>Затем </a:t>
            </a:r>
            <a:r>
              <a:rPr lang="ru-RU" b="1" smtClean="0">
                <a:solidFill>
                  <a:schemeClr val="hlink"/>
                </a:solidFill>
              </a:rPr>
              <a:t>для профилактики инфецирования хеликобатером  проводят дезинфекцию гастроскопа</a:t>
            </a:r>
            <a:r>
              <a:rPr lang="ru-RU" b="1" smtClean="0"/>
              <a:t>.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Заголовок 1"/>
          <p:cNvSpPr>
            <a:spLocks noGrp="1"/>
          </p:cNvSpPr>
          <p:nvPr>
            <p:ph type="title"/>
          </p:nvPr>
        </p:nvSpPr>
        <p:spPr>
          <a:xfrm>
            <a:off x="539750" y="1484313"/>
            <a:ext cx="8229600" cy="1066800"/>
          </a:xfrm>
        </p:spPr>
        <p:txBody>
          <a:bodyPr/>
          <a:lstStyle/>
          <a:p>
            <a:r>
              <a:rPr lang="ru-RU" smtClean="0">
                <a:solidFill>
                  <a:schemeClr val="hlink"/>
                </a:solidFill>
              </a:rPr>
              <a:t>Дезинфекция гастроскопа</a:t>
            </a:r>
          </a:p>
        </p:txBody>
      </p:sp>
      <p:sp>
        <p:nvSpPr>
          <p:cNvPr id="26626" name="Объект 2"/>
          <p:cNvSpPr>
            <a:spLocks noGrp="1"/>
          </p:cNvSpPr>
          <p:nvPr>
            <p:ph idx="1"/>
          </p:nvPr>
        </p:nvSpPr>
        <p:spPr>
          <a:xfrm>
            <a:off x="395288" y="3068638"/>
            <a:ext cx="8229600" cy="3097212"/>
          </a:xfrm>
        </p:spPr>
        <p:txBody>
          <a:bodyPr/>
          <a:lstStyle/>
          <a:p>
            <a:pPr marL="107950" indent="0">
              <a:buFont typeface="Georgia" pitchFamily="18" charset="0"/>
              <a:buNone/>
            </a:pPr>
            <a:r>
              <a:rPr lang="ru-RU" b="1" smtClean="0">
                <a:latin typeface="Arial" charset="0"/>
              </a:rPr>
              <a:t>Гастроскопы сначала отмываются от органических загрязнений, а затем помещаются в</a:t>
            </a:r>
            <a:r>
              <a:rPr lang="ru-RU" b="1" smtClean="0"/>
              <a:t> </a:t>
            </a:r>
            <a:r>
              <a:rPr lang="ru-RU" b="1" smtClean="0">
                <a:latin typeface="Arial" charset="0"/>
              </a:rPr>
              <a:t>дезинфицирующую машину</a:t>
            </a:r>
            <a:r>
              <a:rPr lang="ru-RU" b="1" smtClean="0"/>
              <a:t>,</a:t>
            </a:r>
            <a:r>
              <a:rPr lang="ru-RU" b="1" smtClean="0">
                <a:latin typeface="Arial" charset="0"/>
              </a:rPr>
              <a:t> где производится дезинфекция спиртом или глутаровым альдегидом,</a:t>
            </a:r>
            <a:r>
              <a:rPr lang="ru-RU" b="1" smtClean="0"/>
              <a:t> </a:t>
            </a:r>
            <a:r>
              <a:rPr lang="ru-RU" b="1" smtClean="0">
                <a:latin typeface="Arial" charset="0"/>
              </a:rPr>
              <a:t>которые позволяют полностью удалять любое загрязнение гастроскопа</a:t>
            </a:r>
            <a:r>
              <a:rPr lang="ru-RU" b="1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Заголовок 1"/>
          <p:cNvSpPr>
            <a:spLocks noGrp="1"/>
          </p:cNvSpPr>
          <p:nvPr>
            <p:ph type="title"/>
          </p:nvPr>
        </p:nvSpPr>
        <p:spPr>
          <a:xfrm>
            <a:off x="468313" y="1628775"/>
            <a:ext cx="8229600" cy="1066800"/>
          </a:xfrm>
        </p:spPr>
        <p:txBody>
          <a:bodyPr/>
          <a:lstStyle/>
          <a:p>
            <a:pPr algn="ctr" eaLnBrk="1" hangingPunct="1"/>
            <a:r>
              <a:rPr lang="ru-RU" sz="3600" b="1" smtClean="0">
                <a:solidFill>
                  <a:schemeClr val="hlink"/>
                </a:solidFill>
              </a:rPr>
              <a:t>Возможные осложнения гастроскопии:</a:t>
            </a:r>
          </a:p>
        </p:txBody>
      </p:sp>
      <p:sp>
        <p:nvSpPr>
          <p:cNvPr id="27650" name="Содержимое 2"/>
          <p:cNvSpPr>
            <a:spLocks noGrp="1"/>
          </p:cNvSpPr>
          <p:nvPr>
            <p:ph idx="1"/>
          </p:nvPr>
        </p:nvSpPr>
        <p:spPr>
          <a:xfrm>
            <a:off x="395288" y="3141663"/>
            <a:ext cx="8229600" cy="43243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Georgia" pitchFamily="18" charset="0"/>
              <a:buNone/>
            </a:pPr>
            <a:endParaRPr lang="ru-RU" sz="2400" smtClean="0"/>
          </a:p>
          <a:p>
            <a:pPr eaLnBrk="1" hangingPunct="1">
              <a:lnSpc>
                <a:spcPct val="80000"/>
              </a:lnSpc>
            </a:pPr>
            <a:r>
              <a:rPr lang="ru-RU" sz="2400" b="1" smtClean="0"/>
              <a:t> </a:t>
            </a:r>
            <a:r>
              <a:rPr lang="ru-RU" smtClean="0"/>
              <a:t>чаще всего - это </a:t>
            </a:r>
            <a:r>
              <a:rPr lang="ru-RU" b="1" smtClean="0"/>
              <a:t>неприятное ощущение в горле,</a:t>
            </a:r>
            <a:r>
              <a:rPr lang="ru-RU" smtClean="0"/>
              <a:t>  проходящее через 24—48 часов</a:t>
            </a:r>
          </a:p>
          <a:p>
            <a:pPr eaLnBrk="1" hangingPunct="1">
              <a:lnSpc>
                <a:spcPct val="80000"/>
              </a:lnSpc>
              <a:buFont typeface="Georgia" pitchFamily="18" charset="0"/>
              <a:buNone/>
            </a:pPr>
            <a:r>
              <a:rPr lang="ru-RU" b="1" smtClean="0"/>
              <a:t> </a:t>
            </a:r>
          </a:p>
          <a:p>
            <a:pPr eaLnBrk="1" hangingPunct="1">
              <a:lnSpc>
                <a:spcPct val="80000"/>
              </a:lnSpc>
            </a:pPr>
            <a:r>
              <a:rPr lang="ru-RU" b="1" smtClean="0"/>
              <a:t>перфорация </a:t>
            </a:r>
          </a:p>
          <a:p>
            <a:pPr eaLnBrk="1" hangingPunct="1">
              <a:lnSpc>
                <a:spcPct val="80000"/>
              </a:lnSpc>
              <a:buFont typeface="Georgia" pitchFamily="18" charset="0"/>
              <a:buNone/>
            </a:pPr>
            <a:endParaRPr lang="ru-RU" smtClean="0"/>
          </a:p>
          <a:p>
            <a:pPr eaLnBrk="1" hangingPunct="1">
              <a:lnSpc>
                <a:spcPct val="80000"/>
              </a:lnSpc>
            </a:pPr>
            <a:r>
              <a:rPr lang="ru-RU" b="1" smtClean="0"/>
              <a:t>кровотечение</a:t>
            </a:r>
            <a:r>
              <a:rPr lang="ru-RU" sz="2400" smtClean="0"/>
              <a:t> </a:t>
            </a:r>
          </a:p>
          <a:p>
            <a:pPr eaLnBrk="1" hangingPunct="1">
              <a:lnSpc>
                <a:spcPct val="80000"/>
              </a:lnSpc>
              <a:buFont typeface="Georgia" pitchFamily="18" charset="0"/>
              <a:buNone/>
            </a:pPr>
            <a:r>
              <a:rPr lang="ru-RU" sz="2400" smtClean="0">
                <a:solidFill>
                  <a:srgbClr val="FF0000"/>
                </a:solidFill>
              </a:rPr>
              <a:t>Медсестра следит за состоянием пациента после гастроскопии и сообщает врачу о появлении симптомов осложнений.</a:t>
            </a:r>
          </a:p>
          <a:p>
            <a:pPr eaLnBrk="1" hangingPunct="1">
              <a:lnSpc>
                <a:spcPct val="80000"/>
              </a:lnSpc>
              <a:buFont typeface="Georgia" pitchFamily="18" charset="0"/>
              <a:buNone/>
            </a:pPr>
            <a:endParaRPr lang="ru-RU" sz="240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Список источников</a:t>
            </a:r>
          </a:p>
        </p:txBody>
      </p:sp>
      <p:sp>
        <p:nvSpPr>
          <p:cNvPr id="28674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www.wikipedia.org</a:t>
            </a:r>
            <a:endParaRPr lang="ru-RU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Прямоугольник 1"/>
          <p:cNvSpPr>
            <a:spLocks noChangeArrowheads="1"/>
          </p:cNvSpPr>
          <p:nvPr/>
        </p:nvSpPr>
        <p:spPr bwMode="auto">
          <a:xfrm>
            <a:off x="225425" y="504825"/>
            <a:ext cx="8713788" cy="1298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800">
                <a:solidFill>
                  <a:srgbClr val="C00000"/>
                </a:solidFill>
                <a:latin typeface="Impact" pitchFamily="34" charset="0"/>
              </a:rPr>
              <a:t>Эзофагогастродуоденоскопия. </a:t>
            </a:r>
          </a:p>
          <a:p>
            <a:pPr algn="ctr">
              <a:lnSpc>
                <a:spcPct val="150000"/>
              </a:lnSpc>
            </a:pPr>
            <a:r>
              <a:rPr lang="ru-RU" sz="2800">
                <a:solidFill>
                  <a:srgbClr val="C00000"/>
                </a:solidFill>
                <a:latin typeface="Impact" pitchFamily="34" charset="0"/>
              </a:rPr>
              <a:t>Этапы подготовки к исследованию.</a:t>
            </a:r>
          </a:p>
        </p:txBody>
      </p:sp>
      <p:sp>
        <p:nvSpPr>
          <p:cNvPr id="3" name="Прямоугольник 2"/>
          <p:cNvSpPr>
            <a:spLocks noChangeArrowheads="1"/>
          </p:cNvSpPr>
          <p:nvPr/>
        </p:nvSpPr>
        <p:spPr bwMode="auto">
          <a:xfrm>
            <a:off x="323850" y="2165350"/>
            <a:ext cx="8569325" cy="831850"/>
          </a:xfrm>
          <a:prstGeom prst="rect">
            <a:avLst/>
          </a:prstGeom>
          <a:solidFill>
            <a:schemeClr val="bg1"/>
          </a:solidFill>
          <a:ln w="15875">
            <a:solidFill>
              <a:srgbClr val="C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>
                <a:latin typeface="Impact" pitchFamily="34" charset="0"/>
              </a:rPr>
              <a:t>‬1. Исследование выполняется строго натощак, как правило, в первой половине дня.</a:t>
            </a:r>
          </a:p>
        </p:txBody>
      </p:sp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323850" y="5586413"/>
            <a:ext cx="8569325" cy="1200150"/>
          </a:xfrm>
          <a:prstGeom prst="rect">
            <a:avLst/>
          </a:prstGeom>
          <a:solidFill>
            <a:schemeClr val="bg1"/>
          </a:solidFill>
          <a:ln w="15875">
            <a:solidFill>
              <a:srgbClr val="C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400">
                <a:latin typeface="Impact" pitchFamily="34" charset="0"/>
              </a:rPr>
              <a:t>5. После исследования нельзя пить и принимать пищу в течение 2 часов. Пища не должна быть горячей.</a:t>
            </a:r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250825" y="3073400"/>
            <a:ext cx="8713788" cy="571500"/>
          </a:xfrm>
          <a:prstGeom prst="rect">
            <a:avLst/>
          </a:prstGeom>
          <a:solidFill>
            <a:schemeClr val="bg1"/>
          </a:solidFill>
          <a:ln w="15875">
            <a:solidFill>
              <a:srgbClr val="C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400">
                <a:latin typeface="Impact" pitchFamily="34" charset="0"/>
              </a:rPr>
              <a:t>2. При наличии стеноза – проводится промывание желудка.</a:t>
            </a:r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250825" y="3721100"/>
            <a:ext cx="8748713" cy="571500"/>
          </a:xfrm>
          <a:prstGeom prst="rect">
            <a:avLst/>
          </a:prstGeom>
          <a:solidFill>
            <a:schemeClr val="bg1"/>
          </a:solidFill>
          <a:ln w="15875">
            <a:solidFill>
              <a:srgbClr val="C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400">
                <a:latin typeface="Impact" pitchFamily="34" charset="0"/>
              </a:rPr>
              <a:t>3. Вечером накануне исследования – легкий ужин. </a:t>
            </a:r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250825" y="4391025"/>
            <a:ext cx="8748713" cy="1125538"/>
          </a:xfrm>
          <a:prstGeom prst="rect">
            <a:avLst/>
          </a:prstGeom>
          <a:solidFill>
            <a:schemeClr val="bg1"/>
          </a:solidFill>
          <a:ln w="15875">
            <a:solidFill>
              <a:srgbClr val="C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400">
                <a:latin typeface="Impact" pitchFamily="34" charset="0"/>
              </a:rPr>
              <a:t>4. Перед исследованием освободить мочевой пузырь и кишечник.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Прямоугольник 1"/>
          <p:cNvSpPr>
            <a:spLocks noChangeArrowheads="1"/>
          </p:cNvSpPr>
          <p:nvPr/>
        </p:nvSpPr>
        <p:spPr bwMode="auto">
          <a:xfrm>
            <a:off x="225425" y="1860550"/>
            <a:ext cx="8713788" cy="65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800">
                <a:solidFill>
                  <a:srgbClr val="C00000"/>
                </a:solidFill>
                <a:latin typeface="Impact" pitchFamily="34" charset="0"/>
              </a:rPr>
              <a:t>Как дезинфицируется гастроскоп</a:t>
            </a:r>
          </a:p>
        </p:txBody>
      </p:sp>
      <p:sp>
        <p:nvSpPr>
          <p:cNvPr id="3" name="Прямоугольник 2"/>
          <p:cNvSpPr>
            <a:spLocks noChangeArrowheads="1"/>
          </p:cNvSpPr>
          <p:nvPr/>
        </p:nvSpPr>
        <p:spPr bwMode="auto">
          <a:xfrm>
            <a:off x="323850" y="2770188"/>
            <a:ext cx="8569325" cy="461962"/>
          </a:xfrm>
          <a:prstGeom prst="rect">
            <a:avLst/>
          </a:prstGeom>
          <a:solidFill>
            <a:schemeClr val="bg1"/>
          </a:solidFill>
          <a:ln w="15875">
            <a:solidFill>
              <a:srgbClr val="C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>
                <a:latin typeface="Impact" pitchFamily="34" charset="0"/>
              </a:rPr>
              <a:t>‬Проводится с использованием дезинфицирующей машины </a:t>
            </a:r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250825" y="3521075"/>
            <a:ext cx="8713788" cy="1125538"/>
          </a:xfrm>
          <a:prstGeom prst="rect">
            <a:avLst/>
          </a:prstGeom>
          <a:solidFill>
            <a:schemeClr val="bg1"/>
          </a:solidFill>
          <a:ln w="15875">
            <a:solidFill>
              <a:srgbClr val="C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400">
                <a:latin typeface="Impact" pitchFamily="34" charset="0"/>
              </a:rPr>
              <a:t>Эндоскопы и инструменты дезинфицируются после каждой проведенной процедуры</a:t>
            </a:r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250825" y="4821238"/>
            <a:ext cx="8748713" cy="1200150"/>
          </a:xfrm>
          <a:prstGeom prst="rect">
            <a:avLst/>
          </a:prstGeom>
          <a:solidFill>
            <a:schemeClr val="bg1"/>
          </a:solidFill>
          <a:ln w="15875">
            <a:solidFill>
              <a:srgbClr val="C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400">
                <a:latin typeface="Impact" pitchFamily="34" charset="0"/>
              </a:rPr>
              <a:t>Инструменты обрабатываются в несколько этапов в специальных растворах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title"/>
          </p:nvPr>
        </p:nvSpPr>
        <p:spPr>
          <a:xfrm>
            <a:off x="468313" y="1557338"/>
            <a:ext cx="8229600" cy="1066800"/>
          </a:xfrm>
        </p:spPr>
        <p:txBody>
          <a:bodyPr/>
          <a:lstStyle/>
          <a:p>
            <a:pPr algn="ctr" eaLnBrk="1" hangingPunct="1"/>
            <a:r>
              <a:rPr lang="ru-RU" b="1" smtClean="0">
                <a:solidFill>
                  <a:schemeClr val="hlink"/>
                </a:solidFill>
              </a:rPr>
              <a:t>Гастроскопия</a:t>
            </a:r>
            <a:r>
              <a:rPr lang="ru-RU" smtClean="0"/>
              <a:t> </a:t>
            </a:r>
          </a:p>
        </p:txBody>
      </p:sp>
      <p:sp>
        <p:nvSpPr>
          <p:cNvPr id="14338" name="Содержимое 2"/>
          <p:cNvSpPr>
            <a:spLocks noGrp="1"/>
          </p:cNvSpPr>
          <p:nvPr>
            <p:ph idx="1"/>
          </p:nvPr>
        </p:nvSpPr>
        <p:spPr>
          <a:xfrm>
            <a:off x="395288" y="3068638"/>
            <a:ext cx="8229600" cy="4324350"/>
          </a:xfrm>
        </p:spPr>
        <p:txBody>
          <a:bodyPr/>
          <a:lstStyle/>
          <a:p>
            <a:pPr eaLnBrk="1" hangingPunct="1"/>
            <a:r>
              <a:rPr lang="ru-RU" smtClean="0"/>
              <a:t>— одна из разновидностей </a:t>
            </a:r>
            <a:r>
              <a:rPr lang="ru-RU" smtClean="0">
                <a:hlinkClick r:id="rId2" tooltip="Эндоскопическое исследование"/>
              </a:rPr>
              <a:t>эндоскопического обследования</a:t>
            </a:r>
            <a:r>
              <a:rPr lang="ru-RU" smtClean="0"/>
              <a:t> — осмотр пищевода, полости </a:t>
            </a:r>
            <a:r>
              <a:rPr lang="ru-RU" smtClean="0">
                <a:hlinkClick r:id="rId3" tooltip="Желудок"/>
              </a:rPr>
              <a:t>желудка</a:t>
            </a:r>
            <a:r>
              <a:rPr lang="ru-RU" smtClean="0"/>
              <a:t> и </a:t>
            </a:r>
            <a:r>
              <a:rPr lang="ru-RU" smtClean="0">
                <a:hlinkClick r:id="rId4" tooltip="Двенадцатиперстная кишка"/>
              </a:rPr>
              <a:t>двенадцатиперстной кишки</a:t>
            </a:r>
            <a:r>
              <a:rPr lang="ru-RU" smtClean="0"/>
              <a:t> при помощи специального инструмента —</a:t>
            </a:r>
            <a:r>
              <a:rPr lang="ru-RU" smtClean="0">
                <a:hlinkClick r:id="rId5" tooltip="Эндоскоп"/>
              </a:rPr>
              <a:t>гастроскопа</a:t>
            </a:r>
            <a:r>
              <a:rPr lang="ru-RU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/>
          </p:nvPr>
        </p:nvSpPr>
        <p:spPr>
          <a:xfrm>
            <a:off x="468313" y="1341438"/>
            <a:ext cx="8229600" cy="928687"/>
          </a:xfrm>
        </p:spPr>
        <p:txBody>
          <a:bodyPr/>
          <a:lstStyle/>
          <a:p>
            <a:pPr algn="ctr" eaLnBrk="1" hangingPunct="1"/>
            <a:r>
              <a:rPr lang="ru-RU" smtClean="0">
                <a:solidFill>
                  <a:schemeClr val="hlink"/>
                </a:solidFill>
              </a:rPr>
              <a:t>Проведение гастроскопии</a:t>
            </a:r>
          </a:p>
        </p:txBody>
      </p:sp>
      <p:pic>
        <p:nvPicPr>
          <p:cNvPr id="15362" name="Содержимое 3" descr="catalog_342_large_3015.jpe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785938" y="2357438"/>
            <a:ext cx="5462587" cy="435768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>
                <a:solidFill>
                  <a:schemeClr val="hlink"/>
                </a:solidFill>
              </a:rPr>
              <a:t>Гастроскоп</a:t>
            </a:r>
          </a:p>
        </p:txBody>
      </p:sp>
      <p:pic>
        <p:nvPicPr>
          <p:cNvPr id="16386" name="Содержимое 3" descr="bf-1t150.jp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289050" y="2249488"/>
            <a:ext cx="6565900" cy="432435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1"/>
          <p:cNvSpPr>
            <a:spLocks noGrp="1"/>
          </p:cNvSpPr>
          <p:nvPr>
            <p:ph type="title" idx="4294967295"/>
          </p:nvPr>
        </p:nvSpPr>
        <p:spPr>
          <a:xfrm>
            <a:off x="323850" y="1628775"/>
            <a:ext cx="8229600" cy="1066800"/>
          </a:xfrm>
        </p:spPr>
        <p:txBody>
          <a:bodyPr/>
          <a:lstStyle/>
          <a:p>
            <a:pPr algn="ctr" eaLnBrk="1" hangingPunct="1"/>
            <a:r>
              <a:rPr lang="ru-RU" sz="3600" b="1" smtClean="0">
                <a:solidFill>
                  <a:schemeClr val="hlink"/>
                </a:solidFill>
              </a:rPr>
              <a:t>Противопоказания</a:t>
            </a:r>
            <a:r>
              <a:rPr lang="ru-RU" sz="3600" smtClean="0"/>
              <a:t/>
            </a:r>
            <a:br>
              <a:rPr lang="ru-RU" sz="3600" smtClean="0"/>
            </a:br>
            <a:endParaRPr lang="ru-RU" sz="3600" smtClean="0"/>
          </a:p>
        </p:txBody>
      </p:sp>
      <p:sp>
        <p:nvSpPr>
          <p:cNvPr id="17410" name="Содержимое 2"/>
          <p:cNvSpPr>
            <a:spLocks noGrp="1"/>
          </p:cNvSpPr>
          <p:nvPr>
            <p:ph idx="4294967295"/>
          </p:nvPr>
        </p:nvSpPr>
        <p:spPr>
          <a:xfrm>
            <a:off x="395288" y="1989138"/>
            <a:ext cx="8229600" cy="52165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Georgia" pitchFamily="18" charset="0"/>
              <a:buNone/>
            </a:pPr>
            <a:endParaRPr lang="ru-RU" sz="1800" smtClean="0"/>
          </a:p>
          <a:p>
            <a:pPr eaLnBrk="1" hangingPunct="1">
              <a:lnSpc>
                <a:spcPct val="80000"/>
              </a:lnSpc>
              <a:buFont typeface="Georgia" pitchFamily="18" charset="0"/>
              <a:buNone/>
            </a:pPr>
            <a:r>
              <a:rPr lang="ru-RU" sz="1800" smtClean="0"/>
              <a:t> </a:t>
            </a:r>
            <a:r>
              <a:rPr lang="ru-RU" sz="2400" b="1" smtClean="0">
                <a:solidFill>
                  <a:schemeClr val="hlink"/>
                </a:solidFill>
              </a:rPr>
              <a:t>При экстренной гастроскопии</a:t>
            </a:r>
            <a:r>
              <a:rPr lang="ru-RU" sz="1800" smtClean="0"/>
              <a:t> (например, при обильном кровотечении) </a:t>
            </a:r>
            <a:r>
              <a:rPr lang="ru-RU" sz="1800" b="1" smtClean="0"/>
              <a:t>противопоказания практически отсутствуют</a:t>
            </a:r>
            <a:r>
              <a:rPr lang="ru-RU" sz="1800" smtClean="0"/>
              <a:t>, и она может выполняться даже у пациента с острым инфарктом миокарда.</a:t>
            </a:r>
          </a:p>
          <a:p>
            <a:pPr eaLnBrk="1" hangingPunct="1">
              <a:lnSpc>
                <a:spcPct val="80000"/>
              </a:lnSpc>
              <a:buFont typeface="Georgia" pitchFamily="18" charset="0"/>
              <a:buNone/>
            </a:pPr>
            <a:endParaRPr lang="ru-RU" sz="1800" smtClean="0"/>
          </a:p>
          <a:p>
            <a:pPr eaLnBrk="1" hangingPunct="1">
              <a:lnSpc>
                <a:spcPct val="80000"/>
              </a:lnSpc>
              <a:buFont typeface="Georgia" pitchFamily="18" charset="0"/>
              <a:buNone/>
            </a:pPr>
            <a:r>
              <a:rPr lang="ru-RU" sz="2400" b="1" smtClean="0">
                <a:solidFill>
                  <a:schemeClr val="hlink"/>
                </a:solidFill>
              </a:rPr>
              <a:t>Для плановой гастроскопии</a:t>
            </a:r>
            <a:r>
              <a:rPr lang="ru-RU" sz="1800" smtClean="0"/>
              <a:t> </a:t>
            </a:r>
            <a:r>
              <a:rPr lang="ru-RU" sz="1800" b="1" smtClean="0"/>
              <a:t>противопоказаниями</a:t>
            </a:r>
            <a:r>
              <a:rPr lang="ru-RU" sz="1800" smtClean="0"/>
              <a:t> </a:t>
            </a:r>
            <a:r>
              <a:rPr lang="ru-RU" sz="1800" b="1" smtClean="0"/>
              <a:t>являются:</a:t>
            </a:r>
          </a:p>
          <a:p>
            <a:pPr eaLnBrk="1" hangingPunct="1">
              <a:lnSpc>
                <a:spcPct val="80000"/>
              </a:lnSpc>
              <a:buFont typeface="Georgia" pitchFamily="18" charset="0"/>
              <a:buNone/>
            </a:pPr>
            <a:endParaRPr lang="ru-RU" sz="1800" b="1" smtClean="0"/>
          </a:p>
          <a:p>
            <a:pPr eaLnBrk="1" hangingPunct="1">
              <a:lnSpc>
                <a:spcPct val="80000"/>
              </a:lnSpc>
            </a:pPr>
            <a:r>
              <a:rPr lang="ru-RU" sz="1800" smtClean="0"/>
              <a:t>Тяжелая </a:t>
            </a:r>
            <a:r>
              <a:rPr lang="ru-RU" sz="1800" b="1" smtClean="0"/>
              <a:t>сердечно-сосудистая недостаточность; острый инфаркт миокарда и период  восстановления  после  него;</a:t>
            </a:r>
          </a:p>
          <a:p>
            <a:pPr eaLnBrk="1" hangingPunct="1">
              <a:lnSpc>
                <a:spcPct val="80000"/>
              </a:lnSpc>
            </a:pPr>
            <a:r>
              <a:rPr lang="ru-RU" sz="1800" b="1" smtClean="0"/>
              <a:t>Острое нарушение мозгового кровообращения;</a:t>
            </a:r>
          </a:p>
          <a:p>
            <a:pPr eaLnBrk="1" hangingPunct="1">
              <a:lnSpc>
                <a:spcPct val="80000"/>
              </a:lnSpc>
            </a:pPr>
            <a:r>
              <a:rPr lang="ru-RU" sz="1800" b="1" smtClean="0"/>
              <a:t>Выраженная дыхательная недостаточность</a:t>
            </a:r>
            <a:r>
              <a:rPr lang="ru-RU" sz="1800" smtClean="0"/>
              <a:t>;</a:t>
            </a:r>
          </a:p>
          <a:p>
            <a:pPr eaLnBrk="1" hangingPunct="1">
              <a:lnSpc>
                <a:spcPct val="80000"/>
              </a:lnSpc>
            </a:pPr>
            <a:r>
              <a:rPr lang="ru-RU" sz="1800" b="1" smtClean="0"/>
              <a:t>Аневризма аорты</a:t>
            </a:r>
            <a:r>
              <a:rPr lang="ru-RU" sz="1800" smtClean="0"/>
              <a:t>, аневризма сердца, аневризма каротидных синусов;</a:t>
            </a:r>
          </a:p>
          <a:p>
            <a:pPr eaLnBrk="1" hangingPunct="1">
              <a:lnSpc>
                <a:spcPct val="80000"/>
              </a:lnSpc>
            </a:pPr>
            <a:r>
              <a:rPr lang="ru-RU" sz="1800" b="1" smtClean="0"/>
              <a:t>Нарушения сердечного ритма</a:t>
            </a:r>
            <a:r>
              <a:rPr lang="ru-RU" sz="1800" smtClean="0"/>
              <a:t>;</a:t>
            </a:r>
          </a:p>
          <a:p>
            <a:pPr eaLnBrk="1" hangingPunct="1">
              <a:lnSpc>
                <a:spcPct val="80000"/>
              </a:lnSpc>
            </a:pPr>
            <a:r>
              <a:rPr lang="ru-RU" sz="1800" b="1" smtClean="0"/>
              <a:t>Гипертонический криз</a:t>
            </a:r>
            <a:r>
              <a:rPr lang="ru-RU" sz="1800" smtClean="0"/>
              <a:t>;</a:t>
            </a:r>
          </a:p>
          <a:p>
            <a:pPr eaLnBrk="1" hangingPunct="1">
              <a:lnSpc>
                <a:spcPct val="80000"/>
              </a:lnSpc>
            </a:pPr>
            <a:r>
              <a:rPr lang="ru-RU" sz="1800" b="1" smtClean="0"/>
              <a:t>Тяжелые психические нарушения</a:t>
            </a:r>
            <a:r>
              <a:rPr lang="ru-RU" sz="180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Заголовок 1"/>
          <p:cNvSpPr>
            <a:spLocks noGrp="1"/>
          </p:cNvSpPr>
          <p:nvPr>
            <p:ph type="title" idx="4294967295"/>
          </p:nvPr>
        </p:nvSpPr>
        <p:spPr>
          <a:xfrm>
            <a:off x="539750" y="1052513"/>
            <a:ext cx="8229600" cy="1066800"/>
          </a:xfrm>
        </p:spPr>
        <p:txBody>
          <a:bodyPr/>
          <a:lstStyle/>
          <a:p>
            <a:pPr algn="ctr" eaLnBrk="1" hangingPunct="1"/>
            <a:r>
              <a:rPr lang="ru-RU" sz="3600" b="1" smtClean="0">
                <a:solidFill>
                  <a:schemeClr val="hlink"/>
                </a:solidFill>
              </a:rPr>
              <a:t>Подготовка к гастроскопии</a:t>
            </a:r>
            <a:r>
              <a:rPr lang="ru-RU" sz="3600" smtClean="0"/>
              <a:t/>
            </a:r>
            <a:br>
              <a:rPr lang="ru-RU" sz="3600" smtClean="0"/>
            </a:br>
            <a:endParaRPr lang="ru-RU" sz="3600" smtClean="0"/>
          </a:p>
        </p:txBody>
      </p:sp>
      <p:pic>
        <p:nvPicPr>
          <p:cNvPr id="18434" name="Рисунок 3" descr="20127112591228238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3" y="2214563"/>
            <a:ext cx="2679700" cy="436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5" name="Прямоугольник 4"/>
          <p:cNvSpPr>
            <a:spLocks noChangeArrowheads="1"/>
          </p:cNvSpPr>
          <p:nvPr/>
        </p:nvSpPr>
        <p:spPr bwMode="auto">
          <a:xfrm>
            <a:off x="2627313" y="1628775"/>
            <a:ext cx="5762625" cy="6302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Char char="•"/>
            </a:pPr>
            <a:r>
              <a:rPr lang="ru-RU" sz="2400">
                <a:latin typeface="Georgia" pitchFamily="18" charset="0"/>
              </a:rPr>
              <a:t>Исследование выполняется </a:t>
            </a:r>
            <a:r>
              <a:rPr lang="ru-RU" sz="2400" b="1">
                <a:solidFill>
                  <a:schemeClr val="hlink"/>
                </a:solidFill>
                <a:latin typeface="Georgia" pitchFamily="18" charset="0"/>
              </a:rPr>
              <a:t>строго</a:t>
            </a:r>
            <a:r>
              <a:rPr lang="ru-RU" sz="2400">
                <a:latin typeface="Georgia" pitchFamily="18" charset="0"/>
              </a:rPr>
              <a:t> </a:t>
            </a:r>
            <a:r>
              <a:rPr lang="ru-RU" sz="2400" b="1">
                <a:solidFill>
                  <a:schemeClr val="hlink"/>
                </a:solidFill>
                <a:latin typeface="Georgia" pitchFamily="18" charset="0"/>
              </a:rPr>
              <a:t>натощак</a:t>
            </a:r>
            <a:r>
              <a:rPr lang="ru-RU" sz="2400">
                <a:latin typeface="Georgia" pitchFamily="18" charset="0"/>
              </a:rPr>
              <a:t>, как правило, в первой половине дня.</a:t>
            </a:r>
          </a:p>
          <a:p>
            <a:pPr>
              <a:buFont typeface="Arial" charset="0"/>
              <a:buChar char="•"/>
            </a:pPr>
            <a:r>
              <a:rPr lang="ru-RU" sz="2400" b="1">
                <a:solidFill>
                  <a:schemeClr val="hlink"/>
                </a:solidFill>
                <a:latin typeface="Georgia" pitchFamily="18" charset="0"/>
              </a:rPr>
              <a:t>При наличии стеноза</a:t>
            </a:r>
            <a:r>
              <a:rPr lang="ru-RU" sz="2400">
                <a:latin typeface="Georgia" pitchFamily="18" charset="0"/>
              </a:rPr>
              <a:t> – проводится </a:t>
            </a:r>
            <a:r>
              <a:rPr lang="ru-RU" sz="2400" b="1">
                <a:solidFill>
                  <a:schemeClr val="hlink"/>
                </a:solidFill>
                <a:latin typeface="Georgia" pitchFamily="18" charset="0"/>
              </a:rPr>
              <a:t>промывание желудка</a:t>
            </a:r>
            <a:r>
              <a:rPr lang="ru-RU" sz="2400">
                <a:latin typeface="Georgia" pitchFamily="18" charset="0"/>
              </a:rPr>
              <a:t>.</a:t>
            </a:r>
          </a:p>
          <a:p>
            <a:pPr>
              <a:buFont typeface="Arial" charset="0"/>
              <a:buChar char="•"/>
            </a:pPr>
            <a:r>
              <a:rPr lang="ru-RU" sz="2400">
                <a:latin typeface="Georgia" pitchFamily="18" charset="0"/>
              </a:rPr>
              <a:t>Вечером накануне исследования – легкий ужин. </a:t>
            </a:r>
          </a:p>
          <a:p>
            <a:pPr>
              <a:buFont typeface="Arial" charset="0"/>
              <a:buChar char="•"/>
            </a:pPr>
            <a:r>
              <a:rPr lang="ru-RU" sz="2400" b="1">
                <a:solidFill>
                  <a:schemeClr val="hlink"/>
                </a:solidFill>
                <a:latin typeface="Georgia" pitchFamily="18" charset="0"/>
              </a:rPr>
              <a:t>Перед исследованием освободить мочевой пузырь и кишечник</a:t>
            </a:r>
            <a:r>
              <a:rPr lang="ru-RU" sz="2400">
                <a:solidFill>
                  <a:schemeClr val="hlink"/>
                </a:solidFill>
                <a:latin typeface="Georgia" pitchFamily="18" charset="0"/>
              </a:rPr>
              <a:t>.</a:t>
            </a:r>
          </a:p>
          <a:p>
            <a:pPr>
              <a:buFont typeface="Arial" charset="0"/>
              <a:buChar char="•"/>
            </a:pPr>
            <a:r>
              <a:rPr lang="ru-RU" sz="2400" b="1">
                <a:solidFill>
                  <a:schemeClr val="hlink"/>
                </a:solidFill>
                <a:latin typeface="Georgia" pitchFamily="18" charset="0"/>
              </a:rPr>
              <a:t>После исследования нельзя принимать пищу в течение 2 часов</a:t>
            </a:r>
            <a:r>
              <a:rPr lang="ru-RU" sz="2400" b="1">
                <a:latin typeface="Georgia" pitchFamily="18" charset="0"/>
              </a:rPr>
              <a:t>.</a:t>
            </a:r>
            <a:r>
              <a:rPr lang="ru-RU" sz="2400">
                <a:latin typeface="Georgia" pitchFamily="18" charset="0"/>
              </a:rPr>
              <a:t> Пища не должна быть горячей.</a:t>
            </a:r>
          </a:p>
          <a:p>
            <a:endParaRPr lang="ru-RU">
              <a:latin typeface="Impact" pitchFamily="34" charset="0"/>
            </a:endParaRPr>
          </a:p>
          <a:p>
            <a:endParaRPr lang="ru-RU">
              <a:latin typeface="Impact" pitchFamily="34" charset="0"/>
            </a:endParaRPr>
          </a:p>
          <a:p>
            <a:endParaRPr lang="ru-RU">
              <a:latin typeface="Impact" pitchFamily="34" charset="0"/>
            </a:endParaRPr>
          </a:p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Заголовок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ru-RU" smtClean="0">
                <a:solidFill>
                  <a:schemeClr val="hlink"/>
                </a:solidFill>
              </a:rPr>
              <a:t>Премедикация </a:t>
            </a:r>
          </a:p>
        </p:txBody>
      </p:sp>
      <p:sp>
        <p:nvSpPr>
          <p:cNvPr id="19458" name="Содержимое 2"/>
          <p:cNvSpPr>
            <a:spLocks noGrp="1"/>
          </p:cNvSpPr>
          <p:nvPr>
            <p:ph idx="4294967295"/>
          </p:nvPr>
        </p:nvSpPr>
        <p:spPr>
          <a:xfrm>
            <a:off x="457200" y="2276475"/>
            <a:ext cx="4906963" cy="429736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2600" smtClean="0"/>
              <a:t>Для уменьшения неприятных ощущений горло пациента можно обрабатать </a:t>
            </a:r>
            <a:r>
              <a:rPr lang="ru-RU" sz="2600" smtClean="0">
                <a:hlinkClick r:id="rId2" tooltip="Лидокаин"/>
              </a:rPr>
              <a:t>Лидокаином</a:t>
            </a:r>
            <a:r>
              <a:rPr lang="ru-RU" sz="2600" smtClean="0"/>
              <a:t> в форме спрея. </a:t>
            </a:r>
          </a:p>
          <a:p>
            <a:pPr eaLnBrk="1" hangingPunct="1">
              <a:lnSpc>
                <a:spcPct val="80000"/>
              </a:lnSpc>
            </a:pPr>
            <a:r>
              <a:rPr lang="ru-RU" sz="2600" smtClean="0"/>
              <a:t>Возможно </a:t>
            </a:r>
            <a:r>
              <a:rPr lang="ru-RU" sz="2600" smtClean="0">
                <a:solidFill>
                  <a:schemeClr val="hlink"/>
                </a:solidFill>
              </a:rPr>
              <a:t>внутримышечное введение успокоительного</a:t>
            </a:r>
            <a:r>
              <a:rPr lang="ru-RU" sz="2600" smtClean="0"/>
              <a:t> за 30 минут до исследования. </a:t>
            </a:r>
          </a:p>
          <a:p>
            <a:pPr eaLnBrk="1" hangingPunct="1">
              <a:lnSpc>
                <a:spcPct val="80000"/>
              </a:lnSpc>
            </a:pPr>
            <a:r>
              <a:rPr lang="ru-RU" sz="2600" smtClean="0"/>
              <a:t>В ряде случаев применяется </a:t>
            </a:r>
            <a:r>
              <a:rPr lang="ru-RU" sz="2600" smtClean="0">
                <a:solidFill>
                  <a:schemeClr val="hlink"/>
                </a:solidFill>
              </a:rPr>
              <a:t>общий наркоз.</a:t>
            </a:r>
          </a:p>
        </p:txBody>
      </p:sp>
      <p:pic>
        <p:nvPicPr>
          <p:cNvPr id="19459" name="Рисунок 3" descr="image4dfc704e5adbb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35600" y="3068638"/>
            <a:ext cx="3455988" cy="345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50825" y="1557338"/>
            <a:ext cx="8334375" cy="736600"/>
          </a:xfrm>
        </p:spPr>
        <p:txBody>
          <a:bodyPr/>
          <a:lstStyle/>
          <a:p>
            <a:pPr algn="ctr" eaLnBrk="1" hangingPunct="1"/>
            <a:r>
              <a:rPr lang="ru-RU" sz="3600" smtClean="0">
                <a:solidFill>
                  <a:schemeClr val="hlink"/>
                </a:solidFill>
              </a:rPr>
              <a:t>Проведение гастроскопии</a:t>
            </a:r>
            <a:r>
              <a:rPr lang="ru-RU" sz="3600" smtClean="0"/>
              <a:t/>
            </a:r>
            <a:br>
              <a:rPr lang="ru-RU" sz="3600" smtClean="0"/>
            </a:br>
            <a:endParaRPr lang="ru-RU" sz="3600" smtClean="0"/>
          </a:p>
        </p:txBody>
      </p:sp>
      <p:sp>
        <p:nvSpPr>
          <p:cNvPr id="20482" name="Содержимое 2"/>
          <p:cNvSpPr>
            <a:spLocks noGrp="1"/>
          </p:cNvSpPr>
          <p:nvPr>
            <p:ph idx="4294967295"/>
          </p:nvPr>
        </p:nvSpPr>
        <p:spPr>
          <a:xfrm>
            <a:off x="539750" y="1916113"/>
            <a:ext cx="8258175" cy="5359400"/>
          </a:xfrm>
        </p:spPr>
        <p:txBody>
          <a:bodyPr/>
          <a:lstStyle/>
          <a:p>
            <a:pPr eaLnBrk="1" hangingPunct="1">
              <a:buFont typeface="Georgia" pitchFamily="18" charset="0"/>
              <a:buNone/>
            </a:pPr>
            <a:endParaRPr lang="ru-RU" smtClean="0"/>
          </a:p>
          <a:p>
            <a:pPr eaLnBrk="1" hangingPunct="1"/>
            <a:r>
              <a:rPr lang="ru-RU" smtClean="0"/>
              <a:t>Пациента просят </a:t>
            </a:r>
            <a:r>
              <a:rPr lang="ru-RU" b="1" smtClean="0">
                <a:solidFill>
                  <a:schemeClr val="hlink"/>
                </a:solidFill>
              </a:rPr>
              <a:t>зажать зубами загубник</a:t>
            </a:r>
            <a:r>
              <a:rPr lang="ru-RU" smtClean="0"/>
              <a:t>, через который вводится трубка </a:t>
            </a:r>
            <a:r>
              <a:rPr lang="ru-RU" smtClean="0">
                <a:hlinkClick r:id="rId2" tooltip="Эндоскоп"/>
              </a:rPr>
              <a:t>эндоскопа</a:t>
            </a:r>
            <a:r>
              <a:rPr lang="ru-RU" smtClean="0"/>
              <a:t>, затем просят </a:t>
            </a:r>
            <a:r>
              <a:rPr lang="ru-RU" b="1" smtClean="0">
                <a:solidFill>
                  <a:schemeClr val="hlink"/>
                </a:solidFill>
              </a:rPr>
              <a:t>расслабить горло и сделать</a:t>
            </a:r>
            <a:r>
              <a:rPr lang="ru-RU" smtClean="0">
                <a:solidFill>
                  <a:schemeClr val="hlink"/>
                </a:solidFill>
              </a:rPr>
              <a:t> </a:t>
            </a:r>
            <a:r>
              <a:rPr lang="ru-RU" b="1" smtClean="0">
                <a:solidFill>
                  <a:schemeClr val="hlink"/>
                </a:solidFill>
              </a:rPr>
              <a:t>глоток</a:t>
            </a:r>
            <a:r>
              <a:rPr lang="ru-RU" smtClean="0"/>
              <a:t>, во время которого врач вводит гастроскоп в пищевод.</a:t>
            </a:r>
          </a:p>
          <a:p>
            <a:pPr eaLnBrk="1" hangingPunct="1"/>
            <a:r>
              <a:rPr lang="ru-RU" smtClean="0"/>
              <a:t> Во время проведения исследования для уменьшения рвотных позывов и неприятных ощущений </a:t>
            </a:r>
            <a:r>
              <a:rPr lang="ru-RU" b="1" smtClean="0">
                <a:solidFill>
                  <a:schemeClr val="hlink"/>
                </a:solidFill>
              </a:rPr>
              <a:t>пациенту</a:t>
            </a:r>
            <a:r>
              <a:rPr lang="ru-RU" smtClean="0"/>
              <a:t> рекомендуется </a:t>
            </a:r>
            <a:r>
              <a:rPr lang="ru-RU" b="1" smtClean="0">
                <a:solidFill>
                  <a:schemeClr val="hlink"/>
                </a:solidFill>
              </a:rPr>
              <a:t>спокойно и глубоко дышать.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Заголовок 1"/>
          <p:cNvSpPr>
            <a:spLocks noGrp="1"/>
          </p:cNvSpPr>
          <p:nvPr>
            <p:ph type="title"/>
          </p:nvPr>
        </p:nvSpPr>
        <p:spPr>
          <a:xfrm>
            <a:off x="468313" y="1484313"/>
            <a:ext cx="8229600" cy="1066800"/>
          </a:xfrm>
        </p:spPr>
        <p:txBody>
          <a:bodyPr/>
          <a:lstStyle/>
          <a:p>
            <a:pPr algn="ctr" eaLnBrk="1" hangingPunct="1"/>
            <a:r>
              <a:rPr lang="ru-RU" b="1" smtClean="0">
                <a:solidFill>
                  <a:schemeClr val="hlink"/>
                </a:solidFill>
              </a:rPr>
              <a:t>Язва желудка</a:t>
            </a:r>
          </a:p>
        </p:txBody>
      </p:sp>
      <p:pic>
        <p:nvPicPr>
          <p:cNvPr id="21506" name="Содержимое 3" descr="9nfRB6G5JR_large.jp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42875" y="2571750"/>
            <a:ext cx="4945063" cy="4110038"/>
          </a:xfrm>
        </p:spPr>
      </p:pic>
      <p:pic>
        <p:nvPicPr>
          <p:cNvPr id="21507" name="Рисунок 4" descr="1321390957_dkwk2q1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29225" y="2571750"/>
            <a:ext cx="3914775" cy="407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291</TotalTime>
  <Words>409</Words>
  <Application>Microsoft Office PowerPoint</Application>
  <PresentationFormat>Экран (4:3)</PresentationFormat>
  <Paragraphs>75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Шаблон оформления</vt:lpstr>
      </vt:variant>
      <vt:variant>
        <vt:i4>4</vt:i4>
      </vt:variant>
      <vt:variant>
        <vt:lpstr>Заголовки слайдов</vt:lpstr>
      </vt:variant>
      <vt:variant>
        <vt:i4>18</vt:i4>
      </vt:variant>
    </vt:vector>
  </HeadingPairs>
  <TitlesOfParts>
    <vt:vector size="28" baseType="lpstr">
      <vt:lpstr>Arial</vt:lpstr>
      <vt:lpstr>Trebuchet MS</vt:lpstr>
      <vt:lpstr>Georgia</vt:lpstr>
      <vt:lpstr>Wingdings 2</vt:lpstr>
      <vt:lpstr>Calibri</vt:lpstr>
      <vt:lpstr>Impact</vt:lpstr>
      <vt:lpstr>Городская</vt:lpstr>
      <vt:lpstr>Городская</vt:lpstr>
      <vt:lpstr>Городская</vt:lpstr>
      <vt:lpstr>Городская</vt:lpstr>
      <vt:lpstr> ГБОУ СПО Медицинский колледж №5 Департамента здравоохранения города Москвы»  Презентация на тему: «Гастроскопия» </vt:lpstr>
      <vt:lpstr>Гастроскопия </vt:lpstr>
      <vt:lpstr>Проведение гастроскопии</vt:lpstr>
      <vt:lpstr>Гастроскоп</vt:lpstr>
      <vt:lpstr>Противопоказания </vt:lpstr>
      <vt:lpstr>Подготовка к гастроскопии </vt:lpstr>
      <vt:lpstr>Премедикация </vt:lpstr>
      <vt:lpstr>Проведение гастроскопии </vt:lpstr>
      <vt:lpstr>Язва желудка</vt:lpstr>
      <vt:lpstr>Слайд 10</vt:lpstr>
      <vt:lpstr>Эрозия желудка</vt:lpstr>
      <vt:lpstr>Слайд 12</vt:lpstr>
      <vt:lpstr>Окончание манипуляции</vt:lpstr>
      <vt:lpstr>Дезинфекция гастроскопа</vt:lpstr>
      <vt:lpstr>Возможные осложнения гастроскопии:</vt:lpstr>
      <vt:lpstr>Список источников</vt:lpstr>
      <vt:lpstr>Слайд 17</vt:lpstr>
      <vt:lpstr>Слайд 18</vt:lpstr>
    </vt:vector>
  </TitlesOfParts>
  <Company>Mi5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Гастроскопия</dc:title>
  <dc:creator>Q</dc:creator>
  <cp:lastModifiedBy>user</cp:lastModifiedBy>
  <cp:revision>27</cp:revision>
  <dcterms:created xsi:type="dcterms:W3CDTF">2013-01-25T17:45:53Z</dcterms:created>
  <dcterms:modified xsi:type="dcterms:W3CDTF">2014-01-28T07:58:55Z</dcterms:modified>
</cp:coreProperties>
</file>