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71" r:id="rId12"/>
    <p:sldId id="279" r:id="rId13"/>
    <p:sldId id="274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0C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9E9C75-0BBC-48D0-8A53-EC9FF5794DE4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C24F80-ADC0-4F3F-A351-3CF107BEF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A8131-7626-4EEC-B199-58459BE0665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37BE190-1147-48A8-A899-FF8E20E91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BA0EA-D452-481B-A223-FB5D22DEFFF6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08BA1-EBDD-4C08-B85F-044F769A6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F3B38-0C14-41C6-ACC7-4AA50A5A3F41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C2DED-294F-4924-9558-1B60DF205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CEAF1-E7C0-492B-A25D-A89F90A992B3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5AD2A-D4E5-4BC7-AECB-5A576F084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BCD4A-5158-4A64-8C3E-12BBF6EE272B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45679-DC6F-43F2-9B5F-820E483BE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4FC48-D6A1-469D-94D3-090BD5EB34F1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0BD37-B36D-4F2F-BB06-3DFCEEF2DC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1BF0C-FD2A-4A47-B969-ABAFCA7733E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9F230-DD15-4BE4-8D5D-FA88AFFF9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F0A0E-DF67-436D-9F48-D40B47E53601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30DBB-3C31-410F-B448-2C48999DC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494AD-C62D-4A5D-A98E-EDEAF3EF3093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607B6-5FEE-41F8-89FE-73783DEF1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68DA-6727-4834-B492-72A8FAC719BF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1CE2-2663-49E4-A37A-82E5870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F428-E826-4583-98C1-87031454DED9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802A-3E4A-4655-AABD-30F9D0EDC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58C075D-5093-44AA-B051-B437D64542F8}" type="datetimeFigureOut">
              <a:rPr lang="ru-RU"/>
              <a:pPr>
                <a:defRPr/>
              </a:pPr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9725680-2114-4915-9913-639F8F192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60350"/>
            <a:ext cx="9144000" cy="1873250"/>
          </a:xfrm>
        </p:spPr>
        <p:txBody>
          <a:bodyPr/>
          <a:lstStyle/>
          <a:p>
            <a:pPr eaLnBrk="1" hangingPunct="1"/>
            <a:r>
              <a:rPr lang="ru-RU" sz="2400" b="1" cap="none" smtClean="0">
                <a:solidFill>
                  <a:schemeClr val="tx1"/>
                </a:solidFill>
                <a:latin typeface="Arial" charset="0"/>
              </a:rPr>
              <a:t>ГБОУ СПО «Медицинский колледж № 5 Департамента здравоохранения города Москвы»</a:t>
            </a:r>
          </a:p>
          <a:p>
            <a:pPr eaLnBrk="1" hangingPunct="1"/>
            <a:endParaRPr lang="ru-RU" sz="2400" b="1" cap="none" smtClean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ru-RU" sz="2400" b="1" cap="none" smtClean="0">
                <a:solidFill>
                  <a:schemeClr val="tx1"/>
                </a:solidFill>
                <a:latin typeface="Arial" charset="0"/>
              </a:rPr>
              <a:t>Преподаватель специальных дисциплин</a:t>
            </a:r>
          </a:p>
          <a:p>
            <a:pPr eaLnBrk="1" hangingPunct="1"/>
            <a:r>
              <a:rPr lang="ru-RU" sz="2400" b="1" cap="none" smtClean="0">
                <a:solidFill>
                  <a:schemeClr val="tx1"/>
                </a:solidFill>
                <a:latin typeface="Arial" charset="0"/>
              </a:rPr>
              <a:t> Журкина Елена Аркадьевна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1484313"/>
            <a:ext cx="6629400" cy="30972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« Желудочно-кишечное кровотечение»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61350" cy="136366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cap="none" smtClean="0"/>
              <a:t/>
            </a:r>
            <a:br>
              <a:rPr lang="ru-RU" sz="3200" cap="none" smtClean="0"/>
            </a:br>
            <a:r>
              <a:rPr lang="ru-RU" sz="3200" b="1" cap="none" smtClean="0">
                <a:solidFill>
                  <a:srgbClr val="5E0CD6"/>
                </a:solidFill>
              </a:rPr>
              <a:t>ИНСТРУМЕНТАЛЬНАЯ ДИАГНОСТИКА</a:t>
            </a:r>
            <a:r>
              <a:rPr lang="ru-RU" sz="3200" cap="none" smtClean="0"/>
              <a:t/>
            </a:r>
            <a:br>
              <a:rPr lang="ru-RU" sz="3200" cap="none" smtClean="0"/>
            </a:br>
            <a:endParaRPr lang="ru-RU" sz="3200" cap="none" smtClean="0"/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3779838" y="2349500"/>
            <a:ext cx="4475162" cy="3090863"/>
          </a:xfrm>
        </p:spPr>
        <p:txBody>
          <a:bodyPr/>
          <a:lstStyle/>
          <a:p>
            <a:pPr algn="ctr" eaLnBrk="1" hangingPunct="1">
              <a:lnSpc>
                <a:spcPct val="70000"/>
              </a:lnSpc>
              <a:buFont typeface="Arial" charset="0"/>
              <a:buNone/>
            </a:pPr>
            <a:endParaRPr lang="ru-RU" sz="1900" smtClean="0"/>
          </a:p>
          <a:p>
            <a:pPr algn="ctr" eaLnBrk="1" hangingPunct="1">
              <a:lnSpc>
                <a:spcPct val="70000"/>
              </a:lnSpc>
            </a:pPr>
            <a:r>
              <a:rPr lang="ru-RU" sz="2800" b="1" smtClean="0"/>
              <a:t>Диагностическая и лечебная  эндоскопия </a:t>
            </a:r>
            <a:r>
              <a:rPr lang="ru-RU" sz="2800" smtClean="0"/>
              <a:t>желудка.</a:t>
            </a:r>
            <a:endParaRPr lang="ru-RU" sz="2800" smtClean="0">
              <a:latin typeface="Arial" charset="0"/>
            </a:endParaRPr>
          </a:p>
          <a:p>
            <a:pPr algn="ctr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800" b="1" smtClean="0">
                <a:latin typeface="Arial" charset="0"/>
              </a:rPr>
              <a:t>Она</a:t>
            </a:r>
            <a:r>
              <a:rPr lang="ru-RU" sz="2800" b="1" smtClean="0"/>
              <a:t> </a:t>
            </a:r>
            <a:r>
              <a:rPr lang="ru-RU" sz="2800" b="1" smtClean="0">
                <a:latin typeface="Arial" charset="0"/>
              </a:rPr>
              <a:t>п</a:t>
            </a:r>
            <a:r>
              <a:rPr lang="ru-RU" sz="2800" b="1" smtClean="0"/>
              <a:t>озволяет выявить источник кровотечения и коагулировать кровоточащий сосуд.</a:t>
            </a:r>
          </a:p>
        </p:txBody>
      </p:sp>
      <p:pic>
        <p:nvPicPr>
          <p:cNvPr id="23555" name="Picture 2" descr="C:\Users\Kotazmei\Desktop\en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652963"/>
            <a:ext cx="24479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 descr="C:\Users\Kotazmei\Desktop\endoscopy2_lar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133600"/>
            <a:ext cx="2532062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61350" cy="10398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5E0CD6"/>
                </a:solidFill>
              </a:rPr>
              <a:t>ЛЕЧЕБНАЯ ТАКТИКА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3492500" y="2276475"/>
            <a:ext cx="5049838" cy="40719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Немедленная госпитализация больного в хирургический стационар,</a:t>
            </a:r>
            <a:r>
              <a:rPr lang="ru-RU" sz="2000" smtClean="0">
                <a:solidFill>
                  <a:srgbClr val="FF0000"/>
                </a:solidFill>
              </a:rPr>
              <a:t> </a:t>
            </a:r>
            <a:r>
              <a:rPr lang="ru-RU" sz="2000" smtClean="0">
                <a:solidFill>
                  <a:schemeClr val="tx1"/>
                </a:solidFill>
              </a:rPr>
              <a:t>где проводится </a:t>
            </a:r>
            <a:r>
              <a:rPr lang="ru-RU" sz="2000" smtClean="0"/>
              <a:t>совместное обследование больного </a:t>
            </a:r>
            <a:r>
              <a:rPr lang="ru-RU" sz="2000" b="1" smtClean="0"/>
              <a:t>хирургом и терапевтом</a:t>
            </a:r>
            <a:r>
              <a:rPr lang="ru-RU" sz="2000" smtClean="0"/>
              <a:t>.</a:t>
            </a:r>
          </a:p>
          <a:p>
            <a:pPr marL="0" indent="0" eaLnBrk="1" hangingPunct="1">
              <a:buFont typeface="Wingdings" pitchFamily="2" charset="2"/>
              <a:buChar char="§"/>
            </a:pPr>
            <a:r>
              <a:rPr lang="ru-RU" sz="2000" b="1" smtClean="0"/>
              <a:t>Уточнение </a:t>
            </a:r>
            <a:r>
              <a:rPr lang="ru-RU" sz="2000" smtClean="0"/>
              <a:t>локализации и непосредственной </a:t>
            </a:r>
            <a:r>
              <a:rPr lang="ru-RU" sz="2000" b="1" smtClean="0"/>
              <a:t>причины кровотечения при ЭГДС</a:t>
            </a:r>
          </a:p>
          <a:p>
            <a:pPr marL="0" indent="0" eaLnBrk="1" hangingPunct="1">
              <a:buFont typeface="Wingdings" pitchFamily="2" charset="2"/>
              <a:buChar char="§"/>
            </a:pPr>
            <a:r>
              <a:rPr lang="ru-RU" sz="2000" b="1" smtClean="0"/>
              <a:t>Остановка кровотечения</a:t>
            </a:r>
            <a:r>
              <a:rPr lang="ru-RU" sz="2000" b="1" smtClean="0">
                <a:latin typeface="Arial" charset="0"/>
              </a:rPr>
              <a:t> ( при невозможности – резекция желудка)</a:t>
            </a:r>
          </a:p>
          <a:p>
            <a:pPr marL="0" indent="0" eaLnBrk="1" hangingPunct="1">
              <a:buFont typeface="Wingdings" pitchFamily="2" charset="2"/>
              <a:buChar char="§"/>
            </a:pPr>
            <a:r>
              <a:rPr lang="ru-RU" sz="2000" b="1" smtClean="0"/>
              <a:t>Борьба с геморрагическим шоком</a:t>
            </a:r>
          </a:p>
          <a:p>
            <a:pPr marL="0" indent="0" eaLnBrk="1" hangingPunct="1">
              <a:buFont typeface="Wingdings" pitchFamily="2" charset="2"/>
              <a:buChar char="§"/>
            </a:pPr>
            <a:r>
              <a:rPr lang="ru-RU" sz="2000" b="1" smtClean="0"/>
              <a:t>Восполнение кровопотери</a:t>
            </a:r>
          </a:p>
        </p:txBody>
      </p:sp>
      <p:pic>
        <p:nvPicPr>
          <p:cNvPr id="24579" name="Picture 2" descr="C:\Users\Kotazmei\Desktop\boli_v_jivo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133600"/>
            <a:ext cx="20875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C:\Users\Kotazmei\Desktop\1765729677_13365014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4508500"/>
            <a:ext cx="208915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476250"/>
            <a:ext cx="8261350" cy="10398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b="1" cap="none" smtClean="0">
                <a:solidFill>
                  <a:schemeClr val="accent2"/>
                </a:solidFill>
              </a:rPr>
              <a:t>ТАКТИКА МЕДСЕСТРЫ ПРИ ПОДОЗРЕНИИ НА ЖЕЛУДОЧНОЕ КРОВОТЕЧЕНИЕ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468313" y="1989138"/>
            <a:ext cx="8280400" cy="4176712"/>
          </a:xfrm>
        </p:spPr>
        <p:txBody>
          <a:bodyPr/>
          <a:lstStyle/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1.Немедленный </a:t>
            </a:r>
            <a:r>
              <a:rPr lang="ru-RU" b="1" smtClean="0"/>
              <a:t>вызов врача</a:t>
            </a:r>
            <a:r>
              <a:rPr lang="ru-RU" smtClean="0"/>
              <a:t> через третьих лиц</a:t>
            </a:r>
            <a:r>
              <a:rPr lang="ru-RU" smtClean="0">
                <a:latin typeface="Arial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2.</a:t>
            </a:r>
            <a:r>
              <a:rPr lang="ru-RU" b="1" smtClean="0"/>
              <a:t>Уложить</a:t>
            </a:r>
            <a:r>
              <a:rPr lang="ru-RU" smtClean="0"/>
              <a:t> пациента, обеспечить полный психологический, физический, эмоциональный </a:t>
            </a:r>
            <a:r>
              <a:rPr lang="ru-RU" b="1" smtClean="0"/>
              <a:t>покой.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b="1" smtClean="0"/>
              <a:t>3.Холод на эпигастральную</a:t>
            </a:r>
            <a:r>
              <a:rPr lang="ru-RU" smtClean="0"/>
              <a:t> </a:t>
            </a:r>
            <a:r>
              <a:rPr lang="ru-RU" b="1" smtClean="0"/>
              <a:t>область</a:t>
            </a:r>
            <a:r>
              <a:rPr lang="ru-RU" b="1" smtClean="0">
                <a:latin typeface="Arial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b="1" smtClean="0"/>
              <a:t>4.Контроль гемодинамики и ЧДД</a:t>
            </a:r>
            <a:r>
              <a:rPr lang="ru-RU" b="1" smtClean="0">
                <a:latin typeface="Arial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b="1" smtClean="0"/>
              <a:t>5.Запретить пероральный приём пищи и жидкости</a:t>
            </a:r>
            <a:r>
              <a:rPr lang="ru-RU" b="1" smtClean="0">
                <a:latin typeface="Arial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6.Обеспечить </a:t>
            </a:r>
            <a:r>
              <a:rPr lang="ru-RU" b="1" smtClean="0"/>
              <a:t>доступ свежего воздуха</a:t>
            </a:r>
            <a:r>
              <a:rPr lang="ru-RU" b="1" smtClean="0">
                <a:latin typeface="Arial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7.Оказать </a:t>
            </a:r>
            <a:r>
              <a:rPr lang="ru-RU" b="1" smtClean="0"/>
              <a:t>помощь при рвоте</a:t>
            </a:r>
            <a:r>
              <a:rPr lang="ru-RU" smtClean="0"/>
              <a:t>( собрать рвотные массы на анализ)</a:t>
            </a:r>
            <a:r>
              <a:rPr lang="ru-RU" smtClean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39750" y="620713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900" b="1" cap="none" smtClean="0">
                <a:solidFill>
                  <a:schemeClr val="accent2"/>
                </a:solidFill>
              </a:rPr>
              <a:t>К приходу врача приготовить:</a:t>
            </a:r>
            <a:r>
              <a:rPr lang="ru-RU" sz="2900" cap="none" smtClean="0">
                <a:solidFill>
                  <a:schemeClr val="accent2"/>
                </a:solidFill>
              </a:rPr>
              <a:t/>
            </a:r>
            <a:br>
              <a:rPr lang="ru-RU" sz="2900" cap="none" smtClean="0">
                <a:solidFill>
                  <a:schemeClr val="accent2"/>
                </a:solidFill>
              </a:rPr>
            </a:br>
            <a:endParaRPr lang="ru-RU" sz="2900" cap="none" smtClean="0">
              <a:solidFill>
                <a:schemeClr val="accent2"/>
              </a:solidFill>
            </a:endParaRP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3059113" y="1557338"/>
            <a:ext cx="5830887" cy="49688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/>
              <a:t> </a:t>
            </a:r>
            <a:r>
              <a:rPr lang="ru-RU" b="1" smtClean="0"/>
              <a:t>Физраствор</a:t>
            </a:r>
            <a:r>
              <a:rPr lang="ru-RU" smtClean="0"/>
              <a:t> 400 мл,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А</a:t>
            </a:r>
            <a:r>
              <a:rPr lang="ru-RU" b="1" smtClean="0"/>
              <a:t>минакапроновую кислоту</a:t>
            </a:r>
            <a:r>
              <a:rPr lang="ru-RU" smtClean="0"/>
              <a:t> 5 % по 100 мл 2-3 флакона,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Д</a:t>
            </a:r>
            <a:r>
              <a:rPr lang="ru-RU" b="1" smtClean="0"/>
              <a:t>ицинон</a:t>
            </a:r>
            <a:r>
              <a:rPr lang="ru-RU" smtClean="0"/>
              <a:t> 12.5 % ампулы по 10 мл,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В</a:t>
            </a:r>
            <a:r>
              <a:rPr lang="ru-RU" b="1" smtClean="0"/>
              <a:t>икасол</a:t>
            </a:r>
            <a:r>
              <a:rPr lang="ru-RU" smtClean="0"/>
              <a:t> ампулы по 2 мл,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Р</a:t>
            </a:r>
            <a:r>
              <a:rPr lang="ru-RU" b="1" smtClean="0"/>
              <a:t>еополиглюкин</a:t>
            </a:r>
            <a:r>
              <a:rPr lang="ru-RU" smtClean="0"/>
              <a:t> в дозе 400-1200 мл,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Б</a:t>
            </a:r>
            <a:r>
              <a:rPr lang="ru-RU" b="1" smtClean="0"/>
              <a:t>елковые растворы</a:t>
            </a:r>
            <a:r>
              <a:rPr lang="ru-RU" smtClean="0"/>
              <a:t> (альбумин в дозе 80-100 мг),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Н</a:t>
            </a:r>
            <a:r>
              <a:rPr lang="ru-RU" b="1" smtClean="0"/>
              <a:t>еогемодез</a:t>
            </a:r>
            <a:r>
              <a:rPr lang="ru-RU" smtClean="0"/>
              <a:t> – 300-400 мл в сутки</a:t>
            </a:r>
            <a:endParaRPr lang="ru-RU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ru-RU" b="1" smtClean="0">
                <a:latin typeface="Arial" charset="0"/>
              </a:rPr>
              <a:t>Глюконат кальция </a:t>
            </a:r>
            <a:r>
              <a:rPr lang="ru-RU" smtClean="0">
                <a:latin typeface="Arial" charset="0"/>
              </a:rPr>
              <a:t>10%  10 мл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mtClean="0"/>
              <a:t>Всё необходимое для </a:t>
            </a:r>
            <a:r>
              <a:rPr lang="ru-RU" smtClean="0">
                <a:solidFill>
                  <a:schemeClr val="accent2"/>
                </a:solidFill>
              </a:rPr>
              <a:t>определения группы крови</a:t>
            </a:r>
          </a:p>
        </p:txBody>
      </p:sp>
      <p:pic>
        <p:nvPicPr>
          <p:cNvPr id="26627" name="Picture 2" descr="C:\Users\Kotazmei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060575"/>
            <a:ext cx="2317750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 descr="C:\Users\Kotazmei\Desktop\ko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292600"/>
            <a:ext cx="2405062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3"/>
          <p:cNvSpPr>
            <a:spLocks noChangeArrowheads="1"/>
          </p:cNvSpPr>
          <p:nvPr/>
        </p:nvSpPr>
        <p:spPr bwMode="auto">
          <a:xfrm>
            <a:off x="215900" y="746125"/>
            <a:ext cx="87487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Тактика медицинской сестры при желудочном кровотечении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79388" y="2047875"/>
            <a:ext cx="8785225" cy="541338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‪1. Вызвать врача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79388" y="2690813"/>
            <a:ext cx="8785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2. Уложить пациента и обеспечить покой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79388" y="3333750"/>
            <a:ext cx="8785225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3. Запрещается кормить и поить пациента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4463" y="3976688"/>
            <a:ext cx="8785225" cy="528637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4. Положить пузырь со льдом на живот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79388" y="4619625"/>
            <a:ext cx="8785225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5. Подготовить к приходу врача необходимые ЛС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4463" y="5257800"/>
            <a:ext cx="8820150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6. Контроль гемодинамики и ЧДД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2875" y="5900738"/>
            <a:ext cx="8820150" cy="528637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7. Оказать помощь при рвоте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3"/>
          <p:cNvSpPr>
            <a:spLocks noChangeArrowheads="1"/>
          </p:cNvSpPr>
          <p:nvPr/>
        </p:nvSpPr>
        <p:spPr bwMode="auto">
          <a:xfrm>
            <a:off x="215900" y="1047750"/>
            <a:ext cx="8748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C00000"/>
                </a:solidFill>
                <a:latin typeface="Impact" pitchFamily="34" charset="0"/>
              </a:rPr>
              <a:t>Перечислите кровоостанавливающие препараты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79388" y="2762250"/>
            <a:ext cx="8785225" cy="523875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Викасол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79388" y="3405188"/>
            <a:ext cx="8785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Аминокапроновая кислота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79388" y="4048125"/>
            <a:ext cx="8785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Дицинон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4463" y="4691063"/>
            <a:ext cx="87852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>
                <a:alpha val="78822"/>
              </a:srgb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Impact" pitchFamily="34" charset="0"/>
              </a:rPr>
              <a:t>Глюконат кальция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323850" y="333375"/>
            <a:ext cx="4114800" cy="70453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b="1" smtClean="0">
                <a:solidFill>
                  <a:srgbClr val="5E0CD6"/>
                </a:solidFill>
              </a:rPr>
              <a:t>Желудочно-кишечное кровотечение </a:t>
            </a:r>
            <a:endParaRPr lang="ru-RU" b="1" smtClean="0">
              <a:solidFill>
                <a:srgbClr val="5E0CD6"/>
              </a:solidFill>
              <a:latin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5E0CD6"/>
              </a:solidFill>
              <a:latin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- это кровотечение в полость желудка или двенадцатиперстной кишки.</a:t>
            </a:r>
            <a:r>
              <a:rPr lang="ru-RU" smtClean="0">
                <a:latin typeface="Arial" charset="0"/>
              </a:rPr>
              <a:t> Частота кровотечений при язвенной болезни высока – 10-15%.</a:t>
            </a:r>
          </a:p>
        </p:txBody>
      </p:sp>
      <p:pic>
        <p:nvPicPr>
          <p:cNvPr id="15362" name="Picture 2" descr="C:\Users\Kotazmei\Desktop\f0f0fb6b834c0cc8b8de3227dd3cc2a8_400_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1713" y="2781300"/>
            <a:ext cx="36576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620713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cap="none" smtClean="0">
                <a:solidFill>
                  <a:srgbClr val="5E0CD6"/>
                </a:solidFill>
              </a:rPr>
              <a:t>ПРИЧИНЫ КРОВОТЕЧЕНИЯ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0200" y="1773238"/>
            <a:ext cx="4762500" cy="452596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/>
              <a:t>В 60-75% случаев причиной желудочно-кишечного кровотечения является </a:t>
            </a:r>
            <a:r>
              <a:rPr lang="ru-RU" b="1" dirty="0"/>
              <a:t>язва</a:t>
            </a:r>
            <a:r>
              <a:rPr lang="ru-RU" dirty="0"/>
              <a:t>. </a:t>
            </a:r>
            <a:br>
              <a:rPr lang="ru-RU" dirty="0"/>
            </a:br>
            <a:r>
              <a:rPr lang="ru-RU" b="1" dirty="0"/>
              <a:t>Чаще</a:t>
            </a:r>
            <a:r>
              <a:rPr lang="ru-RU" dirty="0"/>
              <a:t> всего источником кровотечения являются </a:t>
            </a:r>
            <a:r>
              <a:rPr lang="ru-RU" b="1" dirty="0"/>
              <a:t>артерии</a:t>
            </a:r>
            <a:r>
              <a:rPr lang="ru-RU" dirty="0"/>
              <a:t>, </a:t>
            </a:r>
            <a:r>
              <a:rPr lang="ru-RU" b="1" dirty="0"/>
              <a:t>реже - вены и </a:t>
            </a:r>
            <a:r>
              <a:rPr lang="ru-RU" b="1" dirty="0" smtClean="0"/>
              <a:t>капилляры</a:t>
            </a:r>
            <a:r>
              <a:rPr lang="ru-RU" b="1" dirty="0"/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Кровотечение может </a:t>
            </a:r>
            <a:r>
              <a:rPr lang="ru-RU" dirty="0" smtClean="0"/>
              <a:t>развиваться</a:t>
            </a:r>
            <a:r>
              <a:rPr lang="en-US" dirty="0" smtClean="0"/>
              <a:t> </a:t>
            </a:r>
            <a:r>
              <a:rPr lang="ru-RU" dirty="0" smtClean="0"/>
              <a:t>как </a:t>
            </a:r>
            <a:r>
              <a:rPr lang="ru-RU" dirty="0"/>
              <a:t>внезапно, так и </a:t>
            </a:r>
            <a:r>
              <a:rPr lang="ru-RU" dirty="0" smtClean="0"/>
              <a:t>постепенно</a:t>
            </a:r>
            <a:r>
              <a:rPr lang="ru-RU" dirty="0"/>
              <a:t>. </a:t>
            </a:r>
            <a:br>
              <a:rPr lang="ru-RU" dirty="0"/>
            </a:br>
            <a:r>
              <a:rPr lang="ru-RU" dirty="0"/>
              <a:t>Чаще кровоточат язвы малой кривизны желудка и язвы двенадцатиперстной кишки.</a:t>
            </a:r>
          </a:p>
        </p:txBody>
      </p:sp>
      <p:pic>
        <p:nvPicPr>
          <p:cNvPr id="16387" name="Picture 2" descr="C:\Users\Kotazmei\Desktop\85421425_yazvennaya_bol_zhel_i_kishki_jpg_0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141663"/>
            <a:ext cx="3455988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cap="none" smtClean="0">
                <a:solidFill>
                  <a:srgbClr val="5E0CD6"/>
                </a:solidFill>
              </a:rPr>
              <a:t>ПРИЧИНЫ КРОВОТЕЧЕНИЯ</a:t>
            </a:r>
            <a:r>
              <a:rPr lang="ru-RU" sz="3200" b="1" cap="none" smtClean="0"/>
              <a:t/>
            </a:r>
            <a:br>
              <a:rPr lang="ru-RU" sz="3200" b="1" cap="none" smtClean="0"/>
            </a:br>
            <a:endParaRPr lang="ru-RU" sz="3200" cap="none" smtClean="0"/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539750" y="1989138"/>
            <a:ext cx="4043363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2000" b="1" smtClean="0"/>
              <a:t>Расширение вен</a:t>
            </a:r>
            <a:r>
              <a:rPr lang="ru-RU" sz="2000" smtClean="0"/>
              <a:t> </a:t>
            </a:r>
            <a:r>
              <a:rPr lang="ru-RU" sz="2000" b="1" smtClean="0"/>
              <a:t>пищевода</a:t>
            </a:r>
            <a:r>
              <a:rPr lang="ru-RU" sz="2000" smtClean="0"/>
              <a:t> при циррозе печени и разъедание стенок желудка при </a:t>
            </a:r>
            <a:r>
              <a:rPr lang="ru-RU" sz="2000" b="1" smtClean="0"/>
              <a:t>язвенной болезни</a:t>
            </a:r>
            <a:r>
              <a:rPr lang="ru-RU" sz="2000" smtClean="0"/>
              <a:t> с последующим нарушением целостности кровеносных сосудов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2000" b="1" smtClean="0"/>
              <a:t>Полипоз</a:t>
            </a:r>
            <a:r>
              <a:rPr lang="ru-RU" sz="2000" smtClean="0"/>
              <a:t> желудка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2000" b="1" smtClean="0"/>
              <a:t>Злокачественные образования</a:t>
            </a:r>
            <a:r>
              <a:rPr lang="ru-RU" sz="2000" smtClean="0"/>
              <a:t> желудка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</p:txBody>
      </p:sp>
      <p:pic>
        <p:nvPicPr>
          <p:cNvPr id="17411" name="Picture 2" descr="C:\Users\Kotazmei\Desktop\small_0PolipozTolstojKosh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1484313"/>
            <a:ext cx="2697163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3" descr="C:\Users\Kotazmei\Desktop\gemorrojj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4005263"/>
            <a:ext cx="2032000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4" descr="C:\Users\Kotazmei\Desktop\Esophageal-Varic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4652963"/>
            <a:ext cx="18288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49275"/>
            <a:ext cx="8261350" cy="10398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5E0CD6"/>
                </a:solidFill>
              </a:rPr>
              <a:t>КЛАССИФИКАЦИЯ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323850" y="1916113"/>
            <a:ext cx="8137525" cy="43561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/>
              <a:t>В зависимости от локализации источника: </a:t>
            </a:r>
            <a:r>
              <a:rPr lang="ru-RU" sz="2200" smtClean="0"/>
              <a:t> 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200" smtClean="0"/>
              <a:t>Желудочное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200" smtClean="0"/>
              <a:t>Дуоденальное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/>
              <a:t>По массивности</a:t>
            </a:r>
            <a:r>
              <a:rPr lang="ru-RU" sz="2200" smtClean="0"/>
              <a:t>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ru-RU" sz="2200" smtClean="0"/>
              <a:t>Профузное</a:t>
            </a:r>
            <a:r>
              <a:rPr lang="ru-RU" sz="2200" smtClean="0">
                <a:latin typeface="Arial" charset="0"/>
              </a:rPr>
              <a:t> более 500 мл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ru-RU" sz="2200" smtClean="0"/>
              <a:t>Умеренное</a:t>
            </a:r>
            <a:r>
              <a:rPr lang="ru-RU" sz="2200" smtClean="0">
                <a:latin typeface="Arial" charset="0"/>
              </a:rPr>
              <a:t> от100 до 500 мл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ru-RU" sz="2200" smtClean="0"/>
              <a:t>Малое</a:t>
            </a:r>
            <a:r>
              <a:rPr lang="ru-RU" sz="2200" smtClean="0">
                <a:latin typeface="Arial" charset="0"/>
              </a:rPr>
              <a:t> менее 100 мл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/>
              <a:t>По виду источника</a:t>
            </a:r>
            <a:r>
              <a:rPr lang="ru-RU" sz="2200" smtClean="0"/>
              <a:t>:</a:t>
            </a:r>
          </a:p>
          <a:p>
            <a:pPr marL="0" indent="0"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2200" smtClean="0"/>
              <a:t>Артериальное</a:t>
            </a:r>
          </a:p>
          <a:p>
            <a:pPr marL="0" indent="0"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2200" smtClean="0"/>
              <a:t>Венозное</a:t>
            </a:r>
          </a:p>
          <a:p>
            <a:pPr marL="0" indent="0"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2200" smtClean="0"/>
              <a:t>Капиллярное</a:t>
            </a:r>
          </a:p>
        </p:txBody>
      </p:sp>
      <p:pic>
        <p:nvPicPr>
          <p:cNvPr id="18435" name="Picture 3" descr="C:\Users\Kotazmei\Desktop\image-42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2492375"/>
            <a:ext cx="2808287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2" descr="C:\Users\Kotazmei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4508500"/>
            <a:ext cx="3024188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5E0CD6"/>
                </a:solidFill>
              </a:rPr>
              <a:t>ДИАГНОСТИКА</a:t>
            </a:r>
            <a:endParaRPr lang="ru-RU" cap="none" smtClean="0">
              <a:solidFill>
                <a:srgbClr val="5E0CD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4663" y="1989138"/>
            <a:ext cx="4402137" cy="4525962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ru-RU" sz="2000" b="1" dirty="0" smtClean="0"/>
              <a:t>Анамнез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000" dirty="0" smtClean="0"/>
              <a:t> Необходимо получить сведения </a:t>
            </a:r>
            <a:r>
              <a:rPr lang="ru-RU" sz="2000" b="1" dirty="0" smtClean="0"/>
              <a:t>о перенесенных заболеваниях</a:t>
            </a:r>
            <a:r>
              <a:rPr lang="ru-RU" sz="2000" dirty="0" smtClean="0"/>
              <a:t>, которые могли спровоцировать кровотечение: 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2000" dirty="0" smtClean="0"/>
              <a:t>Эрозивно-язвенное поражение желудка и 12-перстной кишки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2000" dirty="0" smtClean="0"/>
              <a:t>Цирроз печени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ru-RU" sz="2000" dirty="0" smtClean="0"/>
              <a:t>Медикаментозные язвы(употребление </a:t>
            </a:r>
            <a:r>
              <a:rPr lang="ru-RU" sz="2000" dirty="0" err="1" smtClean="0"/>
              <a:t>кортикостероидов,аспиринанестероидных</a:t>
            </a:r>
            <a:r>
              <a:rPr lang="ru-RU" sz="2000" dirty="0" smtClean="0"/>
              <a:t> противовоспалительных средств)</a:t>
            </a:r>
          </a:p>
        </p:txBody>
      </p:sp>
      <p:pic>
        <p:nvPicPr>
          <p:cNvPr id="19459" name="Picture 2" descr="C:\Users\Kotazmei\Desktop\20-cancer-symptoms-10-s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133600"/>
            <a:ext cx="2946400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 descr="C:\Users\Kotazmei\Desktop\mujeres-requieren-examenes-preventivos-archivo_PREIMA20100517_0112_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437063"/>
            <a:ext cx="2917825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836613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5E0CD6"/>
                </a:solidFill>
              </a:rPr>
              <a:t>ОБЪЕКТИВНОЕ ИССЛЕДОВАНИЕ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539750" y="2349500"/>
            <a:ext cx="5111750" cy="46386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1"/>
                </a:solidFill>
              </a:rPr>
              <a:t>При желудочном кровотечении наблюдается: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00B050"/>
                </a:solidFill>
              </a:rPr>
              <a:t>1.Рвота кофейной гущей</a:t>
            </a:r>
            <a:r>
              <a:rPr lang="ru-RU" sz="2200" b="1" smtClean="0">
                <a:solidFill>
                  <a:srgbClr val="00B050"/>
                </a:solidFill>
                <a:latin typeface="Arial" charset="0"/>
              </a:rPr>
              <a:t> (при массивном кровотечении – алой кровью)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00B050"/>
                </a:solidFill>
              </a:rPr>
              <a:t>2.Мелена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1"/>
                </a:solidFill>
              </a:rPr>
              <a:t>При осмотре кожных покровов и видимых слизистых оболочек выявляют:</a:t>
            </a:r>
            <a:r>
              <a:rPr lang="ru-RU" sz="2200" smtClean="0">
                <a:solidFill>
                  <a:schemeClr val="tx1"/>
                </a:solidFill>
              </a:rPr>
              <a:t> </a:t>
            </a:r>
            <a:br>
              <a:rPr lang="ru-RU" sz="2200" smtClean="0">
                <a:solidFill>
                  <a:schemeClr val="tx1"/>
                </a:solidFill>
              </a:rPr>
            </a:br>
            <a:r>
              <a:rPr lang="ru-RU" sz="2200" smtClean="0"/>
              <a:t>•бледность при массивном кровотечении,</a:t>
            </a:r>
            <a:br>
              <a:rPr lang="ru-RU" sz="2200" smtClean="0"/>
            </a:br>
            <a:r>
              <a:rPr lang="ru-RU" sz="2200" smtClean="0"/>
              <a:t>•наличие желтухи, телеанги</a:t>
            </a:r>
            <a:r>
              <a:rPr lang="ru-RU" sz="2200" smtClean="0">
                <a:latin typeface="Arial" charset="0"/>
              </a:rPr>
              <a:t>о</a:t>
            </a:r>
            <a:r>
              <a:rPr lang="ru-RU" sz="2200" smtClean="0"/>
              <a:t>эктазий, гематом, петехий при циррозе печени </a:t>
            </a:r>
          </a:p>
        </p:txBody>
      </p:sp>
      <p:pic>
        <p:nvPicPr>
          <p:cNvPr id="20483" name="Picture 2" descr="C:\Users\Kotazmei\Desktop\milk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2349500"/>
            <a:ext cx="2808288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C:\Users\Kotazmei\Desktop\7ae3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4581525"/>
            <a:ext cx="299720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80400" cy="15128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b="1" cap="none" smtClean="0">
                <a:solidFill>
                  <a:srgbClr val="5E0CD6"/>
                </a:solidFill>
              </a:rPr>
              <a:t>ПРИ ХРОНИЧЕСКИХ КРОВОТЕЧЕНИЯХ НАБЛЮДАЮТСЯ СИМПТОМЫ, СВЯЗАННЫЕ С ХРОНИЧЕСКОЙ АНЕМИЕЙ:</a:t>
            </a:r>
            <a:r>
              <a:rPr lang="ru-RU" sz="3200" b="1" cap="none" smtClean="0">
                <a:solidFill>
                  <a:srgbClr val="5E0CD6"/>
                </a:solidFill>
              </a:rPr>
              <a:t> </a:t>
            </a:r>
            <a:endParaRPr lang="ru-RU" sz="3200" cap="none" smtClean="0">
              <a:solidFill>
                <a:srgbClr val="5E0CD6"/>
              </a:solidFill>
            </a:endParaRP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468313" y="2636838"/>
            <a:ext cx="4114800" cy="4525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 •Усталость </a:t>
            </a:r>
            <a:br>
              <a:rPr lang="ru-RU" smtClean="0"/>
            </a:br>
            <a:r>
              <a:rPr lang="ru-RU" smtClean="0"/>
              <a:t>•Головокружение</a:t>
            </a:r>
            <a:br>
              <a:rPr lang="ru-RU" smtClean="0"/>
            </a:br>
            <a:r>
              <a:rPr lang="ru-RU" smtClean="0"/>
              <a:t>•Глоссит, стоматит </a:t>
            </a:r>
            <a:br>
              <a:rPr lang="ru-RU" smtClean="0"/>
            </a:br>
            <a:r>
              <a:rPr lang="ru-RU" smtClean="0"/>
              <a:t>•Анемия </a:t>
            </a:r>
            <a:br>
              <a:rPr lang="ru-RU" smtClean="0"/>
            </a:br>
            <a:r>
              <a:rPr lang="ru-RU" smtClean="0"/>
              <a:t>•Возможна мелена</a:t>
            </a:r>
            <a:br>
              <a:rPr lang="ru-RU" smtClean="0"/>
            </a:br>
            <a:r>
              <a:rPr lang="ru-RU" smtClean="0"/>
              <a:t>•Характерно отсутствие рвоты с кровью или «кофейной гущей»</a:t>
            </a:r>
          </a:p>
        </p:txBody>
      </p:sp>
      <p:pic>
        <p:nvPicPr>
          <p:cNvPr id="21507" name="Picture 2" descr="C:\Users\Kotazmei\Desktop\1218371184_bxp49118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2636838"/>
            <a:ext cx="2292350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 descr="C:\Users\Kotazmei\Desktop\o_138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4941888"/>
            <a:ext cx="28924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3" descr="C:\Users\Kotazmei\Desktop\obschiy-analiz-krovi-cbc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9463" y="4652963"/>
            <a:ext cx="22320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61350" cy="10398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5E0CD6"/>
                </a:solidFill>
              </a:rPr>
              <a:t>ЛАБОРАТОРНАЯ ДИАГНОСТИКА</a:t>
            </a:r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>
          <a:xfrm>
            <a:off x="468313" y="1989138"/>
            <a:ext cx="4186237" cy="4525962"/>
          </a:xfrm>
        </p:spPr>
        <p:txBody>
          <a:bodyPr/>
          <a:lstStyle/>
          <a:p>
            <a:pPr eaLnBrk="1" hangingPunct="1"/>
            <a:r>
              <a:rPr lang="ru-RU" sz="1600" b="1" smtClean="0"/>
              <a:t>Клинический анализ крови </a:t>
            </a:r>
            <a:r>
              <a:rPr lang="ru-RU" sz="1600" smtClean="0"/>
              <a:t>(определение гематокрита, уровня гемоглобина, эритроцитов, тромбоцитов, лейкоцитов с подсчетом лейкоцитарной формулы, СОЭ).</a:t>
            </a:r>
          </a:p>
          <a:p>
            <a:pPr eaLnBrk="1" hangingPunct="1">
              <a:buFont typeface="Arial" charset="0"/>
              <a:buNone/>
            </a:pPr>
            <a:endParaRPr lang="ru-RU" sz="1600" smtClean="0"/>
          </a:p>
          <a:p>
            <a:pPr eaLnBrk="1" hangingPunct="1"/>
            <a:r>
              <a:rPr lang="ru-RU" sz="1600" b="1" smtClean="0"/>
              <a:t>Коагулограмма</a:t>
            </a:r>
            <a:r>
              <a:rPr lang="ru-RU" sz="1600" smtClean="0"/>
              <a:t>(время свертываемости крови, ретракции кровяного сгустка, протромбиновое время и т. д.)</a:t>
            </a:r>
          </a:p>
          <a:p>
            <a:pPr eaLnBrk="1" hangingPunct="1">
              <a:buFont typeface="Arial" charset="0"/>
              <a:buNone/>
            </a:pPr>
            <a:endParaRPr lang="ru-RU" sz="1600" smtClean="0"/>
          </a:p>
          <a:p>
            <a:pPr eaLnBrk="1" hangingPunct="1"/>
            <a:r>
              <a:rPr lang="ru-RU" sz="1600" b="1" smtClean="0"/>
              <a:t>Биохимические анализы крови </a:t>
            </a:r>
            <a:r>
              <a:rPr lang="ru-RU" sz="1600" smtClean="0"/>
              <a:t>(определение содержания мочевины, креатинина</a:t>
            </a:r>
            <a:r>
              <a:rPr lang="ru-RU" sz="1600" smtClean="0">
                <a:latin typeface="Arial" charset="0"/>
              </a:rPr>
              <a:t>, кальция</a:t>
            </a:r>
            <a:r>
              <a:rPr lang="ru-RU" sz="1600" smtClean="0"/>
              <a:t>)</a:t>
            </a:r>
          </a:p>
        </p:txBody>
      </p:sp>
      <p:pic>
        <p:nvPicPr>
          <p:cNvPr id="22532" name="Picture 2" descr="C:\Users\Kotazmei\Desktop\1329214591_examedesangue600-size-59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5300" y="2924175"/>
            <a:ext cx="2800350" cy="157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194</TotalTime>
  <Words>456</Words>
  <Application>Microsoft Office PowerPoint</Application>
  <PresentationFormat>Экран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15</vt:i4>
      </vt:variant>
    </vt:vector>
  </HeadingPairs>
  <TitlesOfParts>
    <vt:vector size="29" baseType="lpstr">
      <vt:lpstr>Arial</vt:lpstr>
      <vt:lpstr>Book Antiqua</vt:lpstr>
      <vt:lpstr>Century Gothic</vt:lpstr>
      <vt:lpstr>Calibri</vt:lpstr>
      <vt:lpstr>Wingdings</vt:lpstr>
      <vt:lpstr>Courier New</vt:lpstr>
      <vt:lpstr>Impact</vt:lpstr>
      <vt:lpstr>Аптека</vt:lpstr>
      <vt:lpstr>Аптека</vt:lpstr>
      <vt:lpstr>Аптека</vt:lpstr>
      <vt:lpstr>Аптека</vt:lpstr>
      <vt:lpstr>Аптека</vt:lpstr>
      <vt:lpstr>Аптека</vt:lpstr>
      <vt:lpstr>Аптека</vt:lpstr>
      <vt:lpstr> « ЖЕЛУДОЧНО-КИШЕЧНОЕ КРОВОТЕЧЕНИЕ»</vt:lpstr>
      <vt:lpstr>Слайд 2</vt:lpstr>
      <vt:lpstr>ПРИЧИНЫ КРОВОТЕЧЕНИЯ</vt:lpstr>
      <vt:lpstr>ПРИЧИНЫ КРОВОТЕЧЕНИЯ </vt:lpstr>
      <vt:lpstr>КЛАССИФИКАЦИЯ</vt:lpstr>
      <vt:lpstr>ДИАГНОСТИКА</vt:lpstr>
      <vt:lpstr>ОБЪЕКТИВНОЕ ИССЛЕДОВАНИЕ</vt:lpstr>
      <vt:lpstr>ПРИ ХРОНИЧЕСКИХ КРОВОТЕЧЕНИЯХ НАБЛЮДАЮТСЯ СИМПТОМЫ, СВЯЗАННЫЕ С ХРОНИЧЕСКОЙ АНЕМИЕЙ: </vt:lpstr>
      <vt:lpstr>ЛАБОРАТОРНАЯ ДИАГНОСТИКА</vt:lpstr>
      <vt:lpstr> ИНСТРУМЕНТАЛЬНАЯ ДИАГНОСТИКА </vt:lpstr>
      <vt:lpstr>ЛЕЧЕБНАЯ ТАКТИКА</vt:lpstr>
      <vt:lpstr>ТАКТИКА МЕДСЕСТРЫ ПРИ ПОДОЗРЕНИИ НА ЖЕЛУДОЧНОЕ КРОВОТЕЧЕНИЕ</vt:lpstr>
      <vt:lpstr>К приходу врача приготовить: 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терапии на тему: « Желудочно-кишечное кровотечение»</dc:title>
  <dc:creator>Kotazmei</dc:creator>
  <cp:lastModifiedBy>user</cp:lastModifiedBy>
  <cp:revision>25</cp:revision>
  <cp:lastPrinted>2013-04-28T07:19:57Z</cp:lastPrinted>
  <dcterms:created xsi:type="dcterms:W3CDTF">2013-01-25T16:48:21Z</dcterms:created>
  <dcterms:modified xsi:type="dcterms:W3CDTF">2014-01-28T07:21:40Z</dcterms:modified>
</cp:coreProperties>
</file>