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70" r:id="rId4"/>
    <p:sldId id="261" r:id="rId5"/>
    <p:sldId id="262" r:id="rId6"/>
    <p:sldId id="263" r:id="rId7"/>
    <p:sldId id="264" r:id="rId8"/>
    <p:sldId id="266" r:id="rId9"/>
    <p:sldId id="265" r:id="rId10"/>
    <p:sldId id="267" r:id="rId11"/>
    <p:sldId id="269" r:id="rId12"/>
    <p:sldId id="27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4E33"/>
    <a:srgbClr val="EF3003"/>
    <a:srgbClr val="4D56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F83A361-DC85-4C96-BDB1-D8A5ABE29175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0AD14DF-95DC-483C-A903-1DCB8997A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/>
            <p:nvPr/>
          </p:nvSpPr>
          <p:spPr>
            <a:xfrm>
              <a:off x="4147772" y="1381459"/>
              <a:ext cx="8763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1EA81-0C07-4333-B659-88260D93472F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4FA0C-8492-436F-906D-28F593EDF2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/>
            <p:nvPr/>
          </p:nvSpPr>
          <p:spPr>
            <a:xfrm>
              <a:off x="4146745" y="1381458"/>
              <a:ext cx="877650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1743B-0A6D-492A-9472-FF0F505BFED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9AF0-E717-4652-B975-5DE05A3765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/>
            <p:nvPr/>
          </p:nvSpPr>
          <p:spPr>
            <a:xfrm>
              <a:off x="4147772" y="1381459"/>
              <a:ext cx="8763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FE1AF-26DB-4FDA-9317-933A90112FB2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61BB-5BDE-48BD-B39F-F11EC3789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/>
            <p:nvPr/>
          </p:nvSpPr>
          <p:spPr>
            <a:xfrm>
              <a:off x="4147772" y="1381459"/>
              <a:ext cx="8763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FE3F3-25A8-4C9F-95D1-BD9DD7277E71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1C2B-A08A-4C21-A310-1F1CD0E18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/>
            <p:nvPr/>
          </p:nvSpPr>
          <p:spPr>
            <a:xfrm>
              <a:off x="4147772" y="1381459"/>
              <a:ext cx="8763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46A6-C81A-4301-B8D0-03BC943897CE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D0F57-36DE-4C9B-96C2-63E078AD0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/>
            <p:nvPr/>
          </p:nvSpPr>
          <p:spPr>
            <a:xfrm>
              <a:off x="4147772" y="1381459"/>
              <a:ext cx="8763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BB84B-6F7A-418D-AFCB-2986FA9787DD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EEF21-106A-4500-9DEB-446EFCB31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/>
            <p:nvPr/>
          </p:nvSpPr>
          <p:spPr>
            <a:xfrm>
              <a:off x="4147772" y="1381459"/>
              <a:ext cx="8763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D9963-B1BE-4081-83F9-0321C7B6B51E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C4AB6-FB03-4BF2-9922-3832738F0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F91FA-0CBB-448A-9E51-22FAF344E311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1529D-D307-4CBC-B174-5714F1467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D3189-BF5A-42F2-B36F-8857FFA5504D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4A91A-E909-4AE3-83F2-04EF2E9A37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6AC49-06CA-43A4-B105-5AFF3033385F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390EB-8580-4FAB-BC60-846D47241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166FCC3-B100-42F6-BA24-8C77E8878E7D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A11F63-80E5-4C80-8863-5A8EEF4DA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67" r:id="rId7"/>
    <p:sldLayoutId id="2147483766" r:id="rId8"/>
    <p:sldLayoutId id="2147483765" r:id="rId9"/>
    <p:sldLayoutId id="2147483774" r:id="rId10"/>
    <p:sldLayoutId id="21474837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335" y="4672484"/>
            <a:ext cx="7772398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Презентация по терапии на тему: рентгеноскопия желудка.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333375"/>
            <a:ext cx="8642350" cy="2663825"/>
          </a:xfrm>
        </p:spPr>
        <p:txBody>
          <a:bodyPr>
            <a:normAutofit/>
          </a:bodyPr>
          <a:lstStyle/>
          <a:p>
            <a:pPr eaLnBrk="1" hangingPunct="1"/>
            <a:endParaRPr lang="ru-RU" smtClean="0">
              <a:effectLst>
                <a:outerShdw blurRad="38100" dist="38100" dir="2700000" algn="tl">
                  <a:srgbClr val="895D1D"/>
                </a:outerShdw>
              </a:effectLst>
              <a:latin typeface="Arial" charset="0"/>
            </a:endParaRPr>
          </a:p>
          <a:p>
            <a:pPr eaLnBrk="1" hangingPunct="1"/>
            <a:r>
              <a:rPr lang="ru-RU" smtClean="0">
                <a:effectLst>
                  <a:outerShdw blurRad="38100" dist="38100" dir="2700000" algn="tl">
                    <a:srgbClr val="895D1D"/>
                  </a:outerShdw>
                </a:effectLst>
                <a:latin typeface="Arial" charset="0"/>
              </a:rPr>
              <a:t>ГБОУ СПО «Медицинский колледж № 5 Департамента здравоохранения города Москвы</a:t>
            </a:r>
          </a:p>
          <a:p>
            <a:pPr eaLnBrk="1" hangingPunct="1"/>
            <a:endParaRPr lang="ru-RU" smtClean="0">
              <a:effectLst>
                <a:outerShdw blurRad="38100" dist="38100" dir="2700000" algn="tl">
                  <a:srgbClr val="895D1D"/>
                </a:outerShdw>
              </a:effectLst>
              <a:latin typeface="Arial" charset="0"/>
            </a:endParaRPr>
          </a:p>
          <a:p>
            <a:pPr eaLnBrk="1" hangingPunct="1"/>
            <a:r>
              <a:rPr lang="ru-RU" smtClean="0">
                <a:effectLst>
                  <a:outerShdw blurRad="38100" dist="38100" dir="2700000" algn="tl">
                    <a:srgbClr val="895D1D"/>
                  </a:outerShdw>
                </a:effectLst>
                <a:latin typeface="Arial" charset="0"/>
              </a:rPr>
              <a:t>П</a:t>
            </a:r>
            <a:r>
              <a:rPr lang="ru-RU" smtClean="0">
                <a:effectLst>
                  <a:outerShdw blurRad="38100" dist="38100" dir="2700000" algn="tl">
                    <a:srgbClr val="895D1D"/>
                  </a:outerShdw>
                </a:effectLst>
              </a:rPr>
              <a:t>реподаватель специальных дисциплин Журкина Елена Аркадьевна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Users\Анна\Downloads\grot_27_large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Объект 1"/>
          <p:cNvSpPr>
            <a:spLocks noGrp="1"/>
          </p:cNvSpPr>
          <p:nvPr>
            <p:ph idx="1"/>
          </p:nvPr>
        </p:nvSpPr>
        <p:spPr>
          <a:xfrm rot="20795558">
            <a:off x="692150" y="2801938"/>
            <a:ext cx="4152900" cy="2757487"/>
          </a:xfrm>
          <a:solidFill>
            <a:schemeClr val="bg1">
              <a:alpha val="34901"/>
            </a:schemeClr>
          </a:solidFill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BF4E33"/>
                </a:solidFill>
              </a:rPr>
              <a:t>Современный рентгеновский аппарат легко позволяет изменять положение тела пациента.</a:t>
            </a:r>
            <a:r>
              <a:rPr lang="ru-RU" sz="2800" smtClean="0">
                <a:solidFill>
                  <a:srgbClr val="BF4E33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1"/>
          <p:cNvSpPr>
            <a:spLocks noGrp="1"/>
          </p:cNvSpPr>
          <p:nvPr>
            <p:ph idx="1"/>
          </p:nvPr>
        </p:nvSpPr>
        <p:spPr>
          <a:xfrm>
            <a:off x="668338" y="2276475"/>
            <a:ext cx="7761287" cy="4352925"/>
          </a:xfrm>
        </p:spPr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algn="ctr" eaLnBrk="1" hangingPunct="1">
              <a:defRPr/>
            </a:pPr>
            <a:r>
              <a:rPr lang="ru-RU" sz="2800" dirty="0" smtClean="0"/>
              <a:t>Во время исследования организм человека </a:t>
            </a:r>
            <a:r>
              <a:rPr lang="ru-RU" sz="2800" u="sng" dirty="0" smtClean="0"/>
              <a:t>подвергается рентгеновскому облучению</a:t>
            </a:r>
            <a:r>
              <a:rPr lang="ru-RU" sz="2800" dirty="0" smtClean="0"/>
              <a:t>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latin typeface="+mj-lt"/>
              </a:rPr>
              <a:t>Рентгенологическое исследование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+mj-lt"/>
              </a:rPr>
              <a:t>противопоказано при беременности.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u="sng" dirty="0" err="1" smtClean="0"/>
              <a:t>Рентгеноконтрастное</a:t>
            </a:r>
            <a:r>
              <a:rPr lang="ru-RU" sz="2800" u="sng" dirty="0" smtClean="0"/>
              <a:t> вещество</a:t>
            </a:r>
            <a:r>
              <a:rPr lang="ru-RU" sz="2800" dirty="0" smtClean="0"/>
              <a:t> безвредно, в редких случаях </a:t>
            </a:r>
            <a:r>
              <a:rPr lang="ru-RU" sz="2800" u="sng" dirty="0" smtClean="0"/>
              <a:t>может вызвать запор</a:t>
            </a:r>
            <a:r>
              <a:rPr lang="ru-RU" sz="2800" dirty="0" smtClean="0"/>
              <a:t>. Оно не всасывается и выводится естественным путем в неизменном виде.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  <a:endParaRPr lang="ru-RU" sz="3200" dirty="0" smtClean="0">
              <a:solidFill>
                <a:srgbClr val="EF3003"/>
              </a:solidFill>
            </a:endParaRPr>
          </a:p>
        </p:txBody>
      </p:sp>
      <p:sp>
        <p:nvSpPr>
          <p:cNvPr id="23554" name="Заголовок 2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259715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BF4E33"/>
                </a:solidFill>
              </a:rPr>
              <a:t>Опасно ли рентгенологическое исследование желудка?</a:t>
            </a:r>
            <a:r>
              <a:rPr lang="ru-RU" b="1" smtClean="0">
                <a:solidFill>
                  <a:srgbClr val="BF4E33"/>
                </a:solidFill>
              </a:rPr>
              <a:t/>
            </a:r>
            <a:br>
              <a:rPr lang="ru-RU" b="1" smtClean="0">
                <a:solidFill>
                  <a:srgbClr val="BF4E33"/>
                </a:solidFill>
              </a:rPr>
            </a:br>
            <a:endParaRPr lang="ru-RU" b="1" smtClean="0">
              <a:solidFill>
                <a:srgbClr val="BF4E3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3"/>
          <p:cNvSpPr>
            <a:spLocks noChangeArrowheads="1"/>
          </p:cNvSpPr>
          <p:nvPr/>
        </p:nvSpPr>
        <p:spPr bwMode="auto">
          <a:xfrm>
            <a:off x="215900" y="1285875"/>
            <a:ext cx="8748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C00000"/>
                </a:solidFill>
                <a:latin typeface="Impact" pitchFamily="34" charset="0"/>
              </a:rPr>
              <a:t>Назовите этапы подготовки к рентенографии желудка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79388" y="2436813"/>
            <a:ext cx="8785225" cy="541337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‪1.</a:t>
            </a:r>
            <a:r>
              <a:rPr lang="ru-RU" sz="2800"/>
              <a:t> </a:t>
            </a:r>
            <a:r>
              <a:rPr lang="ru-RU" sz="2800">
                <a:latin typeface="Impact" pitchFamily="34" charset="0"/>
              </a:rPr>
              <a:t>Исследование проводится натощак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79388" y="3228975"/>
            <a:ext cx="8785225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2. При стенозе привратника проводится промывание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79388" y="4021138"/>
            <a:ext cx="8785225" cy="528637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3. За 3-4 дня назначается бесшлаковая диета 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4463" y="4832350"/>
            <a:ext cx="8785225" cy="95408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4.</a:t>
            </a:r>
            <a:r>
              <a:rPr lang="ru-RU" sz="2800"/>
              <a:t> </a:t>
            </a:r>
            <a:r>
              <a:rPr lang="ru-RU" sz="2800">
                <a:latin typeface="Impact" pitchFamily="34" charset="0"/>
              </a:rPr>
              <a:t>При выраженном метеоризме дополнительно назначается Эспумизан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Users\Анна\Downloads\rentgen-ca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Объект 1"/>
          <p:cNvSpPr>
            <a:spLocks noGrp="1"/>
          </p:cNvSpPr>
          <p:nvPr>
            <p:ph idx="1"/>
          </p:nvPr>
        </p:nvSpPr>
        <p:spPr>
          <a:xfrm>
            <a:off x="714375" y="1428750"/>
            <a:ext cx="7747000" cy="3438525"/>
          </a:xfrm>
          <a:solidFill>
            <a:schemeClr val="bg1">
              <a:alpha val="32156"/>
            </a:schemeClr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smtClean="0">
                <a:solidFill>
                  <a:srgbClr val="BF4E33"/>
                </a:solidFill>
                <a:latin typeface="Arial" charset="0"/>
              </a:rPr>
              <a:t>ПОКАЗАНИЯ ДЛЯ РЕНТГЕНОГРАФИИ</a:t>
            </a:r>
          </a:p>
          <a:p>
            <a:pPr algn="ctr" eaLnBrk="1" hangingPunct="1"/>
            <a:r>
              <a:rPr lang="ru-RU" sz="2800" b="1" smtClean="0">
                <a:solidFill>
                  <a:schemeClr val="accent1"/>
                </a:solidFill>
              </a:rPr>
              <a:t>Для диагностики глубины язвенного дефекта или уточнения наличия пенетрации.</a:t>
            </a:r>
          </a:p>
          <a:p>
            <a:pPr algn="ctr" eaLnBrk="1" hangingPunct="1"/>
            <a:r>
              <a:rPr lang="ru-RU" sz="2800" b="1" smtClean="0">
                <a:solidFill>
                  <a:schemeClr val="accent1"/>
                </a:solidFill>
              </a:rPr>
              <a:t>Для подтверждения диагноза заболевания  у тех пациентов, которым противопоказана эзофагогастродуоденоскопия.</a:t>
            </a:r>
            <a:r>
              <a:rPr lang="ru-RU" sz="2800" smtClean="0">
                <a:solidFill>
                  <a:schemeClr val="accent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2" descr="C:\Users\Анна\Downloads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100550"/>
            <a:ext cx="4572000" cy="27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>
          <a:xfrm>
            <a:off x="250825" y="692150"/>
            <a:ext cx="8677275" cy="1430338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BF4E33"/>
                </a:solidFill>
              </a:rPr>
              <a:t>ВИДЫ рентгенологического исследования</a:t>
            </a:r>
            <a:r>
              <a:rPr lang="ru-RU" sz="4000" smtClean="0"/>
              <a:t> </a:t>
            </a:r>
          </a:p>
        </p:txBody>
      </p:sp>
      <p:sp>
        <p:nvSpPr>
          <p:cNvPr id="2" name="Rectangle 3"/>
          <p:cNvSpPr>
            <a:spLocks noGrp="1"/>
          </p:cNvSpPr>
          <p:nvPr>
            <p:ph type="body" idx="4294967295"/>
          </p:nvPr>
        </p:nvSpPr>
        <p:spPr>
          <a:xfrm>
            <a:off x="0" y="2786063"/>
            <a:ext cx="7643813" cy="338455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b="1" smtClean="0">
                <a:solidFill>
                  <a:schemeClr val="tx2"/>
                </a:solidFill>
              </a:rPr>
              <a:t>Используют два метода</a:t>
            </a:r>
            <a:r>
              <a:rPr lang="ru-RU" smtClean="0">
                <a:solidFill>
                  <a:schemeClr val="tx2"/>
                </a:solidFill>
              </a:rPr>
              <a:t>:</a:t>
            </a:r>
          </a:p>
          <a:p>
            <a:pPr marL="830263" lvl="1" indent="-4191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smtClean="0"/>
              <a:t>рентгеноскопия ( осмотр в данный момент времени)</a:t>
            </a:r>
          </a:p>
          <a:p>
            <a:pPr marL="830263" lvl="1" indent="-4191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smtClean="0"/>
              <a:t>Рентгенография ( результат фиксируется на рентгеновском снимке)</a:t>
            </a:r>
          </a:p>
          <a:p>
            <a:pPr marL="457200" indent="-457200" eaLnBrk="1" hangingPunct="1">
              <a:lnSpc>
                <a:spcPct val="90000"/>
              </a:lnSpc>
            </a:pPr>
            <a:endParaRPr lang="ru-RU" smtClean="0"/>
          </a:p>
          <a:p>
            <a:pPr marL="457200" indent="-457200" eaLnBrk="1" hangingPunct="1">
              <a:lnSpc>
                <a:spcPct val="90000"/>
              </a:lnSpc>
            </a:pPr>
            <a:r>
              <a:rPr lang="ru-RU" b="1" smtClean="0">
                <a:solidFill>
                  <a:schemeClr val="tx2"/>
                </a:solidFill>
              </a:rPr>
              <a:t>Использование контрастов</a:t>
            </a:r>
            <a:r>
              <a:rPr lang="ru-RU" smtClean="0"/>
              <a:t>:</a:t>
            </a:r>
          </a:p>
          <a:p>
            <a:pPr marL="830263" lvl="1" indent="-4191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smtClean="0"/>
              <a:t>Простое контрастирование</a:t>
            </a:r>
          </a:p>
          <a:p>
            <a:pPr marL="830263" lvl="1" indent="-4191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smtClean="0"/>
              <a:t>Двойное контрастирование</a:t>
            </a:r>
          </a:p>
          <a:p>
            <a:pPr lvl="4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1"/>
          <p:cNvSpPr>
            <a:spLocks noGrp="1"/>
          </p:cNvSpPr>
          <p:nvPr>
            <p:ph idx="1"/>
          </p:nvPr>
        </p:nvSpPr>
        <p:spPr>
          <a:xfrm>
            <a:off x="431800" y="0"/>
            <a:ext cx="8712200" cy="3240088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ru-RU" sz="3600" smtClean="0">
                <a:solidFill>
                  <a:srgbClr val="BF4E33"/>
                </a:solidFill>
              </a:rPr>
              <a:t>ОСНОВНОЕ КОНТРАСТНОЕ ВЕЩЕСТВО</a:t>
            </a:r>
          </a:p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endParaRPr lang="ru-RU" sz="800" smtClean="0">
              <a:solidFill>
                <a:srgbClr val="BF4E33"/>
              </a:solidFill>
            </a:endParaRPr>
          </a:p>
          <a:p>
            <a:pPr algn="ctr" eaLnBrk="1" hangingPunct="1"/>
            <a:r>
              <a:rPr lang="ru-RU" smtClean="0"/>
              <a:t>Пациенту дают выпить </a:t>
            </a:r>
            <a:r>
              <a:rPr lang="ru-RU" b="1" smtClean="0"/>
              <a:t>водную взвесь</a:t>
            </a:r>
            <a:r>
              <a:rPr lang="ru-RU" smtClean="0"/>
              <a:t> </a:t>
            </a:r>
            <a:r>
              <a:rPr lang="ru-RU" b="1" smtClean="0"/>
              <a:t>сульфата бария</a:t>
            </a:r>
            <a:r>
              <a:rPr lang="ru-RU" smtClean="0"/>
              <a:t>, которая  не всасывается ни желудком, ни кишечником. </a:t>
            </a:r>
          </a:p>
          <a:p>
            <a:pPr algn="ctr" eaLnBrk="1" hangingPunct="1"/>
            <a:r>
              <a:rPr lang="ru-RU" smtClean="0"/>
              <a:t>Кроме того, это вещество поглощает рентгеновские лучи. </a:t>
            </a:r>
          </a:p>
        </p:txBody>
      </p:sp>
      <p:pic>
        <p:nvPicPr>
          <p:cNvPr id="16386" name="Picture 2" descr="C:\Users\Анна\Downloads\pl92883-barium_sulfate_packing_ba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564" y="3427421"/>
            <a:ext cx="3730407" cy="307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16387" name="Picture 3" descr="C:\Users\Анна\Downloads\4f3125ed9cff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7129" y="3653054"/>
            <a:ext cx="3495672" cy="2527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1"/>
          <p:cNvSpPr>
            <a:spLocks noGrp="1"/>
          </p:cNvSpPr>
          <p:nvPr>
            <p:ph idx="1"/>
          </p:nvPr>
        </p:nvSpPr>
        <p:spPr>
          <a:xfrm>
            <a:off x="4572000" y="188913"/>
            <a:ext cx="4356100" cy="6669087"/>
          </a:xfrm>
        </p:spPr>
        <p:txBody>
          <a:bodyPr/>
          <a:lstStyle/>
          <a:p>
            <a:pPr eaLnBrk="1" hangingPunct="1"/>
            <a:endParaRPr lang="ru-RU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2800" b="1" smtClean="0">
                <a:solidFill>
                  <a:srgbClr val="BF4E33"/>
                </a:solidFill>
              </a:rPr>
              <a:t>РЕНТГЕНОГРАМММА ЖЕЛУДКА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b="1" smtClean="0">
              <a:solidFill>
                <a:srgbClr val="BF4E33"/>
              </a:solidFill>
            </a:endParaRPr>
          </a:p>
          <a:p>
            <a:pPr algn="ctr" eaLnBrk="1" hangingPunct="1"/>
            <a:r>
              <a:rPr lang="ru-RU" sz="2600" smtClean="0"/>
              <a:t>Часть желудка или 12-перстной кишки, в которой оказывается контраст, прекрасно видна на рентгеновском снимке или экране. При этом видны и изменения формы, позволяющие точно определить диагноз. </a:t>
            </a:r>
          </a:p>
        </p:txBody>
      </p:sp>
      <p:pic>
        <p:nvPicPr>
          <p:cNvPr id="17410" name="Picture 2" descr="C:\Users\Анна\Downloads\12347207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857250"/>
            <a:ext cx="4243387" cy="573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1"/>
          <p:cNvSpPr>
            <a:spLocks noGrp="1"/>
          </p:cNvSpPr>
          <p:nvPr>
            <p:ph idx="1"/>
          </p:nvPr>
        </p:nvSpPr>
        <p:spPr>
          <a:xfrm>
            <a:off x="179388" y="2420938"/>
            <a:ext cx="4679950" cy="3527425"/>
          </a:xfrm>
        </p:spPr>
        <p:txBody>
          <a:bodyPr/>
          <a:lstStyle/>
          <a:p>
            <a:pPr eaLnBrk="1" hangingPunct="1"/>
            <a:endParaRPr lang="ru-RU" smtClean="0"/>
          </a:p>
          <a:p>
            <a:pPr algn="ctr" eaLnBrk="1" hangingPunct="1"/>
            <a:r>
              <a:rPr lang="ru-RU" sz="2600" smtClean="0"/>
              <a:t>В желудок </a:t>
            </a:r>
            <a:r>
              <a:rPr lang="ru-RU" sz="2600" u="sng" smtClean="0"/>
              <a:t>пациента,</a:t>
            </a:r>
            <a:r>
              <a:rPr lang="ru-RU" sz="2600" smtClean="0"/>
              <a:t> </a:t>
            </a:r>
            <a:r>
              <a:rPr lang="ru-RU" sz="2600" u="sng" smtClean="0"/>
              <a:t>принявшего контраст</a:t>
            </a:r>
            <a:r>
              <a:rPr lang="ru-RU" sz="2600" smtClean="0"/>
              <a:t>, дополнительно вводят </a:t>
            </a:r>
            <a:r>
              <a:rPr lang="ru-RU" sz="2600" b="1" u="sng" smtClean="0"/>
              <a:t>воздух</a:t>
            </a:r>
            <a:r>
              <a:rPr lang="ru-RU" sz="2600" b="1" smtClean="0"/>
              <a:t>.</a:t>
            </a:r>
          </a:p>
          <a:p>
            <a:pPr algn="ctr" eaLnBrk="1" hangingPunct="1"/>
            <a:r>
              <a:rPr lang="ru-RU" sz="2600" smtClean="0"/>
              <a:t> Воздух же делает </a:t>
            </a:r>
            <a:r>
              <a:rPr lang="ru-RU" sz="2600" u="sng" smtClean="0"/>
              <a:t>контуры</a:t>
            </a:r>
            <a:r>
              <a:rPr lang="ru-RU" sz="2600" smtClean="0"/>
              <a:t> </a:t>
            </a:r>
            <a:r>
              <a:rPr lang="ru-RU" sz="2600" u="sng" smtClean="0"/>
              <a:t>стенки</a:t>
            </a:r>
            <a:r>
              <a:rPr lang="ru-RU" sz="2600" smtClean="0"/>
              <a:t> желудка более </a:t>
            </a:r>
            <a:r>
              <a:rPr lang="ru-RU" sz="2600" u="sng" smtClean="0"/>
              <a:t>четкими</a:t>
            </a:r>
            <a:r>
              <a:rPr lang="ru-RU" sz="2600" smtClean="0"/>
              <a:t>. </a:t>
            </a:r>
          </a:p>
        </p:txBody>
      </p:sp>
      <p:sp>
        <p:nvSpPr>
          <p:cNvPr id="18434" name="Заголовок 2"/>
          <p:cNvSpPr>
            <a:spLocks noGrp="1"/>
          </p:cNvSpPr>
          <p:nvPr>
            <p:ph type="title"/>
          </p:nvPr>
        </p:nvSpPr>
        <p:spPr>
          <a:xfrm>
            <a:off x="28575" y="404813"/>
            <a:ext cx="8963025" cy="2060575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BF4E33"/>
                </a:solidFill>
              </a:rPr>
              <a:t>Метод двойного контрастирования</a:t>
            </a:r>
            <a:br>
              <a:rPr lang="ru-RU" sz="3600" b="1" smtClean="0">
                <a:solidFill>
                  <a:srgbClr val="BF4E33"/>
                </a:solidFill>
              </a:rPr>
            </a:br>
            <a:r>
              <a:rPr lang="ru-RU" sz="3600" b="1" smtClean="0">
                <a:solidFill>
                  <a:srgbClr val="BF4E33"/>
                </a:solidFill>
              </a:rPr>
              <a:t>(сульфат бария + воздух)</a:t>
            </a:r>
            <a:br>
              <a:rPr lang="ru-RU" sz="3600" b="1" smtClean="0">
                <a:solidFill>
                  <a:srgbClr val="BF4E33"/>
                </a:solidFill>
              </a:rPr>
            </a:br>
            <a:endParaRPr lang="ru-RU" sz="3600" b="1" smtClean="0">
              <a:solidFill>
                <a:srgbClr val="BF4E33"/>
              </a:solidFill>
            </a:endParaRPr>
          </a:p>
        </p:txBody>
      </p:sp>
      <p:pic>
        <p:nvPicPr>
          <p:cNvPr id="18435" name="Picture 2" descr="C:\Users\Анна\Downloads\rentgen-zheludka-i-dvenadcatiperstnoj-kishki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085" y="3006722"/>
            <a:ext cx="4489564" cy="3844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1"/>
          <p:cNvSpPr>
            <a:spLocks noGrp="1"/>
          </p:cNvSpPr>
          <p:nvPr>
            <p:ph idx="1"/>
          </p:nvPr>
        </p:nvSpPr>
        <p:spPr>
          <a:xfrm>
            <a:off x="0" y="476250"/>
            <a:ext cx="9144000" cy="1800225"/>
          </a:xfrm>
        </p:spPr>
        <p:txBody>
          <a:bodyPr/>
          <a:lstStyle/>
          <a:p>
            <a:pPr eaLnBrk="1" hangingPunct="1"/>
            <a:endParaRPr lang="ru-RU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3200" smtClean="0"/>
              <a:t> </a:t>
            </a:r>
            <a:r>
              <a:rPr lang="ru-RU" sz="3200" b="1" smtClean="0">
                <a:solidFill>
                  <a:srgbClr val="BF4E33"/>
                </a:solidFill>
              </a:rPr>
              <a:t>ВВЕДЕНИЕ ВОЗДУХА В ЖЕЛУДОК</a:t>
            </a:r>
            <a:endParaRPr lang="ru-RU" b="1" smtClean="0">
              <a:solidFill>
                <a:srgbClr val="BF4E33"/>
              </a:solidFill>
            </a:endParaRPr>
          </a:p>
          <a:p>
            <a:pPr eaLnBrk="1" hangingPunct="1"/>
            <a:endParaRPr lang="ru-RU" smtClean="0">
              <a:solidFill>
                <a:srgbClr val="BF4E33"/>
              </a:solidFill>
            </a:endParaRPr>
          </a:p>
          <a:p>
            <a:pPr eaLnBrk="1" hangingPunct="1"/>
            <a:endParaRPr lang="ru-RU" smtClean="0">
              <a:solidFill>
                <a:srgbClr val="BF4E33"/>
              </a:solidFill>
            </a:endParaRPr>
          </a:p>
          <a:p>
            <a:pPr algn="ctr" eaLnBrk="1" hangingPunct="1"/>
            <a:r>
              <a:rPr lang="ru-RU" smtClean="0"/>
              <a:t>Обычно воздух в желудок нагнетается через рот и пищевод. Выполняется это медсестрой при помощи зонда. </a:t>
            </a:r>
          </a:p>
        </p:txBody>
      </p:sp>
      <p:pic>
        <p:nvPicPr>
          <p:cNvPr id="19458" name="Picture 2" descr="C:\Users\Анна\Downloads\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087661"/>
            <a:ext cx="6653218" cy="37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1"/>
          <p:cNvSpPr>
            <a:spLocks noGrp="1"/>
          </p:cNvSpPr>
          <p:nvPr>
            <p:ph idx="1"/>
          </p:nvPr>
        </p:nvSpPr>
        <p:spPr>
          <a:xfrm>
            <a:off x="3571875" y="2786063"/>
            <a:ext cx="5256213" cy="38877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ru-RU" sz="2600" smtClean="0"/>
              <a:t>Обязательно </a:t>
            </a:r>
            <a:r>
              <a:rPr lang="ru-RU" sz="2600" b="1" smtClean="0"/>
              <a:t>натощак.</a:t>
            </a:r>
            <a:endParaRPr lang="ru-RU" sz="2600" smtClean="0"/>
          </a:p>
          <a:p>
            <a:pPr algn="ctr" eaLnBrk="1" hangingPunct="1">
              <a:lnSpc>
                <a:spcPct val="90000"/>
              </a:lnSpc>
            </a:pPr>
            <a:r>
              <a:rPr lang="ru-RU" sz="2600" smtClean="0"/>
              <a:t>Если у пациента есть </a:t>
            </a:r>
            <a:r>
              <a:rPr lang="ru-RU" sz="2600" b="1" smtClean="0"/>
              <a:t>стеноз</a:t>
            </a:r>
            <a:r>
              <a:rPr lang="ru-RU" sz="2600" smtClean="0"/>
              <a:t> </a:t>
            </a:r>
            <a:r>
              <a:rPr lang="ru-RU" sz="2600" b="1" smtClean="0"/>
              <a:t>привратника</a:t>
            </a:r>
            <a:r>
              <a:rPr lang="ru-RU" sz="2600" smtClean="0"/>
              <a:t>, то перед рентгенографией делают </a:t>
            </a:r>
            <a:r>
              <a:rPr lang="ru-RU" sz="2600" b="1" smtClean="0"/>
              <a:t>промывание желудка.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2600" b="1" smtClean="0"/>
              <a:t>За 3-4 дня назначается бесшлаковая диета.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2600" b="1" smtClean="0"/>
              <a:t>При выраженном метеоризме – дополнительно назначается Эспумизан </a:t>
            </a:r>
          </a:p>
        </p:txBody>
      </p:sp>
      <p:sp>
        <p:nvSpPr>
          <p:cNvPr id="20482" name="Заголовок 2"/>
          <p:cNvSpPr>
            <a:spLocks noGrp="1"/>
          </p:cNvSpPr>
          <p:nvPr>
            <p:ph type="title"/>
          </p:nvPr>
        </p:nvSpPr>
        <p:spPr>
          <a:xfrm>
            <a:off x="0" y="1214438"/>
            <a:ext cx="9144000" cy="135731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600" b="1" smtClean="0">
                <a:solidFill>
                  <a:srgbClr val="BF4E33"/>
                </a:solidFill>
              </a:rPr>
              <a:t>ПОДГОТОВКА К РЕНТГЕНОГРАФИИ ЖЕЛУДКА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pic>
        <p:nvPicPr>
          <p:cNvPr id="21507" name="Picture 2" descr="C:\Users\Анна\Downloads\2b531922b177561de52758b6348586ab_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143248"/>
            <a:ext cx="3678232" cy="275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1"/>
          <p:cNvSpPr>
            <a:spLocks noGrp="1"/>
          </p:cNvSpPr>
          <p:nvPr>
            <p:ph idx="1"/>
          </p:nvPr>
        </p:nvSpPr>
        <p:spPr>
          <a:xfrm>
            <a:off x="468313" y="0"/>
            <a:ext cx="7816850" cy="391477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sz="2800" b="1" smtClean="0">
                <a:solidFill>
                  <a:srgbClr val="BF4E33"/>
                </a:solidFill>
              </a:rPr>
              <a:t>ПРЕМЕДИКАЦИЯ ПРИ ДВОЙНОМ КОНТРАСТИРОВАНИИ</a:t>
            </a:r>
            <a:endParaRPr lang="ru-RU" smtClean="0">
              <a:solidFill>
                <a:srgbClr val="BF4E33"/>
              </a:solidFill>
            </a:endParaRPr>
          </a:p>
        </p:txBody>
      </p:sp>
      <p:pic>
        <p:nvPicPr>
          <p:cNvPr id="20482" name="Picture 3" descr="C:\Users\Анна\Downloads\w180_no-shpa_40_10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4313" y="2714620"/>
            <a:ext cx="2579687" cy="257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21507" name="Picture 2" descr="C:\Users\Анна\Downloads\siywcdsqmu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3357563"/>
            <a:ext cx="2681288" cy="328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Прямоугольник 4"/>
          <p:cNvSpPr>
            <a:spLocks noChangeArrowheads="1"/>
          </p:cNvSpPr>
          <p:nvPr/>
        </p:nvSpPr>
        <p:spPr bwMode="auto">
          <a:xfrm>
            <a:off x="0" y="2205038"/>
            <a:ext cx="4357688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365125" algn="ctr">
              <a:spcBef>
                <a:spcPct val="20000"/>
              </a:spcBef>
              <a:buClr>
                <a:srgbClr val="873624"/>
              </a:buClr>
              <a:buFont typeface="Wingdings" pitchFamily="2" charset="2"/>
              <a:buChar char=""/>
            </a:pPr>
            <a:r>
              <a:rPr lang="ru-RU" sz="2600">
                <a:solidFill>
                  <a:srgbClr val="262626"/>
                </a:solidFill>
                <a:latin typeface="Times New Roman" pitchFamily="18" charset="0"/>
              </a:rPr>
              <a:t>При применении метода </a:t>
            </a:r>
            <a:r>
              <a:rPr lang="ru-RU" sz="2600" b="1">
                <a:solidFill>
                  <a:srgbClr val="262626"/>
                </a:solidFill>
                <a:latin typeface="Times New Roman" pitchFamily="18" charset="0"/>
              </a:rPr>
              <a:t>двойного контрастирования</a:t>
            </a:r>
            <a:r>
              <a:rPr lang="ru-RU" sz="2600">
                <a:solidFill>
                  <a:srgbClr val="262626"/>
                </a:solidFill>
                <a:latin typeface="Times New Roman" pitchFamily="18" charset="0"/>
              </a:rPr>
              <a:t> пациенту дополнительно за 30 минут до исследования </a:t>
            </a:r>
            <a:r>
              <a:rPr lang="ru-RU" sz="2600" b="1">
                <a:solidFill>
                  <a:srgbClr val="262626"/>
                </a:solidFill>
                <a:latin typeface="Times New Roman" pitchFamily="18" charset="0"/>
              </a:rPr>
              <a:t>вводят спазмолитики</a:t>
            </a:r>
            <a:r>
              <a:rPr lang="ru-RU" sz="2600">
                <a:solidFill>
                  <a:srgbClr val="262626"/>
                </a:solidFill>
                <a:latin typeface="Times New Roman" pitchFamily="18" charset="0"/>
              </a:rPr>
              <a:t>, вызывающие расслабление гладких мышц.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вердый переплет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293</TotalTime>
  <Words>282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12</vt:i4>
      </vt:variant>
    </vt:vector>
  </HeadingPairs>
  <TitlesOfParts>
    <vt:vector size="27" baseType="lpstr">
      <vt:lpstr>Arial</vt:lpstr>
      <vt:lpstr>Times New Roman</vt:lpstr>
      <vt:lpstr>Wingdings</vt:lpstr>
      <vt:lpstr>Calibri</vt:lpstr>
      <vt:lpstr>Book Antiqua</vt:lpstr>
      <vt:lpstr>Impact</vt:lpstr>
      <vt:lpstr>Твердый переплет</vt:lpstr>
      <vt:lpstr>Твердый переплет</vt:lpstr>
      <vt:lpstr>Твердый переплет</vt:lpstr>
      <vt:lpstr>Твердый переплет</vt:lpstr>
      <vt:lpstr>Твердый переплет</vt:lpstr>
      <vt:lpstr>Твердый переплет</vt:lpstr>
      <vt:lpstr>Твердый переплет</vt:lpstr>
      <vt:lpstr>Твердый переплет</vt:lpstr>
      <vt:lpstr>Твердый переплет</vt:lpstr>
      <vt:lpstr>Слайд 1</vt:lpstr>
      <vt:lpstr>Слайд 2</vt:lpstr>
      <vt:lpstr>ВИДЫ рентгенологического исследования </vt:lpstr>
      <vt:lpstr>Слайд 4</vt:lpstr>
      <vt:lpstr>Слайд 5</vt:lpstr>
      <vt:lpstr>Метод двойного контрастирования (сульфат бария + воздух) </vt:lpstr>
      <vt:lpstr>Слайд 7</vt:lpstr>
      <vt:lpstr>ПОДГОТОВКА К РЕНТГЕНОГРАФИИ ЖЕЛУДКА </vt:lpstr>
      <vt:lpstr>Слайд 9</vt:lpstr>
      <vt:lpstr>Слайд 10</vt:lpstr>
      <vt:lpstr>Опасно ли рентгенологическое исследование желудка? </vt:lpstr>
      <vt:lpstr>Слайд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терапии на тему: рентгеноскопия желудка.</dc:title>
  <dc:creator>Анна</dc:creator>
  <cp:lastModifiedBy>user</cp:lastModifiedBy>
  <cp:revision>13</cp:revision>
  <dcterms:created xsi:type="dcterms:W3CDTF">2013-01-25T19:26:39Z</dcterms:created>
  <dcterms:modified xsi:type="dcterms:W3CDTF">2014-01-28T08:14:14Z</dcterms:modified>
</cp:coreProperties>
</file>