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68" r:id="rId4"/>
    <p:sldMasterId id="2147483840" r:id="rId5"/>
    <p:sldMasterId id="2147483852" r:id="rId6"/>
    <p:sldMasterId id="2147483864" r:id="rId7"/>
    <p:sldMasterId id="2147483942" r:id="rId8"/>
  </p:sldMasterIdLst>
  <p:sldIdLst>
    <p:sldId id="256" r:id="rId9"/>
    <p:sldId id="273" r:id="rId10"/>
    <p:sldId id="351" r:id="rId11"/>
    <p:sldId id="403" r:id="rId12"/>
    <p:sldId id="404" r:id="rId13"/>
    <p:sldId id="405" r:id="rId14"/>
    <p:sldId id="389" r:id="rId15"/>
    <p:sldId id="392" r:id="rId16"/>
    <p:sldId id="393" r:id="rId17"/>
    <p:sldId id="397" r:id="rId18"/>
    <p:sldId id="274" r:id="rId19"/>
    <p:sldId id="289" r:id="rId20"/>
    <p:sldId id="290" r:id="rId21"/>
    <p:sldId id="308" r:id="rId22"/>
    <p:sldId id="406" r:id="rId23"/>
    <p:sldId id="408" r:id="rId24"/>
    <p:sldId id="40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54" autoAdjust="0"/>
  </p:normalViewPr>
  <p:slideViewPr>
    <p:cSldViewPr>
      <p:cViewPr>
        <p:scale>
          <a:sx n="83" d="100"/>
          <a:sy n="83" d="100"/>
        </p:scale>
        <p:origin x="-15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2529-995C-4255-BB4E-E8D6538B2025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8ED2-4F3C-4615-BFA9-ABD914E9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3A56A-D95B-4F25-B68C-32D3595A2F2F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D425-E1E4-4B6F-9550-2E0143C61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5C59-B496-4AD0-94BB-12BA7A1339DA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0064-DAD3-4EEB-8A4B-7E6F7AB945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33AA-B4CF-4379-B075-D8F85D606FD4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8DDA-B79B-43A1-96DA-42D553D8F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E7EB-9458-4E1C-AD60-4F72106C6F5B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4BCB-A8B1-4343-AB0D-D0B4F58B6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998C-45E5-44C9-B5BD-9E537F5A383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82B1F-1343-41BE-A0C8-FE6BD08CC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0E36-C856-41AB-9F49-516E33DAD1DD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6540-9460-4F86-A688-A6280C666A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20D0-F025-46C8-9993-DE9136E9D668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5AB0-F57D-43F7-8433-BFB3F1CC09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5DF0-52DF-44A0-8F6A-242BC1CE2418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F1EE-D778-43A0-A818-EF27EFE11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C788-3AB0-4635-9420-1892B5AF245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0A07-FA33-4DA0-A0FB-6C28656F50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025A-D74B-4F30-A47D-B557F2EEABA4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E408-D26D-4BC9-B6A0-52759DBA20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4AEA-3B89-4338-859F-A425FE1301E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35DC-8469-44C9-BF79-60ED1D1EE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0916-0B6E-4B7D-812B-A936836A28CA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9A2B-F822-425A-940C-1DC02F7A3B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B721-2DBB-4DBC-93FF-50A22523E61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22DE-D624-4258-809F-48FD88F58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705F-D9AE-477E-81AD-5D3C0A9004CA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F43F-0AC8-4A3B-A2C1-77BECFB811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C515-5F44-48C6-B61E-79522180D5C8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F8AB-6679-478C-A6FF-C6557CBD6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16EA-95F9-431F-AECB-3ED9A0D6F296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81C7-A974-42C9-9BB7-BE89F10559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4F7B-C64F-4464-AC9D-58BD63475D5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BE6C-A883-446B-A08C-2ADA11F5F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DDB7-167D-47B0-946A-75FD7B22125D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B424-49EE-4AD0-9988-07FD95627A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C5E0-B254-4F42-8714-724338D49266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3431-DC6E-4D18-BD51-14C9051E55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6F1B-354A-4D88-87D6-BD3A15A4786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179B-11CD-4B54-9393-53111B053C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BD72-0ABB-4AE0-8075-1041CE444CAE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2AF7-0941-40FA-92ED-521FE5C97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6A66-90EE-4E7A-B847-D267CFCD0B74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D33A-E052-436F-8922-89C9AD31B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6F90-087F-4B58-8F4E-5C2A921FB294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1D01-DDE9-4B8A-A1E3-5B067E43FA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58E3-C079-4E73-88AC-02CC35B1E17F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F6A2-E3C1-480D-BD54-9FBF88FA0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A8AA-AE91-4181-BF82-15BC7C84B10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6344-E6A0-4CC7-8CB0-5218A2E7B1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0AEE-45DC-4873-998C-AD94460A0CF8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DF0F-F15A-4B24-A15E-F1332A6679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62CF-F028-469E-9591-CD9C3A529FF9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857A-1761-497D-A48A-9B07217B1B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F601-0DDF-47E5-B91E-E7899A2C7DF5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345C-E315-4664-BAC0-A46B41BE19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35A1-FFF8-4560-ACE4-A3E43274A9FF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DAED-3075-43B1-92D6-974690C08D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B930-9307-4C09-8AA8-161485698867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7759-6F9A-4806-933B-33A546B36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4203-70F0-4564-9BC4-42ED32AE18B7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8BD8-C8CF-4241-999C-13B021A8F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F785-3CBF-4777-B504-50F63D3C2685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DEA0-EC38-42B4-A080-4059ED838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5723-80B6-49F3-9DC9-4DFD5DFD78A4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08E9F-787B-42E2-A32D-1CD6DE2C5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B48D-A99C-4C06-8A00-88E8161EEB0D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40F6-CBA6-47C6-AC85-70789660E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922E-1EF2-4077-A1F1-FD0AD3D7320F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55DE-9739-430B-9505-944CEA5944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994B-C6F6-4180-93DF-664DC0213579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1869-4497-4848-940B-A8153FC19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A029-F01A-49A2-9C7A-D083DED47D1E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E9E8-D579-4A63-B1F2-5051E33D5B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AA02-9742-4B7E-8117-DF6F89FFEFD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0F0B-5D88-490E-BD60-3F7EAE529D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9B50-B83F-432A-8956-969E0A2D965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15A0-4A63-416C-A7A9-F20D2036C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CC98-EDFF-4352-B318-BE73D5515E76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DDB5-C228-4A83-B32F-9364DFF920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6FA5-BAF3-4430-A00A-850BDFD7D20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4BAE-1BA7-42CB-9289-A51A49B93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3EE4-2E62-46C5-9D09-F383CB7898D6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6A3E-6514-427F-B41B-3502D1EE0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3A90-78FE-4DDB-AEE4-3DCC4E06CD06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A624-4880-47EF-A414-E6D012E76A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0E77-B037-4F27-8D02-AE815CD92F26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59C6-E6C8-4A12-81DF-3365DFC07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A405-0156-4F2D-82E0-16261A3B3360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B481-CC6D-46DE-89FF-D78A1E28BD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9180-C682-4373-8543-4190FD70AC5E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A8B3-1F3B-416A-8DA6-8BF40D37F4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0420-18A5-49DD-A1B6-F7230668A748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7798-741E-40C6-883F-2F96BD0230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A579-E6C7-40CA-939F-C78B001D3185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00D1-EB4E-4E9A-9916-70A697377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8C75-3000-4FBF-9473-4D7BC87F78B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76D8-19E5-4CA9-9ECA-E34B4A78D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FC51-9D6D-4859-A7CF-2EF6E4F86D41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467D-C50D-4E44-B2E0-128A7E689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9AB5-9A90-45D7-9D0F-3E9759B3D58F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5271-4DCA-4E0E-8E96-55E606B69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7FA6-3869-4EAB-AECA-99001486E99A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D8CD-4557-4224-9D6A-E0673A2F3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827-3D78-4969-BFC3-52F684FF73D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B209-CCF1-4BC9-AFD7-88578025EA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307A-51EB-4FBF-B431-60CA53A4442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83CA-DA21-4212-9D3C-C7263BDEE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756F-73B4-43B4-8B5C-D25C44B8945B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53C6-52E9-4D44-8CD9-CAB8346FA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6E95-E4AC-4EF3-85FE-2EF54F3FF33A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0EBC-C35F-4ADD-9E42-C3D4C46413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7922-B118-4F6B-AC7B-A092C994E2CE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E306-3A53-4EE8-A167-AC858B38A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445F-2174-42C9-A878-1B889110B9A0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3B79-A068-40C4-9F86-FD293B9B29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6998-D64F-4126-9286-3637C7B1E424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2921-D456-4617-9E29-F02AEF36C8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5582-378B-478C-AEFB-685EDDE5D37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74AD-4D21-4D6C-ABB1-C6541FC5FC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F0FC-8AA5-40D6-8EE5-E683A32924BF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9B1F-6A9A-4CB7-B131-663884B9DA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E134-94B4-47EC-A906-DFEEC103DDDA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A488-76ED-4293-985F-97E7FA0ED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56AB-0741-46E0-8BCF-93B612111B58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146B-C325-40ED-9607-F34B035976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327C-21A6-409E-8C65-E7E290F1B3C1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2F75-4473-489B-86CF-248220C960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94F-58F9-4BC9-814D-D424FF0394F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3714-79E2-4C9F-B537-83CB3B2C9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163D-42BD-4F44-9B98-BD2584392F5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F2F5-3379-4B37-BA5D-4226846630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E6DD-72AD-43E5-9BB7-2EB0B41051DB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4438-C971-4CD6-88BB-479C3E1D3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C775-EB65-4B6D-B306-D515366F094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604B-3EAE-465F-B827-92331E2E7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FCF7-8E9F-4FB2-8FF4-38F71612CE0B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8624-9AE5-4033-BE10-D8F31324D2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BE5B-3CE8-46ED-93D6-E022B89C4F68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C51D-05BD-474A-9CA8-FAB18AB374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F0CB-BC11-441B-860D-A110ADCDD502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464A-A678-497D-87D5-C609AFBFE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6547-A078-4222-988A-ECFD78A9BD29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013A-1204-43AA-B43C-7874629F0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422A-4442-41F6-B5EF-3B571E7652AC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3170-01F3-4055-A7EB-BB4DEA5201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D0F9-BBE6-4290-8C5A-415B1F9B7427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DC88-9593-4360-A210-4B993FD7BA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C5C9-4C5B-4881-BA27-83201D394A51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45D4-A5F9-4051-9579-C3398B556D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8A00-D35E-4F0E-BE59-1B80FDAA480D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3577-4F81-4B36-8096-01E9E666E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6B04-AF6F-46DB-8547-1DCC50560B14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0DFC-D18F-490C-91D2-5A7BB02B7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D56-AE02-465D-83A0-63FDD4FE3BEE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26DC-9668-4801-B8F5-361F498636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7D9D-E8C7-4E06-B5D1-748BFEADA663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3059-2802-4C56-97B2-EEB8BB9894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3E12-DE9B-4F8B-99E1-DC309445467A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5586-9F9C-403A-B4A6-3FCD7A886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7D60-9322-418E-8941-D6B83606E9DC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3CB-EF7D-40DC-9C21-D94AE7E6C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3A8C-5FC3-48A4-A20E-9569DA50F690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443B-EE2B-4567-BB4E-B1B433F5C2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5131-A44D-4B07-9D26-351E0012893A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89BD-37E1-4FFA-A5D7-ADBD60A43A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3929-AE81-4EB0-A118-C808CA1538BB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9708-5CE5-4AA9-8596-B8BC19F057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7F45-6DD9-4003-9776-9437ED5AF22C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433A-3EF4-4CC8-A6F1-D0CCD5A67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C63B-0E3D-4025-BF3B-2AE120535A4E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5C9C-5ACC-4606-9F2F-C3570312E9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E600-A958-4C18-8175-66648D694099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5BA8-C36B-4BC3-ADEC-4EBB69979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10D51-5A8C-495D-A4BE-7E13AE43B821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314B5-E444-424E-88D5-6155AC3A1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2" r:id="rId2"/>
    <p:sldLayoutId id="2147483951" r:id="rId3"/>
    <p:sldLayoutId id="2147483950" r:id="rId4"/>
    <p:sldLayoutId id="2147483949" r:id="rId5"/>
    <p:sldLayoutId id="2147483948" r:id="rId6"/>
    <p:sldLayoutId id="2147483947" r:id="rId7"/>
    <p:sldLayoutId id="2147483946" r:id="rId8"/>
    <p:sldLayoutId id="2147483945" r:id="rId9"/>
    <p:sldLayoutId id="2147483944" r:id="rId10"/>
    <p:sldLayoutId id="2147483943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99F538-E56A-4CD3-98E5-98FF19D3FF60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3E602C-D94A-40F6-9235-40D8BE013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3" r:id="rId2"/>
    <p:sldLayoutId id="2147483962" r:id="rId3"/>
    <p:sldLayoutId id="2147483961" r:id="rId4"/>
    <p:sldLayoutId id="2147483960" r:id="rId5"/>
    <p:sldLayoutId id="2147483959" r:id="rId6"/>
    <p:sldLayoutId id="2147483958" r:id="rId7"/>
    <p:sldLayoutId id="2147483957" r:id="rId8"/>
    <p:sldLayoutId id="2147483956" r:id="rId9"/>
    <p:sldLayoutId id="2147483955" r:id="rId10"/>
    <p:sldLayoutId id="2147483954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662A3D-1C90-40A4-A43E-5459B22CA3CD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A36BE0-5206-4601-B253-98C2C6D8B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4" r:id="rId2"/>
    <p:sldLayoutId id="2147483973" r:id="rId3"/>
    <p:sldLayoutId id="2147483972" r:id="rId4"/>
    <p:sldLayoutId id="2147483971" r:id="rId5"/>
    <p:sldLayoutId id="2147483970" r:id="rId6"/>
    <p:sldLayoutId id="2147483969" r:id="rId7"/>
    <p:sldLayoutId id="2147483968" r:id="rId8"/>
    <p:sldLayoutId id="2147483967" r:id="rId9"/>
    <p:sldLayoutId id="2147483966" r:id="rId10"/>
    <p:sldLayoutId id="2147483965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0B36B3-B1C9-4C18-B1C0-5D0DD0F3C7DF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951EE06-52BB-4039-8FFC-4A7C83A7C5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5" r:id="rId2"/>
    <p:sldLayoutId id="2147483984" r:id="rId3"/>
    <p:sldLayoutId id="2147483983" r:id="rId4"/>
    <p:sldLayoutId id="2147483982" r:id="rId5"/>
    <p:sldLayoutId id="2147483981" r:id="rId6"/>
    <p:sldLayoutId id="2147483980" r:id="rId7"/>
    <p:sldLayoutId id="2147483979" r:id="rId8"/>
    <p:sldLayoutId id="2147483978" r:id="rId9"/>
    <p:sldLayoutId id="2147483977" r:id="rId10"/>
    <p:sldLayoutId id="2147483976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85E105D-15F2-49DA-9309-F06E21889D96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9753724-B46E-4001-98CC-A85D3601E4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95" r:id="rId3"/>
    <p:sldLayoutId id="2147483994" r:id="rId4"/>
    <p:sldLayoutId id="2147483993" r:id="rId5"/>
    <p:sldLayoutId id="2147483992" r:id="rId6"/>
    <p:sldLayoutId id="2147483991" r:id="rId7"/>
    <p:sldLayoutId id="2147483990" r:id="rId8"/>
    <p:sldLayoutId id="2147483989" r:id="rId9"/>
    <p:sldLayoutId id="2147483988" r:id="rId10"/>
    <p:sldLayoutId id="2147483987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7DF1DF9-AB21-432C-B821-32A6AEF91171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007305-03F5-4D8A-9B07-147AB2A9A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0" r:id="rId9"/>
    <p:sldLayoutId id="2147483999" r:id="rId10"/>
    <p:sldLayoutId id="2147483998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031EEB-5F9D-4F21-A677-33342700F808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2A93713-858B-4F9D-AA72-27DB9D331E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18" r:id="rId2"/>
    <p:sldLayoutId id="2147484017" r:id="rId3"/>
    <p:sldLayoutId id="2147484016" r:id="rId4"/>
    <p:sldLayoutId id="2147484015" r:id="rId5"/>
    <p:sldLayoutId id="2147484014" r:id="rId6"/>
    <p:sldLayoutId id="2147484013" r:id="rId7"/>
    <p:sldLayoutId id="2147484012" r:id="rId8"/>
    <p:sldLayoutId id="2147484011" r:id="rId9"/>
    <p:sldLayoutId id="2147484010" r:id="rId10"/>
    <p:sldLayoutId id="2147484009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B800C3-8203-40BA-A626-B437C6B3500D}" type="datetimeFigureOut">
              <a:rPr lang="ru-RU"/>
              <a:pPr>
                <a:defRPr/>
              </a:pPr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A0E1A33-C1B4-4749-A084-C71213B5C2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29" r:id="rId2"/>
    <p:sldLayoutId id="2147484028" r:id="rId3"/>
    <p:sldLayoutId id="2147484027" r:id="rId4"/>
    <p:sldLayoutId id="2147484026" r:id="rId5"/>
    <p:sldLayoutId id="2147484025" r:id="rId6"/>
    <p:sldLayoutId id="2147484024" r:id="rId7"/>
    <p:sldLayoutId id="2147484023" r:id="rId8"/>
    <p:sldLayoutId id="2147484022" r:id="rId9"/>
    <p:sldLayoutId id="2147484021" r:id="rId10"/>
    <p:sldLayoutId id="2147484020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pravpit.liferus.ru/index.htm" TargetMode="External"/><Relationship Id="rId3" Type="http://schemas.openxmlformats.org/officeDocument/2006/relationships/hyperlink" Target="http://forum.calorizator.ru/viewtopic.php?f=49&amp;t=1719" TargetMode="External"/><Relationship Id="rId7" Type="http://schemas.openxmlformats.org/officeDocument/2006/relationships/hyperlink" Target="http://www.bibliotekar.ru/lechebnoe-pitanie/15.htm" TargetMode="External"/><Relationship Id="rId2" Type="http://schemas.openxmlformats.org/officeDocument/2006/relationships/hyperlink" Target="http://ru.wikipedia.org/wiki/%C4%E8%E5%F2%EE%F2%E5%F0%E0%EF%E8%F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upercook.ru/lech-pit/lech-pit-35.html" TargetMode="External"/><Relationship Id="rId5" Type="http://schemas.openxmlformats.org/officeDocument/2006/relationships/hyperlink" Target="http://www.35detsad.ru/library/normi-vitamini.png" TargetMode="External"/><Relationship Id="rId4" Type="http://schemas.openxmlformats.org/officeDocument/2006/relationships/hyperlink" Target="http://tanner.narod.ru/spas/prod/xim/min/min.htm" TargetMode="External"/><Relationship Id="rId9" Type="http://schemas.openxmlformats.org/officeDocument/2006/relationships/hyperlink" Target="http://ru.wikipedia.org/wiki/%C4%E8%E5%F2%E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1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02" y="1708148"/>
            <a:ext cx="7772400" cy="147002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Диетотерапия при хронических гастритах и язвенной болезни</a:t>
            </a:r>
            <a:endParaRPr lang="ru-RU" sz="54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1426" y="5090178"/>
            <a:ext cx="4784979" cy="168501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300" i="1" smtClean="0">
                <a:solidFill>
                  <a:schemeClr val="tx1"/>
                </a:solidFill>
              </a:rPr>
              <a:t>ГБОУ СПО «МК № 5 ДЗМ»</a:t>
            </a:r>
          </a:p>
          <a:p>
            <a:pPr eaLnBrk="1" hangingPunct="1">
              <a:lnSpc>
                <a:spcPct val="80000"/>
              </a:lnSpc>
            </a:pPr>
            <a:endParaRPr lang="ru-RU" sz="2300" i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300" i="1" smtClean="0">
                <a:solidFill>
                  <a:schemeClr val="tx1"/>
                </a:solidFill>
              </a:rPr>
              <a:t>Преподаватель специальных дисциплин Журкина Елена Аркадьевна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Прямоугольник 1"/>
          <p:cNvSpPr>
            <a:spLocks noChangeArrowheads="1"/>
          </p:cNvSpPr>
          <p:nvPr/>
        </p:nvSpPr>
        <p:spPr bwMode="auto">
          <a:xfrm>
            <a:off x="179388" y="1484313"/>
            <a:ext cx="69294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1-й завтрак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мясная котлета, каша овсяная на молоке, чай, сухарики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2-й завтрак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творог кальцинированный, сок овощной, сухарики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Обед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суп овсяный (полпорции), котлеты рыбные паровые, овощи тушеные, яблоко печеное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Полдник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омлет белковый паровой, отвар шиповника, сухарики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Ужин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фрикадельки мясные паровые с молочным соусом, морковное пюре, пудинг творожный, чай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ночь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творог обезжиренный, кефир. </a:t>
            </a:r>
          </a:p>
        </p:txBody>
      </p:sp>
      <p:pic>
        <p:nvPicPr>
          <p:cNvPr id="108547" name="Picture 4" descr="http://4.bp.blogspot.com/-kumxrX42Bu8/T_01GN525dI/AAAAAAAAAB8/CFCzVIrqSE8/s1600/baked-apples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571625"/>
            <a:ext cx="24352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6" descr="http://saharniy-diabet.com/userfiles/tvorog-pri-diab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638675"/>
            <a:ext cx="29876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8" descr="http://www.kulinarochki.ru/wp-content/uploads/2010/05/parovoj-omlet-recep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862513"/>
            <a:ext cx="28638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Примерное меню на день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4314" y="571480"/>
            <a:ext cx="4929190" cy="5857916"/>
          </a:xfrm>
          <a:prstGeom prst="verticalScroll">
            <a:avLst/>
          </a:prstGeom>
          <a:gradFill flip="none" rotWithShape="1">
            <a:gsLst>
              <a:gs pos="0">
                <a:srgbClr val="5E9EFF">
                  <a:alpha val="59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3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Хронический  гипоацидный гастрит в фазу ремиссии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Ритм питания 5 – 6 раз в день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Рекомендуются продукты, стимулирующие секрецию желудка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Рекомендуемые продукты</a:t>
            </a:r>
            <a:endParaRPr lang="ru-RU" sz="44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110595" name="Прямоугольник 6"/>
          <p:cNvSpPr>
            <a:spLocks noChangeArrowheads="1"/>
          </p:cNvSpPr>
          <p:nvPr/>
        </p:nvSpPr>
        <p:spPr bwMode="auto">
          <a:xfrm>
            <a:off x="0" y="1412875"/>
            <a:ext cx="9144000" cy="3138488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пшеничный черствый, несдобные булочные изделия и печенье; овощные отвары с крупами, макаронными изделиями и мелко нарубленными или протертыми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овощами и капустой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крепкие бульоны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блюда из пропущенных через мясорубку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мяса, птицы, рыбы, телятины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нежирной говядины и, если больной хорошо их переносит, из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нежирной свинины и баранины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блюда из овощей в виде пюре, пудингов, кабачки и тыква тушеные, добавленная в блюда;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каши,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крупяные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пудинги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отварные вермишель и мелко наломанные макароны; творог, сырки,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 сметана только для приготовления блюд;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яйцо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всмятку или омлет,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фрукты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 виде пюре, киселей, желе, муссов и, если больной хорошо переносит,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протертые сырые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отвар из плодов шиповника, если оно не вызывает диспептических явлений; сахар, мед,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конфеты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варенье в ограниченном количестве.</a:t>
            </a:r>
          </a:p>
        </p:txBody>
      </p:sp>
      <p:pic>
        <p:nvPicPr>
          <p:cNvPr id="110596" name="Picture 6" descr="http://gimaldi.ru/wp-content/uploads/2012/03/IMG_1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0075"/>
            <a:ext cx="31321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8" descr="http://kittykitty.ru/wp-content/uploads/2012/08/kofe-i-zdoro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2650" y="5510213"/>
            <a:ext cx="19113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10" descr="http://infosmi.net/images/stories/articles/2013/Zdorovie/01-2013/01/28-13-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868863"/>
            <a:ext cx="30702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8" descr="http://kittykitty.ru/wp-content/uploads/2012/08/kofe-i-zdoro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4410075"/>
            <a:ext cx="2990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Запрещенные продукты</a:t>
            </a:r>
          </a:p>
        </p:txBody>
      </p:sp>
      <p:sp>
        <p:nvSpPr>
          <p:cNvPr id="111619" name="Прямоугольник 4"/>
          <p:cNvSpPr>
            <a:spLocks noChangeArrowheads="1"/>
          </p:cNvSpPr>
          <p:nvPr/>
        </p:nvSpPr>
        <p:spPr bwMode="auto">
          <a:xfrm>
            <a:off x="0" y="220503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Черный хлеб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изделия из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сдобного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теста,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соленья, копчености, острые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соусы,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специи и приправы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сало, гусь, утка, жирные мясо и рыба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консервы, бобовые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репа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, редис, редька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сырой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репчатый и зеленый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овощи и фрукты в непротертом виде,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мороженое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сладкие газированные и алкогольные напитки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http://i4.otzovik.com/2011/09/13/117252/img/41947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921125"/>
            <a:ext cx="442753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c35.ru/wp-content/uploads/2011/07/%D1%80%D0%B5%D0%B4%D0%B8%D1%81%D0%BA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1275"/>
            <a:ext cx="40671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/>
          </p:cNvSpPr>
          <p:nvPr/>
        </p:nvSpPr>
        <p:spPr bwMode="auto">
          <a:xfrm>
            <a:off x="214313" y="1749425"/>
            <a:ext cx="5715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Первый завтрак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творог со сметаной, каша гречневая вязкая, чай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Второй завтрак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печеное яблоко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Обед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суп рисовый на мясном бульоне протертый, рулет картофельный с мясом, кисель клюквенный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Полдник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отвар шиповника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Ужин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лапшевник с вареным мясом, чай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На ночь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кефир</a:t>
            </a:r>
          </a:p>
        </p:txBody>
      </p:sp>
      <p:pic>
        <p:nvPicPr>
          <p:cNvPr id="112643" name="Picture 2" descr="http://lh5.ggpht.com/-5GBcqSjzcac/S5WkkOGjMBI/AAAAAAAAMOk/cHu-MrcFFhs/P1580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9650" y="4841875"/>
            <a:ext cx="3054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http://kushay.biz/uploads/recipe/pervye-blyuda/sup-perlovyj-ovsyanyj-yachnevyj-risovyj-s-ov_6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035550"/>
            <a:ext cx="21240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6" descr="http://povarenok.net/modules/news/cache/images/00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5149850"/>
            <a:ext cx="22637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Примерное меню на день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142852"/>
            <a:ext cx="8750206" cy="6572296"/>
          </a:xfrm>
          <a:prstGeom prst="horizontalScroll">
            <a:avLst>
              <a:gd name="adj" fmla="val 10996"/>
            </a:avLst>
          </a:prstGeom>
          <a:gradFill flip="none" rotWithShape="1">
            <a:gsLst>
              <a:gs pos="5700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Источники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tx1"/>
                </a:solidFill>
                <a:hlinkClick r:id="rId2"/>
              </a:rPr>
              <a:t>http://ru.wikipedia.org/wiki/%C4%E8%E5%F2%EE%F2%E5%F0%E0%EF%E8%FF</a:t>
            </a:r>
            <a:endParaRPr lang="ru-RU" sz="1600" u="sng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tx1"/>
                </a:solidFill>
                <a:hlinkClick r:id="rId3"/>
              </a:rPr>
              <a:t>http://forum.calorizator.ru/viewtopic.php?f=49&amp;t=1719</a:t>
            </a:r>
            <a:endParaRPr lang="ru-RU" sz="1600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tx1"/>
                </a:solidFill>
                <a:hlinkClick r:id="rId4"/>
              </a:rPr>
              <a:t>http://tanner.narod.ru/spas/prod/xim/min/min.htm</a:t>
            </a:r>
            <a:endParaRPr lang="ru-RU" sz="1600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tx1"/>
                </a:solidFill>
                <a:hlinkClick r:id="rId5"/>
              </a:rPr>
              <a:t>http://www.35detsad.ru/library/normi-vitamini.png</a:t>
            </a:r>
            <a:endParaRPr lang="ru-RU" sz="1600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tx1"/>
                </a:solidFill>
                <a:hlinkClick r:id="rId6"/>
              </a:rPr>
              <a:t>http://supercook.ru/lech-pit/lech-pit-35.html</a:t>
            </a:r>
            <a:endParaRPr lang="ru-RU" sz="1600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tx1"/>
                </a:solidFill>
                <a:hlinkClick r:id="rId7"/>
              </a:rPr>
              <a:t>http://www.bibliotekar.ru/lechebnoe-pitanie/15.htm</a:t>
            </a:r>
            <a:endParaRPr lang="ru-RU" sz="1600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tx1"/>
                </a:solidFill>
                <a:hlinkClick r:id="rId8"/>
              </a:rPr>
              <a:t>http://spravpit.liferus.ru/index.htm</a:t>
            </a:r>
            <a:endParaRPr lang="ru-RU" sz="1600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tx1"/>
                </a:solidFill>
                <a:hlinkClick r:id="rId9"/>
              </a:rPr>
              <a:t>http://ru.wikipedia.org/wiki/%C4%E8%E5%F2%E0</a:t>
            </a:r>
            <a:endParaRPr lang="ru-RU" sz="1600" u="sng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Покровский А. А.</a:t>
            </a:r>
            <a:r>
              <a:rPr lang="ru-RU" sz="1600" dirty="0">
                <a:solidFill>
                  <a:schemeClr val="tx1"/>
                </a:solidFill>
              </a:rPr>
              <a:t> 1986. Беседы о питании. 3-е изд. М.: Экономика. 367 с.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Лечебное питание.</a:t>
            </a:r>
            <a:r>
              <a:rPr lang="ru-RU" sz="1600" dirty="0">
                <a:solidFill>
                  <a:schemeClr val="tx1"/>
                </a:solidFill>
              </a:rPr>
              <a:t> 1971. Под редакцией проф. И. С. Савощенко М.: Медицина. 408с.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Гурвич М.</a:t>
            </a:r>
            <a:r>
              <a:rPr lang="ru-RU" sz="1600" dirty="0">
                <a:solidFill>
                  <a:schemeClr val="tx1"/>
                </a:solidFill>
              </a:rPr>
              <a:t> 2008. Большая энциклопедия диетотерапии (Медицинская энциклопедия) М.:"Эксмо",, 768 </a:t>
            </a:r>
            <a:r>
              <a:rPr lang="ru-RU" sz="1600" dirty="0" err="1">
                <a:solidFill>
                  <a:schemeClr val="tx1"/>
                </a:solidFill>
              </a:rPr>
              <a:t>c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Самсонов М. А.</a:t>
            </a:r>
            <a:r>
              <a:rPr lang="ru-RU" sz="1600" dirty="0">
                <a:solidFill>
                  <a:schemeClr val="tx1"/>
                </a:solidFill>
              </a:rPr>
              <a:t> 1969—1978. Лечебное питание.// Большая Советская Энциклопедия (БСЭ). 3-е изд. 30 томов.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34733"/>
            <a:ext cx="727280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Назовите продукты, запрещенные при хроническом  </a:t>
            </a:r>
            <a:r>
              <a:rPr lang="ru-RU" sz="2800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гипоацидном</a:t>
            </a:r>
            <a:r>
              <a:rPr lang="ru-RU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 гастрите </a:t>
            </a:r>
            <a:r>
              <a:rPr lang="ru-RU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фазу ремиссии</a:t>
            </a:r>
            <a:endParaRPr lang="ru-RU" sz="2800" dirty="0"/>
          </a:p>
        </p:txBody>
      </p:sp>
      <p:pic>
        <p:nvPicPr>
          <p:cNvPr id="7" name="Picture 6" descr="http://c35.ru/wp-content/uploads/2011/07/%D1%80%D0%B5%D0%B4%D0%B8%D1%81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2816"/>
            <a:ext cx="3384812" cy="250227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2" descr="http://i4.otzovik.com/2011/09/13/117252/img/41947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7919" y="1772816"/>
            <a:ext cx="39080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2" descr="http://fishretail.ru/data/tradeboard/8812/tradeboardu8EEaz_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5624" y="3921812"/>
            <a:ext cx="5268776" cy="29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747861"/>
            <a:ext cx="727280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Назовите продукты, рекомендуемые при </a:t>
            </a:r>
            <a:r>
              <a:rPr lang="ru-RU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хроническом </a:t>
            </a:r>
            <a:r>
              <a:rPr lang="ru-RU" sz="2800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гиперацидном</a:t>
            </a:r>
            <a:r>
              <a:rPr lang="ru-RU" sz="2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 гастрите и язвенной болезни в фазу ремиссии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30356"/>
            <a:ext cx="3491880" cy="378684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4" descr="http://saharniy-diabet.com/userfiles/kis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2924943"/>
            <a:ext cx="3678820" cy="27066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6" descr="http://fudi.ru/wp-content/uploads/2008/04/manka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69032" y="2914518"/>
            <a:ext cx="3677860" cy="27275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9050" y="717206"/>
            <a:ext cx="4643438" cy="5664122"/>
          </a:xfrm>
          <a:prstGeom prst="verticalScroll">
            <a:avLst>
              <a:gd name="adj" fmla="val 11468"/>
            </a:avLst>
          </a:prstGeom>
          <a:gradFill flip="none" rotWithShape="1">
            <a:gsLst>
              <a:gs pos="0">
                <a:srgbClr val="5E9EFF">
                  <a:alpha val="5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Лечебное питание предполагает :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• кратность приема пищи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• перечень запрещенных продуктов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• перечень предпочтительных продуктов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• способ приготовления пищи</a:t>
            </a:r>
            <a:endParaRPr lang="ru-RU" sz="16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2882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                    Режим 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9248" y="1418000"/>
            <a:ext cx="574475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Питание при обострении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хронического гастрита или язвенной болезни дробное </a:t>
            </a:r>
            <a:r>
              <a:rPr lang="ru-RU" sz="2400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 в сутки.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Рекомендуется механическое, химическое и термическое щажение желудка.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9359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Рекомендуемые продукты</a:t>
            </a:r>
            <a:endParaRPr lang="ru-RU" sz="4400" dirty="0">
              <a:solidFill>
                <a:prstClr val="black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628775"/>
            <a:ext cx="8424863" cy="2724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Слизистые и молочные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супы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из промолотых круп (кроме гречневой и пшеничной),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каши на воде или молоке; паровые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суфле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пюре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из нежирных сортов мяса и рыбы;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сливки, свежий домашний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творог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молоком и сахаром,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творожный паровой пудинг,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яйцо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всмятку, паровой омлет; фруктовые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кисели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желе, муссы,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отвар шиповника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сахар, мед;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масло сливочное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готовое блюдо)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Продукты необходимо дважды промалывать в мясорубке и готовить на пару или в отварном виде.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Температура готовых блюд 45 – 50°С</a:t>
            </a:r>
          </a:p>
        </p:txBody>
      </p:sp>
      <p:pic>
        <p:nvPicPr>
          <p:cNvPr id="102404" name="Picture 2" descr="http://www.novate.ru/files/u1240/Kian_Gogol-Mogol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6013"/>
            <a:ext cx="29114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4" descr="http://www.kulinarochki.ru/wp-content/uploads/2010/05/parovoj-omlet-recep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7463" y="4956175"/>
            <a:ext cx="27765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http://ru.all.biz/img/ru/catalog/49193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706938"/>
            <a:ext cx="29194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Запрещенные продукты</a:t>
            </a: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900113" y="1820863"/>
            <a:ext cx="7775575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хлебобулочные изделия;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сыром и вареном видах,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бобовые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макаронные изделия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наваристые мясные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бульоны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рыбный и овощной навар;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алкогольные напитки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газированные воды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маринады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соленья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какао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чай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кофе, острые, копченые, жаренные и запеченные блюда</a:t>
            </a:r>
          </a:p>
        </p:txBody>
      </p:sp>
      <p:pic>
        <p:nvPicPr>
          <p:cNvPr id="103428" name="Picture 2" descr="http://kachestvo.ru/netcat_files/Image/%D1%85%D0%BB%D0%B5%D0%B1.%281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6475"/>
            <a:ext cx="3419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4" descr="http://sitewater.ru/images/soda_water_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437063"/>
            <a:ext cx="21669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http://zagribami.narod.ru/image/img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75" y="4797425"/>
            <a:ext cx="3540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Прямоугольник 1"/>
          <p:cNvSpPr>
            <a:spLocks noChangeArrowheads="1"/>
          </p:cNvSpPr>
          <p:nvPr/>
        </p:nvSpPr>
        <p:spPr bwMode="auto">
          <a:xfrm>
            <a:off x="150813" y="1919288"/>
            <a:ext cx="54292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1-й завтрак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Паровой омлет, сливочное масло, молоко 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2-й завтрак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Кисель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Обед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Рисовый слизистый суп, мясное паровое суфле с растительным маслом, фруктовый кисель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Полдник 1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Яйцо всмятку, молоко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Полдник 2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Творог с сахаром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Ужин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Молочная манная каша, лимонное желе 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 сном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Овсяный отвар</a:t>
            </a:r>
          </a:p>
        </p:txBody>
      </p:sp>
      <p:pic>
        <p:nvPicPr>
          <p:cNvPr id="92163" name="Picture 2" descr="http://azu.uz/upload/iblock/646/sel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742" y="4960570"/>
            <a:ext cx="255577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4452" name="Picture 4" descr="http://saharniy-diabet.com/userfiles/kis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275" y="3068638"/>
            <a:ext cx="28384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6" descr="http://fudi.ru/wp-content/uploads/2008/04/manka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2763" y="4838700"/>
            <a:ext cx="23050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8" descr="http://receptiki.dn.ua/sites/default/files/pict83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3300" y="903288"/>
            <a:ext cx="29448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1" y="797803"/>
            <a:ext cx="603925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Примерное меню на день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285720" y="188640"/>
            <a:ext cx="6950576" cy="6408712"/>
          </a:xfrm>
          <a:prstGeom prst="verticalScroll">
            <a:avLst>
              <a:gd name="adj" fmla="val 13202"/>
            </a:avLst>
          </a:prstGeom>
          <a:gradFill flip="none" rotWithShape="1">
            <a:gsLst>
              <a:gs pos="92000">
                <a:schemeClr val="accent2">
                  <a:tint val="50000"/>
                  <a:satMod val="300000"/>
                  <a:alpha val="67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6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Диетотерапия при хроническом гиперацидном гастрите и язвенной болезни в фазу ремиссии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Ритм питания 5 – 6 раз в день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Степень измельчения продуктов: либо однократный промол через мясорубку ( в виде котлеты или тефтели), либо  отварное мясо небольшими кусочками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Допускается употребление запеченных продуктов без грубой корочки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Можно применять щелочные минеральные воды без газа и некрепкий чай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5125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Рекомендуемые продукты</a:t>
            </a:r>
            <a:endParaRPr lang="ru-RU" sz="4400" dirty="0">
              <a:solidFill>
                <a:prstClr val="black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106499" name="Прямоугольник 6"/>
          <p:cNvSpPr>
            <a:spLocks noChangeArrowheads="1"/>
          </p:cNvSpPr>
          <p:nvPr/>
        </p:nvSpPr>
        <p:spPr bwMode="auto">
          <a:xfrm>
            <a:off x="250825" y="1357313"/>
            <a:ext cx="8713788" cy="243205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>
                <a:latin typeface="Calibri" pitchFamily="34" charset="0"/>
              </a:rPr>
              <a:t>На </a:t>
            </a:r>
            <a:r>
              <a:rPr lang="ru-RU" sz="1900" b="1">
                <a:latin typeface="Calibri" pitchFamily="34" charset="0"/>
              </a:rPr>
              <a:t>некрепком</a:t>
            </a:r>
            <a:r>
              <a:rPr lang="ru-RU" sz="1900">
                <a:latin typeface="Calibri" pitchFamily="34" charset="0"/>
              </a:rPr>
              <a:t>, обезжиренном мясном и рыбном </a:t>
            </a:r>
            <a:r>
              <a:rPr lang="ru-RU" sz="1900" b="1">
                <a:latin typeface="Calibri" pitchFamily="34" charset="0"/>
              </a:rPr>
              <a:t>бульоне</a:t>
            </a:r>
            <a:r>
              <a:rPr lang="ru-RU" sz="1900">
                <a:latin typeface="Calibri" pitchFamily="34" charset="0"/>
              </a:rPr>
              <a:t>, а также на отварах из овощей и грибов с </a:t>
            </a:r>
            <a:r>
              <a:rPr lang="ru-RU" sz="1900" b="1">
                <a:latin typeface="Calibri" pitchFamily="34" charset="0"/>
              </a:rPr>
              <a:t>мелко шинкованными или протертыми овощами</a:t>
            </a:r>
            <a:r>
              <a:rPr lang="ru-RU" sz="1900">
                <a:latin typeface="Calibri" pitchFamily="34" charset="0"/>
              </a:rPr>
              <a:t>, картофелем, разваренными или протертыми </a:t>
            </a:r>
            <a:r>
              <a:rPr lang="ru-RU" sz="1900" b="1">
                <a:latin typeface="Calibri" pitchFamily="34" charset="0"/>
              </a:rPr>
              <a:t>крупами, вермишелью</a:t>
            </a:r>
            <a:r>
              <a:rPr lang="ru-RU" sz="1900">
                <a:latin typeface="Calibri" pitchFamily="34" charset="0"/>
              </a:rPr>
              <a:t>, лапшой, фрикадельками, </a:t>
            </a:r>
            <a:r>
              <a:rPr lang="ru-RU" sz="1900" b="1">
                <a:latin typeface="Calibri" pitchFamily="34" charset="0"/>
              </a:rPr>
              <a:t>яйца </a:t>
            </a:r>
            <a:r>
              <a:rPr lang="ru-RU" sz="1900">
                <a:latin typeface="Calibri" pitchFamily="34" charset="0"/>
              </a:rPr>
              <a:t>всмятку, приготовленные на пару, запеченные и жареные (без грубой корочки) омлеты, омлет белковый с </a:t>
            </a:r>
            <a:r>
              <a:rPr lang="ru-RU" sz="1900" b="1">
                <a:latin typeface="Calibri" pitchFamily="34" charset="0"/>
              </a:rPr>
              <a:t>сыром</a:t>
            </a:r>
            <a:r>
              <a:rPr lang="ru-RU" sz="1900">
                <a:latin typeface="Calibri" pitchFamily="34" charset="0"/>
              </a:rPr>
              <a:t>, </a:t>
            </a:r>
            <a:r>
              <a:rPr lang="ru-RU" sz="1900" b="1">
                <a:latin typeface="Calibri" pitchFamily="34" charset="0"/>
              </a:rPr>
              <a:t>фрукты вареные, тушеные </a:t>
            </a:r>
            <a:r>
              <a:rPr lang="ru-RU" sz="1900">
                <a:latin typeface="Calibri" pitchFamily="34" charset="0"/>
              </a:rPr>
              <a:t>и запеченные кусочками, в виде пюре, запеканок, пудингов,  </a:t>
            </a:r>
            <a:r>
              <a:rPr lang="ru-RU" sz="1900" b="1">
                <a:latin typeface="Calibri" pitchFamily="34" charset="0"/>
              </a:rPr>
              <a:t>некрепкий чай </a:t>
            </a:r>
            <a:r>
              <a:rPr lang="ru-RU" sz="1900">
                <a:latin typeface="Calibri" pitchFamily="34" charset="0"/>
              </a:rPr>
              <a:t>с лимоном, кофе и какао на воде и с молоком, </a:t>
            </a:r>
            <a:r>
              <a:rPr lang="ru-RU" sz="1900" b="1">
                <a:latin typeface="Calibri" pitchFamily="34" charset="0"/>
              </a:rPr>
              <a:t>соки овощные, фруктовые, ягодные</a:t>
            </a:r>
            <a:r>
              <a:rPr lang="ru-RU" sz="1900">
                <a:latin typeface="Calibri" pitchFamily="34" charset="0"/>
              </a:rPr>
              <a:t>, разбавленные водой, отвары шиповника и отрубей</a:t>
            </a:r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5750"/>
            <a:ext cx="2555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4086225"/>
            <a:ext cx="30241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086225"/>
            <a:ext cx="32924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1549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Запрещенные продукты</a:t>
            </a:r>
          </a:p>
        </p:txBody>
      </p:sp>
      <p:sp>
        <p:nvSpPr>
          <p:cNvPr id="107523" name="Прямоугольник 4"/>
          <p:cNvSpPr>
            <a:spLocks noChangeArrowheads="1"/>
          </p:cNvSpPr>
          <p:nvPr/>
        </p:nvSpPr>
        <p:spPr bwMode="auto">
          <a:xfrm>
            <a:off x="250825" y="1706563"/>
            <a:ext cx="85217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latin typeface="Times New Roman" pitchFamily="18" charset="0"/>
                <a:cs typeface="Times New Roman" pitchFamily="18" charset="0"/>
              </a:rPr>
              <a:t>Крепкие бульоны, грибы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>
                <a:latin typeface="Times New Roman" pitchFamily="18" charset="0"/>
                <a:cs typeface="Times New Roman" pitchFamily="18" charset="0"/>
              </a:rPr>
              <a:t>бобовые, капуста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 в любом виде, </a:t>
            </a:r>
            <a:r>
              <a:rPr lang="ru-RU" sz="2300" b="1">
                <a:latin typeface="Times New Roman" pitchFamily="18" charset="0"/>
                <a:cs typeface="Times New Roman" pitchFamily="18" charset="0"/>
              </a:rPr>
              <a:t>алкогольные напитки</a:t>
            </a:r>
            <a:r>
              <a:rPr lang="ru-RU" sz="23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>
                <a:latin typeface="Times New Roman" pitchFamily="18" charset="0"/>
                <a:cs typeface="Times New Roman" pitchFamily="18" charset="0"/>
              </a:rPr>
              <a:t>крепкий чай, черный кофе, ржаной хлеб, жаренные, соленые, острые, маринованные, копченые, перченые блюда</a:t>
            </a:r>
          </a:p>
        </p:txBody>
      </p:sp>
      <p:pic>
        <p:nvPicPr>
          <p:cNvPr id="7" name="Picture 2" descr="http://fishretail.ru/data/tradeboard/8812/tradeboardu8EEaz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2600"/>
            <a:ext cx="45608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adzhika-lecho.ucoz.ru/_ph/1/2/261535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291013"/>
            <a:ext cx="38100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580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Times New Roman</vt:lpstr>
      <vt:lpstr>Monotype Corsiva</vt:lpstr>
      <vt:lpstr>Тема Office</vt:lpstr>
      <vt:lpstr>1_Тема Office</vt:lpstr>
      <vt:lpstr>2_Тема Office</vt:lpstr>
      <vt:lpstr>6_Тема Office</vt:lpstr>
      <vt:lpstr>12_Тема Office</vt:lpstr>
      <vt:lpstr>13_Тема Office</vt:lpstr>
      <vt:lpstr>14_Тема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Диетотерапия</dc:title>
  <dc:creator>Донская Анна</dc:creator>
  <cp:lastModifiedBy>user</cp:lastModifiedBy>
  <cp:revision>324</cp:revision>
  <dcterms:created xsi:type="dcterms:W3CDTF">2013-03-02T12:00:55Z</dcterms:created>
  <dcterms:modified xsi:type="dcterms:W3CDTF">2014-01-28T08:51:30Z</dcterms:modified>
</cp:coreProperties>
</file>