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7" r:id="rId9"/>
    <p:sldId id="268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7" r:id="rId19"/>
    <p:sldId id="328" r:id="rId20"/>
    <p:sldId id="329" r:id="rId21"/>
    <p:sldId id="321" r:id="rId22"/>
    <p:sldId id="322" r:id="rId23"/>
    <p:sldId id="303" r:id="rId24"/>
    <p:sldId id="323" r:id="rId25"/>
    <p:sldId id="324" r:id="rId26"/>
    <p:sldId id="309" r:id="rId27"/>
    <p:sldId id="308" r:id="rId28"/>
    <p:sldId id="325" r:id="rId29"/>
    <p:sldId id="326" r:id="rId30"/>
    <p:sldId id="310" r:id="rId31"/>
    <p:sldId id="331" r:id="rId32"/>
    <p:sldId id="33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00"/>
    <a:srgbClr val="00FFFF"/>
    <a:srgbClr val="FF99FF"/>
    <a:srgbClr val="00CC00"/>
    <a:srgbClr val="FF6600"/>
    <a:srgbClr val="996633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01" autoAdjust="0"/>
    <p:restoredTop sz="94563" autoAdjust="0"/>
  </p:normalViewPr>
  <p:slideViewPr>
    <p:cSldViewPr>
      <p:cViewPr>
        <p:scale>
          <a:sx n="70" d="100"/>
          <a:sy n="70" d="100"/>
        </p:scale>
        <p:origin x="-47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732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C808833-2475-4666-B5AD-DA79AB60929C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FD01083-5903-47B0-82D7-01D676753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426FDF-F57C-4387-B02F-C71618DECEEE}" type="slidenum">
              <a:rPr lang="en-US"/>
              <a:pPr/>
              <a:t>16</a:t>
            </a:fld>
            <a:endParaRPr lang="en-US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2316F43C-52B6-425F-B5DC-8E1E0797DB8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16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89631F79-6382-4B6B-BE6A-53203FF07D9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16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E7AE14-66C4-4CA1-A13C-F8AD023606A1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14B39F-A84E-45D5-81FE-12105EA0890D}" type="slidenum">
              <a:rPr lang="en-US"/>
              <a:pPr/>
              <a:t>21</a:t>
            </a:fld>
            <a:endParaRPr lang="en-US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D183C9E8-41EC-4BCD-9405-381005570BA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21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4EC4E001-3C9D-46EF-8C74-A3C32902522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21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8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DB3076-8BD9-449F-9B3D-F1AB75782E46}" type="slidenum">
              <a:rPr lang="en-US"/>
              <a:pPr/>
              <a:t>28</a:t>
            </a:fld>
            <a:endParaRPr lang="en-US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E93458E2-8757-41B0-9F65-699EBF70E27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28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</a:pPr>
            <a:fld id="{2363E1E1-F977-487B-8E31-94E57ADD0A8D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113" algn="l"/>
                  <a:tab pos="785813" algn="l"/>
                  <a:tab pos="1179513" algn="l"/>
                  <a:tab pos="1573213" algn="l"/>
                  <a:tab pos="1966913" algn="l"/>
                  <a:tab pos="2360613" algn="l"/>
                  <a:tab pos="2754313" algn="l"/>
                  <a:tab pos="3148013" algn="l"/>
                  <a:tab pos="3543300" algn="l"/>
                  <a:tab pos="3937000" algn="l"/>
                  <a:tab pos="4330700" algn="l"/>
                  <a:tab pos="4724400" algn="l"/>
                  <a:tab pos="5118100" algn="l"/>
                  <a:tab pos="5511800" algn="l"/>
                  <a:tab pos="5905500" algn="l"/>
                  <a:tab pos="6299200" algn="l"/>
                  <a:tab pos="6692900" algn="l"/>
                  <a:tab pos="7088188" algn="l"/>
                  <a:tab pos="7481888" algn="l"/>
                  <a:tab pos="7875588" algn="l"/>
                </a:tabLst>
              </a:pPr>
              <a:t>28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0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E0D8-8FFE-4354-9E6A-B80796377A0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ED2E3-1D6E-47C6-977A-8680F7EBA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8D0E-5DB5-46EF-BCEF-C8301D0B1036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330D-E9EF-449E-9127-C8FB6E1B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291CC-334C-4ECD-82F0-22EF1B8BD2CB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DB9B-F5FC-4EBA-8DF3-029CB4144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8832-2520-4B46-8354-11C0234D78AA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BD21-DC2D-480B-915F-170CFCA21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415D-B901-4454-873F-87D1EDFB0F2A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4274-54A0-4448-85F5-39C02392C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A05C-CDCB-4535-A577-729ABE492B7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102F-E153-440B-95C5-FA38F5C04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CE1A-5C94-44D1-969D-EE217912CA99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53B1-6EFC-4616-8DE5-FEAB4D2C9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6465-038F-4ABC-A974-9883EB50E2C8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B5A2-CA1C-4CBF-B62F-416DFCDDF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515E-6C2E-4AFE-9F68-A941AB2002EF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9604-4DCA-492B-B3E0-786BB382B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B559-8835-4205-B9C2-681D892B3DC7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D05B-9571-43C4-8A95-24B87E63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DC4C-713C-4DC3-9DAA-F26079516EC2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03A1-986D-4EDF-A6FF-242ED215E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89DC5-C1AC-4BEB-ADAF-3F5120D438F3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2949BC-FB85-4589-A2CA-3803E8E8A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umbio.ru/" TargetMode="External"/><Relationship Id="rId2" Type="http://schemas.openxmlformats.org/officeDocument/2006/relationships/hyperlink" Target="http://meduniver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Загрузки\Новая папка (2)\4381836-ver-medical-icon-protection-of-stomach-black-and-white-simply-change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-9610" y="4869160"/>
            <a:ext cx="1865511" cy="1865510"/>
          </a:xfrm>
          <a:prstGeom prst="ellipse">
            <a:avLst/>
          </a:prstGeom>
          <a:noFill/>
          <a:effectLst>
            <a:softEdge rad="63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38632"/>
            <a:ext cx="7772400" cy="9662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Департамент Здравоохранения города Москвы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Медицинский колледж №5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393" y="2371680"/>
            <a:ext cx="8501122" cy="28575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по дисциплине «Сестринское дело в терапии» на тему: «Заболевания желудка. Хронические гастриты и язвенная болезнь»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292895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Язвенная болезнь желудка и 12-перстной кишки 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600" dirty="0" smtClean="0">
                <a:solidFill>
                  <a:schemeClr val="bg1"/>
                </a:solidFill>
              </a:rPr>
              <a:t>это периодически рецидивирующее заболевание с образованием язвенных дефектов слизистой оболочки желудка и (или) 12-перстной кишки </a:t>
            </a:r>
            <a:r>
              <a:rPr lang="ru-RU" sz="2600" b="1" dirty="0" smtClean="0">
                <a:solidFill>
                  <a:srgbClr val="00FF00"/>
                </a:solidFill>
              </a:rPr>
              <a:t>в период нарушения равновесия между факторами агрессии желудочного сока и факторами защиты слизистой оболочки.</a:t>
            </a:r>
            <a:r>
              <a:rPr lang="ru-RU" sz="2600" b="1" dirty="0" smtClean="0">
                <a:solidFill>
                  <a:srgbClr val="00FF00"/>
                </a:solidFill>
                <a:latin typeface="Arial" charset="0"/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schemeClr val="bg1"/>
                </a:solidFill>
                <a:latin typeface="Arial" charset="0"/>
              </a:rPr>
              <a:t>Язва заживает с образованием рубца.</a:t>
            </a:r>
          </a:p>
        </p:txBody>
      </p:sp>
      <p:pic>
        <p:nvPicPr>
          <p:cNvPr id="4" name="Рисунок 3" descr="Deep_gastric_ul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3786188"/>
            <a:ext cx="2973387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zheludo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3786188"/>
            <a:ext cx="2838450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928687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Эпидемиология</a:t>
            </a:r>
            <a:endParaRPr lang="ru-RU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786812" cy="328612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  <a:cs typeface="Arial" charset="0"/>
              </a:rPr>
              <a:t>В мире от язвенной болезни страдают около </a:t>
            </a:r>
            <a:r>
              <a:rPr lang="en-US" sz="2400" b="1" smtClean="0">
                <a:solidFill>
                  <a:srgbClr val="00FF00"/>
                </a:solidFill>
                <a:cs typeface="Arial" charset="0"/>
              </a:rPr>
              <a:t>10% населения</a:t>
            </a:r>
            <a:r>
              <a:rPr lang="en-US" sz="2400" smtClean="0">
                <a:solidFill>
                  <a:schemeClr val="bg1"/>
                </a:solidFill>
                <a:cs typeface="Arial" charset="0"/>
              </a:rPr>
              <a:t>, причём у мужчин это заболевание встречается вдвое чаще, чем у женщин.</a:t>
            </a:r>
            <a:endParaRPr lang="ru-RU" sz="2400" smtClean="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  <a:cs typeface="Arial" charset="0"/>
              </a:rPr>
              <a:t>Язвы в </a:t>
            </a:r>
            <a:r>
              <a:rPr lang="en-US" sz="2400" b="1" smtClean="0">
                <a:solidFill>
                  <a:srgbClr val="00FF00"/>
                </a:solidFill>
                <a:cs typeface="Arial" charset="0"/>
              </a:rPr>
              <a:t>двенадцатиперстной кишке</a:t>
            </a:r>
            <a:r>
              <a:rPr lang="en-US" sz="2400" smtClean="0">
                <a:solidFill>
                  <a:srgbClr val="00FF00"/>
                </a:solidFill>
                <a:cs typeface="Arial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cs typeface="Arial" charset="0"/>
              </a:rPr>
              <a:t>образуются </a:t>
            </a:r>
            <a:r>
              <a:rPr lang="en-US" sz="2400" b="1" smtClean="0">
                <a:solidFill>
                  <a:srgbClr val="00FF00"/>
                </a:solidFill>
                <a:cs typeface="Arial" charset="0"/>
              </a:rPr>
              <a:t>в</a:t>
            </a:r>
            <a:r>
              <a:rPr lang="en-US" sz="2400" smtClean="0">
                <a:solidFill>
                  <a:srgbClr val="00FF00"/>
                </a:solidFill>
                <a:cs typeface="Arial" charset="0"/>
              </a:rPr>
              <a:t> </a:t>
            </a:r>
            <a:r>
              <a:rPr lang="en-US" sz="2400" b="1" smtClean="0">
                <a:solidFill>
                  <a:srgbClr val="00FF00"/>
                </a:solidFill>
                <a:cs typeface="Arial" charset="0"/>
              </a:rPr>
              <a:t>четыре раза чаще</a:t>
            </a:r>
            <a:r>
              <a:rPr lang="en-US" sz="2400" smtClean="0">
                <a:solidFill>
                  <a:srgbClr val="00FF00"/>
                </a:solidFill>
                <a:cs typeface="Arial" charset="0"/>
              </a:rPr>
              <a:t>, </a:t>
            </a:r>
            <a:r>
              <a:rPr lang="en-US" sz="2400" smtClean="0">
                <a:solidFill>
                  <a:schemeClr val="bg1"/>
                </a:solidFill>
                <a:cs typeface="Arial" charset="0"/>
              </a:rPr>
              <a:t>чем в желудке. </a:t>
            </a:r>
            <a:endParaRPr lang="ru-RU" sz="2400" smtClean="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  <a:cs typeface="Arial" charset="0"/>
              </a:rPr>
              <a:t>Если язвенный дефект обнаруживается и в желудке, и в двенадцатиперстной кишке, такие язвы называются </a:t>
            </a:r>
            <a:r>
              <a:rPr lang="en-US" sz="2400" b="1" smtClean="0">
                <a:solidFill>
                  <a:srgbClr val="00FF00"/>
                </a:solidFill>
                <a:cs typeface="Arial" charset="0"/>
              </a:rPr>
              <a:t>сочетанными</a:t>
            </a:r>
            <a:r>
              <a:rPr lang="en-US" sz="2400" smtClean="0">
                <a:solidFill>
                  <a:schemeClr val="bg1"/>
                </a:solidFill>
                <a:cs typeface="Arial" charset="0"/>
              </a:rPr>
              <a:t>.</a:t>
            </a:r>
            <a:endParaRPr lang="ru-RU" sz="240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file39521807_e487e4d00f44b83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25" y="4078288"/>
            <a:ext cx="3906838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571500" y="63182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i="1" smtClean="0">
                <a:solidFill>
                  <a:srgbClr val="FFFF00"/>
                </a:solidFill>
              </a:rPr>
              <a:t>ДИСБАЛАНС МЕЖДУ ФАКТОРАМИ ЗАЩИТЫ И ФАКТОРАМИ АГРЕССИИ</a:t>
            </a:r>
          </a:p>
          <a:p>
            <a:pPr algn="ctr" eaLnBrk="1" hangingPunct="1">
              <a:buFont typeface="Arial" charset="0"/>
              <a:buNone/>
            </a:pPr>
            <a:endParaRPr lang="ru-RU" sz="2800" b="1" i="1" smtClean="0">
              <a:solidFill>
                <a:srgbClr val="FFFF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Нормальное функционирование слизистой оболочки желудка протекает в условиях воздействия на слизистую двух групп факторов: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715000" y="3571875"/>
            <a:ext cx="503238" cy="9366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643188" y="3571875"/>
            <a:ext cx="504825" cy="9366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25" y="4857750"/>
            <a:ext cx="2736850" cy="10080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Защитные факторы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4857750"/>
            <a:ext cx="2736850" cy="10080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Агрессивные, разрушающие факторы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3492500" y="1666875"/>
            <a:ext cx="5651500" cy="5191125"/>
          </a:xfrm>
        </p:spPr>
        <p:txBody>
          <a:bodyPr/>
          <a:lstStyle/>
          <a:p>
            <a:pPr algn="r" eaLnBrk="1" hangingPunct="1"/>
            <a:r>
              <a:rPr lang="ru-RU" sz="2800" b="1" smtClean="0">
                <a:solidFill>
                  <a:srgbClr val="00FF00"/>
                </a:solidFill>
              </a:rPr>
              <a:t>Растворимые компоненты слизи</a:t>
            </a:r>
            <a:r>
              <a:rPr lang="ru-RU" sz="2800" smtClean="0">
                <a:solidFill>
                  <a:srgbClr val="00FF00"/>
                </a:solidFill>
              </a:rPr>
              <a:t>: </a:t>
            </a:r>
            <a:r>
              <a:rPr lang="ru-RU" sz="2800" smtClean="0">
                <a:solidFill>
                  <a:schemeClr val="bg1"/>
                </a:solidFill>
              </a:rPr>
              <a:t>слизь, вырабатываемая слизистой оболочкой желудка</a:t>
            </a:r>
          </a:p>
          <a:p>
            <a:pPr algn="r" eaLnBrk="1" hangingPunct="1"/>
            <a:r>
              <a:rPr lang="ru-RU" sz="2800" smtClean="0">
                <a:solidFill>
                  <a:schemeClr val="bg1"/>
                </a:solidFill>
              </a:rPr>
              <a:t>Вязкая </a:t>
            </a:r>
            <a:r>
              <a:rPr lang="ru-RU" sz="2800" b="1" smtClean="0">
                <a:solidFill>
                  <a:srgbClr val="00FF00"/>
                </a:solidFill>
              </a:rPr>
              <a:t>густая слизь</a:t>
            </a:r>
            <a:r>
              <a:rPr lang="ru-RU" sz="2800" smtClean="0">
                <a:solidFill>
                  <a:srgbClr val="00FF00"/>
                </a:solidFill>
              </a:rPr>
              <a:t>, </a:t>
            </a:r>
            <a:r>
              <a:rPr lang="ru-RU" sz="2800" b="1" smtClean="0">
                <a:solidFill>
                  <a:srgbClr val="00FF00"/>
                </a:solidFill>
              </a:rPr>
              <a:t>выстилающая всю слизистую</a:t>
            </a:r>
            <a:r>
              <a:rPr lang="ru-RU" sz="2800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ru-RU" sz="2800" b="1" smtClean="0">
                <a:solidFill>
                  <a:srgbClr val="00FF00"/>
                </a:solidFill>
              </a:rPr>
              <a:t>оболочку желудка </a:t>
            </a:r>
            <a:r>
              <a:rPr lang="ru-RU" sz="2800" smtClean="0">
                <a:solidFill>
                  <a:schemeClr val="bg1"/>
                </a:solidFill>
              </a:rPr>
              <a:t>изнутри, препятствует обратной диффузии кислых водородных ионов к слизистой</a:t>
            </a:r>
          </a:p>
          <a:p>
            <a:pPr algn="r" eaLnBrk="1" hangingPunct="1"/>
            <a:r>
              <a:rPr lang="ru-RU" sz="2800" b="1" smtClean="0">
                <a:solidFill>
                  <a:srgbClr val="00FF00"/>
                </a:solidFill>
              </a:rPr>
              <a:t>Достаточное кровоснабжение</a:t>
            </a:r>
            <a:r>
              <a:rPr lang="ru-RU" sz="2800" smtClean="0">
                <a:solidFill>
                  <a:srgbClr val="00FF00"/>
                </a:solidFill>
              </a:rPr>
              <a:t> </a:t>
            </a:r>
            <a:r>
              <a:rPr lang="ru-RU" sz="2800" smtClean="0">
                <a:solidFill>
                  <a:schemeClr val="bg1"/>
                </a:solidFill>
              </a:rPr>
              <a:t>слизистой оболочки.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защиты</a:t>
            </a:r>
            <a:endParaRPr lang="ru-RU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3816350" cy="311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4140200" y="1643063"/>
            <a:ext cx="5003800" cy="48577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	</a:t>
            </a:r>
            <a:r>
              <a:rPr lang="ru-RU" sz="2400" smtClean="0">
                <a:solidFill>
                  <a:schemeClr val="bg1"/>
                </a:solidFill>
              </a:rPr>
              <a:t>К ним относятся: </a:t>
            </a:r>
          </a:p>
          <a:p>
            <a:pPr algn="ctr" eaLnBrk="1" hangingPunct="1"/>
            <a:r>
              <a:rPr lang="ru-RU" sz="2400" b="1" smtClean="0">
                <a:solidFill>
                  <a:srgbClr val="00FF00"/>
                </a:solidFill>
              </a:rPr>
              <a:t>Желудочный сок</a:t>
            </a:r>
            <a:r>
              <a:rPr lang="ru-RU" sz="2400" smtClean="0">
                <a:solidFill>
                  <a:srgbClr val="00FF00"/>
                </a:solidFill>
              </a:rPr>
              <a:t> (содержащий </a:t>
            </a:r>
            <a:r>
              <a:rPr lang="ru-RU" sz="2400" u="sng" smtClean="0">
                <a:solidFill>
                  <a:srgbClr val="00FF00"/>
                </a:solidFill>
              </a:rPr>
              <a:t>соляную кислоту и пепсин</a:t>
            </a:r>
            <a:r>
              <a:rPr lang="ru-RU" sz="2400" smtClean="0">
                <a:solidFill>
                  <a:srgbClr val="00FF00"/>
                </a:solidFill>
              </a:rPr>
              <a:t>)</a:t>
            </a:r>
          </a:p>
          <a:p>
            <a:pPr algn="ctr" eaLnBrk="1" hangingPunct="1"/>
            <a:endParaRPr lang="ru-RU" sz="240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400" b="1" smtClean="0">
                <a:solidFill>
                  <a:srgbClr val="00FF00"/>
                </a:solidFill>
              </a:rPr>
              <a:t>Инфекционный фактор</a:t>
            </a:r>
            <a:r>
              <a:rPr lang="ru-RU" sz="2400" smtClean="0">
                <a:solidFill>
                  <a:schemeClr val="bg1"/>
                </a:solidFill>
              </a:rPr>
              <a:t> — </a:t>
            </a:r>
            <a:r>
              <a:rPr lang="ru-RU" sz="2400" smtClean="0">
                <a:solidFill>
                  <a:srgbClr val="00FF00"/>
                </a:solidFill>
              </a:rPr>
              <a:t>микроб </a:t>
            </a:r>
            <a:r>
              <a:rPr lang="ru-RU" sz="2400" i="1" smtClean="0">
                <a:solidFill>
                  <a:srgbClr val="00FF00"/>
                </a:solidFill>
              </a:rPr>
              <a:t>Helicobacter pylori</a:t>
            </a:r>
            <a:r>
              <a:rPr lang="ru-RU" sz="2400" smtClean="0">
                <a:solidFill>
                  <a:srgbClr val="00FF00"/>
                </a:solidFill>
              </a:rPr>
              <a:t> </a:t>
            </a:r>
          </a:p>
          <a:p>
            <a:pPr algn="ctr" eaLnBrk="1" hangingPunct="1"/>
            <a:endParaRPr lang="ru-RU" sz="2400" smtClean="0">
              <a:solidFill>
                <a:srgbClr val="00FF00"/>
              </a:solidFill>
            </a:endParaRPr>
          </a:p>
          <a:p>
            <a:pPr algn="ctr" eaLnBrk="1" hangingPunct="1"/>
            <a:r>
              <a:rPr lang="ru-RU" sz="2400" smtClean="0">
                <a:solidFill>
                  <a:schemeClr val="bg1"/>
                </a:solidFill>
              </a:rPr>
              <a:t>Хеликобактер Пилори выявляется в </a:t>
            </a:r>
            <a:r>
              <a:rPr lang="ru-RU" sz="2400" smtClean="0">
                <a:solidFill>
                  <a:srgbClr val="00FF00"/>
                </a:solidFill>
              </a:rPr>
              <a:t>38 % </a:t>
            </a:r>
            <a:r>
              <a:rPr lang="ru-RU" sz="2400" smtClean="0">
                <a:solidFill>
                  <a:schemeClr val="bg1"/>
                </a:solidFill>
              </a:rPr>
              <a:t>случаев язвенной болезни желудка.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Агрессивные факторы</a:t>
            </a:r>
            <a:endParaRPr lang="ru-RU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2571750"/>
            <a:ext cx="3808412" cy="237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8715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Предрасполагающие факторы</a:t>
            </a:r>
            <a:endParaRPr lang="ru-RU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Rectangle 5"/>
          <p:cNvSpPr>
            <a:spLocks noGrp="1"/>
          </p:cNvSpPr>
          <p:nvPr>
            <p:ph type="body" idx="4294967295"/>
          </p:nvPr>
        </p:nvSpPr>
        <p:spPr>
          <a:xfrm>
            <a:off x="214313" y="2357438"/>
            <a:ext cx="8786812" cy="3500437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фактор обострения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язвенной болезни – </a:t>
            </a:r>
            <a:r>
              <a:rPr lang="ru-RU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Второстепенные предрасполагающие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такие же как и при хроническом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гастрите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700" i="1" dirty="0" smtClean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0" y="2214563"/>
            <a:ext cx="9144000" cy="308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6" tIns="0" rIns="91436" bIns="45718"/>
          <a:lstStyle/>
          <a:p>
            <a:pPr marL="341313" indent="-339725" algn="ctr">
              <a:lnSpc>
                <a:spcPct val="104000"/>
              </a:lnSpc>
              <a:spcBef>
                <a:spcPts val="638"/>
              </a:spcBef>
              <a:buFont typeface="Arial" charset="0"/>
              <a:buChar char="•"/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</a:pPr>
            <a:r>
              <a:rPr lang="ru-RU" sz="2800" b="1">
                <a:solidFill>
                  <a:srgbClr val="00FF00"/>
                </a:solidFill>
                <a:latin typeface="Calibri" pitchFamily="34" charset="0"/>
              </a:rPr>
              <a:t>Период обострения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язвенной болезни </a:t>
            </a:r>
            <a:r>
              <a:rPr lang="ru-RU" sz="2800" b="1">
                <a:solidFill>
                  <a:srgbClr val="00FF00"/>
                </a:solidFill>
                <a:latin typeface="Calibri" pitchFamily="34" charset="0"/>
              </a:rPr>
              <a:t>длится</a:t>
            </a:r>
            <a:r>
              <a:rPr lang="ru-RU" sz="2800">
                <a:solidFill>
                  <a:srgbClr val="00FF00"/>
                </a:solidFill>
                <a:latin typeface="Calibri" pitchFamily="34" charset="0"/>
              </a:rPr>
              <a:t> </a:t>
            </a:r>
          </a:p>
          <a:p>
            <a:pPr marL="341313" indent="-339725" algn="ctr">
              <a:lnSpc>
                <a:spcPct val="104000"/>
              </a:lnSpc>
              <a:spcBef>
                <a:spcPts val="638"/>
              </a:spcBef>
              <a:buFont typeface="Arial" charset="0"/>
              <a:buNone/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</a:pPr>
            <a:r>
              <a:rPr lang="ru-RU" sz="2800">
                <a:solidFill>
                  <a:srgbClr val="00FF00"/>
                </a:solidFill>
                <a:latin typeface="Calibri" pitchFamily="34" charset="0"/>
              </a:rPr>
              <a:t>от </a:t>
            </a:r>
            <a:r>
              <a:rPr lang="ru-RU" sz="2800" b="1">
                <a:solidFill>
                  <a:srgbClr val="00FF00"/>
                </a:solidFill>
                <a:latin typeface="Calibri" pitchFamily="34" charset="0"/>
              </a:rPr>
              <a:t>3 до 8 недель.</a:t>
            </a:r>
            <a:r>
              <a:rPr lang="ru-RU" sz="2800">
                <a:solidFill>
                  <a:srgbClr val="00FF00"/>
                </a:solidFill>
                <a:latin typeface="Calibri" pitchFamily="34" charset="0"/>
              </a:rPr>
              <a:t> </a:t>
            </a:r>
          </a:p>
          <a:p>
            <a:pPr marL="341313" indent="-339725" algn="ctr">
              <a:lnSpc>
                <a:spcPct val="104000"/>
              </a:lnSpc>
              <a:spcBef>
                <a:spcPts val="638"/>
              </a:spcBef>
              <a:buFont typeface="Arial" charset="0"/>
              <a:buChar char="•"/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</a:pPr>
            <a:endParaRPr lang="ru-RU" sz="2800">
              <a:solidFill>
                <a:schemeClr val="bg1"/>
              </a:solidFill>
              <a:latin typeface="Calibri" pitchFamily="34" charset="0"/>
            </a:endParaRPr>
          </a:p>
          <a:p>
            <a:pPr marL="341313" indent="-339725" algn="ctr">
              <a:lnSpc>
                <a:spcPct val="104000"/>
              </a:lnSpc>
              <a:spcBef>
                <a:spcPts val="638"/>
              </a:spcBef>
              <a:buFont typeface="Arial" charset="0"/>
              <a:buChar char="•"/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</a:pP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На смену ему приходят период хорошего самочувствия, так называемая, </a:t>
            </a:r>
            <a:r>
              <a:rPr lang="ru-RU" sz="2800" b="1">
                <a:solidFill>
                  <a:srgbClr val="00FF00"/>
                </a:solidFill>
                <a:latin typeface="Calibri" pitchFamily="34" charset="0"/>
              </a:rPr>
              <a:t>ремиссия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</a:rPr>
              <a:t>, которая может продолжаться </a:t>
            </a:r>
            <a:r>
              <a:rPr lang="ru-RU" sz="2800" b="1">
                <a:solidFill>
                  <a:srgbClr val="00FF00"/>
                </a:solidFill>
                <a:latin typeface="Calibri" pitchFamily="34" charset="0"/>
              </a:rPr>
              <a:t>от 2 - 3 месяцев до нескольких </a:t>
            </a:r>
            <a:r>
              <a:rPr lang="en-US" sz="2800" b="1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00FF00"/>
                </a:solidFill>
                <a:latin typeface="Calibri" pitchFamily="34" charset="0"/>
              </a:rPr>
              <a:t>лет.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928670"/>
            <a:ext cx="9144000" cy="647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4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ТЕЧЕНИЕ ЯЗВЕННОЙ БОЛЕЗНИ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Клиника заболеваний желудка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285750" y="2000250"/>
            <a:ext cx="8643938" cy="4572000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chemeClr val="bg1"/>
                </a:solidFill>
              </a:rPr>
              <a:t>Определяется </a:t>
            </a:r>
            <a:r>
              <a:rPr lang="ru-RU" sz="3000" smtClean="0">
                <a:solidFill>
                  <a:srgbClr val="00FF00"/>
                </a:solidFill>
              </a:rPr>
              <a:t>уровнем кислотности желудочного </a:t>
            </a:r>
          </a:p>
          <a:p>
            <a:pPr eaLnBrk="1" hangingPunct="1">
              <a:buFont typeface="Arial" charset="0"/>
              <a:buNone/>
            </a:pPr>
            <a:r>
              <a:rPr lang="ru-RU" sz="3000" smtClean="0">
                <a:solidFill>
                  <a:srgbClr val="00FF00"/>
                </a:solidFill>
              </a:rPr>
              <a:t>сока</a:t>
            </a:r>
          </a:p>
          <a:p>
            <a:pPr eaLnBrk="1" hangingPunct="1">
              <a:buFont typeface="Arial" charset="0"/>
              <a:buNone/>
            </a:pPr>
            <a:endParaRPr lang="ru-RU" sz="300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3000" smtClean="0">
                <a:solidFill>
                  <a:schemeClr val="bg1"/>
                </a:solidFill>
              </a:rPr>
              <a:t>Клиника </a:t>
            </a:r>
            <a:r>
              <a:rPr lang="ru-RU" sz="3000" smtClean="0">
                <a:solidFill>
                  <a:srgbClr val="00FF00"/>
                </a:solidFill>
              </a:rPr>
              <a:t>гиперацидного</a:t>
            </a:r>
            <a:r>
              <a:rPr lang="ru-RU" sz="3000" smtClean="0">
                <a:solidFill>
                  <a:schemeClr val="bg1"/>
                </a:solidFill>
              </a:rPr>
              <a:t> гастрита соответствует </a:t>
            </a:r>
          </a:p>
          <a:p>
            <a:pPr eaLnBrk="1" hangingPunct="1">
              <a:buFont typeface="Arial" charset="0"/>
              <a:buNone/>
            </a:pPr>
            <a:r>
              <a:rPr lang="ru-RU" sz="3000" smtClean="0">
                <a:solidFill>
                  <a:schemeClr val="bg1"/>
                </a:solidFill>
              </a:rPr>
              <a:t>язвенной болезни </a:t>
            </a:r>
            <a:r>
              <a:rPr lang="ru-RU" sz="3000" smtClean="0">
                <a:solidFill>
                  <a:srgbClr val="00FF00"/>
                </a:solidFill>
              </a:rPr>
              <a:t>12-перстной кишки</a:t>
            </a:r>
          </a:p>
          <a:p>
            <a:pPr eaLnBrk="1" hangingPunct="1"/>
            <a:endParaRPr lang="ru-RU" sz="300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3000" smtClean="0">
                <a:solidFill>
                  <a:schemeClr val="bg1"/>
                </a:solidFill>
              </a:rPr>
              <a:t>Клиника </a:t>
            </a:r>
            <a:r>
              <a:rPr lang="ru-RU" sz="3000" smtClean="0">
                <a:solidFill>
                  <a:srgbClr val="00FF00"/>
                </a:solidFill>
              </a:rPr>
              <a:t>гипоацидного</a:t>
            </a:r>
            <a:r>
              <a:rPr lang="ru-RU" sz="3000" smtClean="0">
                <a:solidFill>
                  <a:schemeClr val="bg1"/>
                </a:solidFill>
              </a:rPr>
              <a:t> гастрита соответствует </a:t>
            </a:r>
          </a:p>
          <a:p>
            <a:pPr eaLnBrk="1" hangingPunct="1">
              <a:buFont typeface="Arial" charset="0"/>
              <a:buNone/>
            </a:pPr>
            <a:r>
              <a:rPr lang="ru-RU" sz="3000" smtClean="0">
                <a:solidFill>
                  <a:schemeClr val="bg1"/>
                </a:solidFill>
              </a:rPr>
              <a:t>язвенной болезни </a:t>
            </a:r>
            <a:r>
              <a:rPr lang="ru-RU" sz="3000" smtClean="0">
                <a:solidFill>
                  <a:srgbClr val="00FF00"/>
                </a:solidFill>
              </a:rPr>
              <a:t>желудка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8281987" cy="738188"/>
          </a:xfrm>
        </p:spPr>
        <p:txBody>
          <a:bodyPr/>
          <a:lstStyle/>
          <a:p>
            <a:pPr eaLnBrk="1" hangingPunct="1">
              <a:defRPr/>
            </a:pPr>
            <a:r>
              <a:rPr lang="ru-RU" sz="37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проявления</a:t>
            </a:r>
            <a:endParaRPr lang="ru-RU" sz="3700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391" name="Group 103"/>
          <p:cNvGraphicFramePr>
            <a:graphicFrameLocks noGrp="1"/>
          </p:cNvGraphicFramePr>
          <p:nvPr>
            <p:ph idx="1"/>
          </p:nvPr>
        </p:nvGraphicFramePr>
        <p:xfrm>
          <a:off x="142875" y="1441450"/>
          <a:ext cx="8715375" cy="5148263"/>
        </p:xfrm>
        <a:graphic>
          <a:graphicData uri="http://schemas.openxmlformats.org/drawingml/2006/table">
            <a:tbl>
              <a:tblPr/>
              <a:tblGrid>
                <a:gridCol w="2643205"/>
                <a:gridCol w="2786082"/>
                <a:gridCol w="3286148"/>
              </a:tblGrid>
              <a:tr h="1101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Симптомы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ЯБ желудка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 гипоацидный гастрит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ЯБ 12-перстной кишки и гиперацидный гастрит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Кислотность желудочного сока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Чаще снижена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Чаще повышена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Боль в эпигастральной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Через 30 минут после 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Через 2 часа после еды, голодные и ночные боли, проходят после приёма пищи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Изжога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Через 30 минут после 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Через 1,5-2 часа после 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72" name="Group 64"/>
          <p:cNvGraphicFramePr>
            <a:graphicFrameLocks noGrp="1"/>
          </p:cNvGraphicFramePr>
          <p:nvPr/>
        </p:nvGraphicFramePr>
        <p:xfrm>
          <a:off x="214313" y="895350"/>
          <a:ext cx="8643937" cy="5561013"/>
        </p:xfrm>
        <a:graphic>
          <a:graphicData uri="http://schemas.openxmlformats.org/drawingml/2006/table">
            <a:tbl>
              <a:tblPr/>
              <a:tblGrid>
                <a:gridCol w="2214578"/>
                <a:gridCol w="3214710"/>
                <a:gridCol w="3214710"/>
              </a:tblGrid>
              <a:tr h="1038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Симптомы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ЯБ желудка и гипоацидный гастрит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ЯБ 12-перстной кишки и гиперацидный гастрит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4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Отрыжка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Через 30-40 минут после еды, часто с неприятным запахом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Кислая отрыжка через 1,5-2 часа после 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2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Рвота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Съеденной пищей в течение 30 минут после 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Рвота кислым желудочным соком на высоте болей, приносящая облегчение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Аппетит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Снижен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Повышен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350100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Хронический </a:t>
            </a:r>
            <a:r>
              <a:rPr lang="ru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гастрит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хроническое воспаление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слизистой оболочки желудка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Хронический гастрит бывает атрофический и гипертрофический. При гипертрофическо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секреция желудочного сока обычно повышена, а при атрофическом снижена.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http://hospital-israel.ru/wp-content/uploads/2012/06/%D0%A5%D1%80%D0%BE%D0%BD%D0%B8%D1%87%D0%B5%D1%81%D0%BA%D0%B8%D0%B9-%D0%B3%D0%B0%D1%81%D1%82%D1%80%D0%B8%D1%82-%D0%BB%D0%B5%D1%87%D0%B5%D0%BD%D0%B8%D0%B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3860800"/>
            <a:ext cx="260508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www.tiensmed.ru/news/uimg/7e/stomachpain-u9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050" y="3860800"/>
            <a:ext cx="28051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medicmir.ru/images/gastro/hronochgastr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860800"/>
            <a:ext cx="37798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87" name="Group 55"/>
          <p:cNvGraphicFramePr>
            <a:graphicFrameLocks noGrp="1"/>
          </p:cNvGraphicFramePr>
          <p:nvPr/>
        </p:nvGraphicFramePr>
        <p:xfrm>
          <a:off x="214313" y="1000125"/>
          <a:ext cx="8715375" cy="5632450"/>
        </p:xfrm>
        <a:graphic>
          <a:graphicData uri="http://schemas.openxmlformats.org/drawingml/2006/table">
            <a:tbl>
              <a:tblPr/>
              <a:tblGrid>
                <a:gridCol w="2571768"/>
                <a:gridCol w="3112648"/>
                <a:gridCol w="3031020"/>
              </a:tblGrid>
              <a:tr h="1433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Симптомы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ЯБ желудка и гипоацидный гастрит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ЯБ 12-перстной кишки и гиперацидный гастрит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Стул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Склонность к поносу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Склонность к запорам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3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Снижение массы тела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Характерно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 характерно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2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Перерождение в рак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Характерно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620713"/>
            <a:ext cx="9144000" cy="16430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Синдром нейроциркуляторной дистонии характерен для обострения язвенной болезни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 хронического гастрита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50" y="2143125"/>
            <a:ext cx="3024188" cy="457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725" indent="-339845">
              <a:lnSpc>
                <a:spcPct val="104000"/>
              </a:lnSpc>
              <a:spcBef>
                <a:spcPts val="454"/>
              </a:spcBef>
              <a:spcAft>
                <a:spcPts val="454"/>
              </a:spcAft>
              <a:buFont typeface="Arial" pitchFamily="34" charset="0"/>
              <a:buChar char="•"/>
              <a:tabLst>
                <a:tab pos="342725" algn="l"/>
                <a:tab pos="738731" algn="l"/>
                <a:tab pos="1310419" algn="l"/>
                <a:tab pos="1967069" algn="l"/>
                <a:tab pos="2623719" algn="l"/>
                <a:tab pos="3280368" algn="l"/>
                <a:tab pos="3937018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  <a:tab pos="8213881" algn="l"/>
                <a:tab pos="9126855" algn="l"/>
                <a:tab pos="9371658" algn="l"/>
                <a:tab pos="9779185" algn="l"/>
              </a:tabLst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 marL="342725" indent="-339845">
              <a:lnSpc>
                <a:spcPct val="104000"/>
              </a:lnSpc>
              <a:spcBef>
                <a:spcPts val="454"/>
              </a:spcBef>
              <a:spcAft>
                <a:spcPts val="454"/>
              </a:spcAft>
              <a:buFont typeface="Arial" pitchFamily="34" charset="0"/>
              <a:buChar char="•"/>
              <a:tabLst>
                <a:tab pos="342725" algn="l"/>
                <a:tab pos="738731" algn="l"/>
                <a:tab pos="1310419" algn="l"/>
                <a:tab pos="1967069" algn="l"/>
                <a:tab pos="2623719" algn="l"/>
                <a:tab pos="3280368" algn="l"/>
                <a:tab pos="3937018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  <a:tab pos="8213881" algn="l"/>
                <a:tab pos="9126855" algn="l"/>
                <a:tab pos="9371658" algn="l"/>
                <a:tab pos="977918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Головные </a:t>
            </a:r>
            <a:r>
              <a:rPr lang="en-US" sz="2400" dirty="0">
                <a:solidFill>
                  <a:srgbClr val="000000"/>
                </a:solidFill>
              </a:rPr>
              <a:t>боли</a:t>
            </a:r>
            <a:endParaRPr lang="ru-RU" sz="2400" dirty="0">
              <a:solidFill>
                <a:srgbClr val="000000"/>
              </a:solidFill>
            </a:endParaRPr>
          </a:p>
          <a:p>
            <a:pPr marL="342725" indent="-339845">
              <a:lnSpc>
                <a:spcPct val="104000"/>
              </a:lnSpc>
              <a:spcBef>
                <a:spcPts val="454"/>
              </a:spcBef>
              <a:spcAft>
                <a:spcPts val="454"/>
              </a:spcAft>
              <a:buFont typeface="Arial" pitchFamily="34" charset="0"/>
              <a:buChar char="•"/>
              <a:tabLst>
                <a:tab pos="342725" algn="l"/>
                <a:tab pos="738731" algn="l"/>
                <a:tab pos="1310419" algn="l"/>
                <a:tab pos="1967069" algn="l"/>
                <a:tab pos="2623719" algn="l"/>
                <a:tab pos="3280368" algn="l"/>
                <a:tab pos="3937018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  <a:tab pos="8213881" algn="l"/>
                <a:tab pos="9126855" algn="l"/>
                <a:tab pos="9371658" algn="l"/>
                <a:tab pos="977918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Нарушение сна</a:t>
            </a:r>
            <a:endParaRPr lang="ru-RU" sz="2400" dirty="0">
              <a:solidFill>
                <a:srgbClr val="000000"/>
              </a:solidFill>
            </a:endParaRPr>
          </a:p>
          <a:p>
            <a:pPr marL="342725" indent="-339845">
              <a:lnSpc>
                <a:spcPct val="104000"/>
              </a:lnSpc>
              <a:spcBef>
                <a:spcPts val="454"/>
              </a:spcBef>
              <a:spcAft>
                <a:spcPts val="454"/>
              </a:spcAft>
              <a:buFont typeface="Arial" pitchFamily="34" charset="0"/>
              <a:buChar char="•"/>
              <a:tabLst>
                <a:tab pos="342725" algn="l"/>
                <a:tab pos="738731" algn="l"/>
                <a:tab pos="1310419" algn="l"/>
                <a:tab pos="1967069" algn="l"/>
                <a:tab pos="2623719" algn="l"/>
                <a:tab pos="3280368" algn="l"/>
                <a:tab pos="3937018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  <a:tab pos="8213881" algn="l"/>
                <a:tab pos="9126855" algn="l"/>
                <a:tab pos="9371658" algn="l"/>
                <a:tab pos="977918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Эмоциональная лабильность</a:t>
            </a:r>
            <a:endParaRPr lang="ru-RU" sz="2400" dirty="0">
              <a:solidFill>
                <a:srgbClr val="000000"/>
              </a:solidFill>
            </a:endParaRPr>
          </a:p>
          <a:p>
            <a:pPr marL="342725" indent="-339845">
              <a:lnSpc>
                <a:spcPct val="104000"/>
              </a:lnSpc>
              <a:spcBef>
                <a:spcPts val="454"/>
              </a:spcBef>
              <a:spcAft>
                <a:spcPts val="454"/>
              </a:spcAft>
              <a:buFont typeface="Arial" pitchFamily="34" charset="0"/>
              <a:buChar char="•"/>
              <a:tabLst>
                <a:tab pos="342725" algn="l"/>
                <a:tab pos="738731" algn="l"/>
                <a:tab pos="1310419" algn="l"/>
                <a:tab pos="1967069" algn="l"/>
                <a:tab pos="2623719" algn="l"/>
                <a:tab pos="3280368" algn="l"/>
                <a:tab pos="3937018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  <a:tab pos="8213881" algn="l"/>
                <a:tab pos="9126855" algn="l"/>
                <a:tab pos="9371658" algn="l"/>
                <a:tab pos="977918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Вегетативные расстройства</a:t>
            </a:r>
            <a:endParaRPr lang="ru-RU" sz="2400" dirty="0">
              <a:solidFill>
                <a:srgbClr val="000000"/>
              </a:solidFill>
            </a:endParaRPr>
          </a:p>
          <a:p>
            <a:pPr marL="342725" indent="-339845">
              <a:lnSpc>
                <a:spcPct val="104000"/>
              </a:lnSpc>
              <a:spcBef>
                <a:spcPts val="454"/>
              </a:spcBef>
              <a:spcAft>
                <a:spcPts val="454"/>
              </a:spcAft>
              <a:buFont typeface="Arial" pitchFamily="34" charset="0"/>
              <a:buChar char="•"/>
              <a:tabLst>
                <a:tab pos="342725" algn="l"/>
                <a:tab pos="738731" algn="l"/>
                <a:tab pos="1310419" algn="l"/>
                <a:tab pos="1967069" algn="l"/>
                <a:tab pos="2623719" algn="l"/>
                <a:tab pos="3280368" algn="l"/>
                <a:tab pos="3937018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  <a:tab pos="8213881" algn="l"/>
                <a:tab pos="9126855" algn="l"/>
                <a:tab pos="9371658" algn="l"/>
                <a:tab pos="977918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Астено-невротический синдром</a:t>
            </a:r>
            <a:endParaRPr lang="ru-RU" sz="2400" dirty="0">
              <a:solidFill>
                <a:srgbClr val="000000"/>
              </a:solidFill>
            </a:endParaRPr>
          </a:p>
          <a:p>
            <a:pPr marL="342725" indent="-339845">
              <a:lnSpc>
                <a:spcPct val="104000"/>
              </a:lnSpc>
              <a:spcBef>
                <a:spcPts val="454"/>
              </a:spcBef>
              <a:spcAft>
                <a:spcPts val="454"/>
              </a:spcAft>
              <a:buFont typeface="Arial" pitchFamily="34" charset="0"/>
              <a:buChar char="•"/>
              <a:tabLst>
                <a:tab pos="342725" algn="l"/>
                <a:tab pos="738731" algn="l"/>
                <a:tab pos="1310419" algn="l"/>
                <a:tab pos="1967069" algn="l"/>
                <a:tab pos="2623719" algn="l"/>
                <a:tab pos="3280368" algn="l"/>
                <a:tab pos="3937018" algn="l"/>
                <a:tab pos="4593668" algn="l"/>
                <a:tab pos="5250317" algn="l"/>
                <a:tab pos="5906967" algn="l"/>
                <a:tab pos="6563617" algn="l"/>
                <a:tab pos="7220267" algn="l"/>
                <a:tab pos="7876916" algn="l"/>
                <a:tab pos="8213881" algn="l"/>
                <a:tab pos="9126855" algn="l"/>
                <a:tab pos="9371658" algn="l"/>
                <a:tab pos="9779185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Потливость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endParaRPr lang="ru-RU" dirty="0"/>
          </a:p>
        </p:txBody>
      </p:sp>
      <p:pic>
        <p:nvPicPr>
          <p:cNvPr id="13" name="Рисунок 12" descr="100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428868"/>
            <a:ext cx="288031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article-1315838-0B627E83000005DC-715_468x359.jpg"/>
          <p:cNvPicPr>
            <a:picLocks noChangeAspect="1"/>
          </p:cNvPicPr>
          <p:nvPr/>
        </p:nvPicPr>
        <p:blipFill>
          <a:blip r:embed="rId4" cstate="print"/>
          <a:srcRect b="4851"/>
          <a:stretch>
            <a:fillRect/>
          </a:stretch>
        </p:blipFill>
        <p:spPr>
          <a:xfrm>
            <a:off x="6215074" y="2428868"/>
            <a:ext cx="2736304" cy="2069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643446"/>
            <a:ext cx="288032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0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643446"/>
            <a:ext cx="273630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  <a:endParaRPr lang="ru-RU" sz="40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500438"/>
            <a:ext cx="4008438" cy="297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09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3500438"/>
            <a:ext cx="3960812" cy="298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11188" y="1125538"/>
            <a:ext cx="3240087" cy="2303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215968"/>
                </a:solidFill>
                <a:cs typeface="Arial" charset="0"/>
              </a:rPr>
              <a:t> Жалобы пациента</a:t>
            </a:r>
          </a:p>
          <a:p>
            <a:pPr algn="ctr">
              <a:buFont typeface="Arial" charset="0"/>
              <a:buChar char="•"/>
              <a:defRPr/>
            </a:pPr>
            <a:endParaRPr lang="ru-RU" sz="2400" b="1" dirty="0">
              <a:solidFill>
                <a:srgbClr val="215968"/>
              </a:solidFill>
              <a:cs typeface="Arial" charset="0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215968"/>
                </a:solidFill>
                <a:cs typeface="Arial" charset="0"/>
              </a:rPr>
              <a:t> </a:t>
            </a:r>
            <a:r>
              <a:rPr lang="ru-RU" sz="2400" b="1" dirty="0">
                <a:solidFill>
                  <a:srgbClr val="215968"/>
                </a:solidFill>
                <a:cs typeface="Arial" charset="0"/>
              </a:rPr>
              <a:t>Физикальный осмотр</a:t>
            </a:r>
          </a:p>
          <a:p>
            <a:pPr algn="ctr">
              <a:buFont typeface="Arial" charset="0"/>
              <a:buChar char="•"/>
              <a:defRPr/>
            </a:pPr>
            <a:endParaRPr lang="ru-RU" sz="2400" b="1" dirty="0">
              <a:solidFill>
                <a:srgbClr val="215968"/>
              </a:solidFill>
              <a:cs typeface="Arial" charset="0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215968"/>
                </a:solidFill>
                <a:cs typeface="Arial" charset="0"/>
              </a:rPr>
              <a:t> Гастроскопия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9338" y="1125538"/>
            <a:ext cx="3241675" cy="2303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Рентгенография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Желудочное зондирование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pH-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метрия</a:t>
            </a:r>
          </a:p>
        </p:txBody>
      </p:sp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68" cy="557216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Уход и лечение</a:t>
            </a:r>
            <a:endParaRPr lang="ru-RU" sz="4400" i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Лечение больных </a:t>
            </a:r>
            <a:r>
              <a:rPr lang="ru-RU" sz="28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хроническим гастритом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проводят </a:t>
            </a:r>
            <a:r>
              <a:rPr lang="ru-RU" sz="2800" dirty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8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поликлинике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8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язвенной болезнью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 </a:t>
            </a:r>
            <a:r>
              <a:rPr lang="ru-RU" sz="28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стационаре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Категорически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запрещаются курение и прием алкоголя.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Обязательно соблюдение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правильного </a:t>
            </a:r>
            <a:r>
              <a:rPr lang="ru-RU" sz="2800" dirty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режима питания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соответствующей </a:t>
            </a:r>
            <a:r>
              <a:rPr lang="ru-RU" sz="2800" dirty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диеты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хроническом гастрите следует </a:t>
            </a:r>
            <a:r>
              <a:rPr lang="ru-RU" sz="2800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постоянно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даже при наступлении ремиссии,  </a:t>
            </a:r>
            <a:r>
              <a:rPr lang="ru-RU" sz="2800" i="1" u="sng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соблюдать режим питания и диету.</a:t>
            </a:r>
            <a:r>
              <a:rPr lang="ru-RU" sz="2800" i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язвенной болезни диету необходимо соблюдать при обострении.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62" name="Picture 2" descr="http://okb-omsk.ru/sites/default/files/pictures/gazeta/etik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5229225"/>
            <a:ext cx="22225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Медикаментозное лечение - подавление факторов агрессии</a:t>
            </a:r>
            <a:endParaRPr lang="ru-RU" sz="4000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929687" cy="464343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кислотности желудочного сока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FF00"/>
                </a:solidFill>
              </a:rPr>
              <a:t>Холиноблокаторы:</a:t>
            </a: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dirty="0" smtClean="0">
                <a:solidFill>
                  <a:schemeClr val="bg1"/>
                </a:solidFill>
              </a:rPr>
              <a:t>гастроцепин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FF00"/>
                </a:solidFill>
              </a:rPr>
              <a:t>Блокаторы </a:t>
            </a:r>
            <a:r>
              <a:rPr lang="en-US" sz="2800" b="1" dirty="0" smtClean="0">
                <a:solidFill>
                  <a:srgbClr val="00FF00"/>
                </a:solidFill>
              </a:rPr>
              <a:t>H</a:t>
            </a:r>
            <a:r>
              <a:rPr lang="ru-RU" sz="2800" b="1" dirty="0" smtClean="0">
                <a:solidFill>
                  <a:srgbClr val="00FF00"/>
                </a:solidFill>
              </a:rPr>
              <a:t>2-рецепторов гистамина:  </a:t>
            </a:r>
            <a:r>
              <a:rPr lang="ru-RU" sz="2800" dirty="0" smtClean="0">
                <a:solidFill>
                  <a:schemeClr val="bg1"/>
                </a:solidFill>
              </a:rPr>
              <a:t>ранитидин, фамотидин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FF00"/>
                </a:solidFill>
              </a:rPr>
              <a:t>Ингибиторы гастриновых рецепторов:  </a:t>
            </a:r>
            <a:r>
              <a:rPr lang="ru-RU" sz="2800" dirty="0" smtClean="0">
                <a:solidFill>
                  <a:schemeClr val="bg1"/>
                </a:solidFill>
              </a:rPr>
              <a:t>омепразол.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00FF00"/>
                </a:solidFill>
              </a:rPr>
              <a:t>Антацидные препараты (щелочные) </a:t>
            </a:r>
            <a:r>
              <a:rPr lang="ru-RU" sz="2800" dirty="0" smtClean="0">
                <a:solidFill>
                  <a:schemeClr val="bg1"/>
                </a:solidFill>
              </a:rPr>
              <a:t>– уменьшают кислотность, пока находятся в желудке.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 с хеликобактером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Препараты висмута, ампициллин.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357188" y="2428875"/>
            <a:ext cx="8501062" cy="4249738"/>
          </a:xfrm>
        </p:spPr>
        <p:txBody>
          <a:bodyPr/>
          <a:lstStyle/>
          <a:p>
            <a:pPr marL="514350" indent="-514350" algn="ctr" eaLnBrk="1" hangingPunct="1"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	</a:t>
            </a:r>
          </a:p>
          <a:p>
            <a:pPr marL="514350" indent="-514350" eaLnBrk="1" hangingPunct="1"/>
            <a:r>
              <a:rPr lang="ru-RU" sz="2800" b="1" smtClean="0">
                <a:solidFill>
                  <a:srgbClr val="00FF00"/>
                </a:solidFill>
              </a:rPr>
              <a:t>Препараты, усиливающие обменные процессы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FF00"/>
                </a:solidFill>
              </a:rPr>
              <a:t>      в слизистой:  </a:t>
            </a:r>
            <a:r>
              <a:rPr lang="ru-RU" sz="2800" smtClean="0">
                <a:solidFill>
                  <a:schemeClr val="bg1"/>
                </a:solidFill>
              </a:rPr>
              <a:t>солкосерил, витаминотерапия.</a:t>
            </a:r>
            <a:endParaRPr lang="ru-RU" sz="2800" smtClean="0">
              <a:solidFill>
                <a:schemeClr val="bg1"/>
              </a:solidFill>
              <a:latin typeface="Arial" charset="0"/>
            </a:endParaRPr>
          </a:p>
          <a:p>
            <a:pPr marL="514350" indent="-514350" eaLnBrk="1" hangingPunct="1"/>
            <a:endParaRPr lang="ru-RU" sz="2800" smtClean="0">
              <a:solidFill>
                <a:schemeClr val="bg1"/>
              </a:solidFill>
              <a:latin typeface="Arial" charset="0"/>
            </a:endParaRPr>
          </a:p>
          <a:p>
            <a:pPr marL="514350" indent="-514350" eaLnBrk="1" hangingPunct="1"/>
            <a:r>
              <a:rPr lang="ru-RU" sz="2800" b="1" smtClean="0">
                <a:solidFill>
                  <a:srgbClr val="00FF00"/>
                </a:solidFill>
              </a:rPr>
              <a:t>Синтетические простагландины:  </a:t>
            </a:r>
            <a:r>
              <a:rPr lang="ru-RU" sz="2800" smtClean="0">
                <a:solidFill>
                  <a:schemeClr val="bg1"/>
                </a:solidFill>
              </a:rPr>
              <a:t>энпростил</a:t>
            </a:r>
            <a:endParaRPr lang="ru-RU" sz="2800" smtClean="0">
              <a:solidFill>
                <a:schemeClr val="bg1"/>
              </a:solidFill>
              <a:latin typeface="Arial" charset="0"/>
            </a:endParaRPr>
          </a:p>
          <a:p>
            <a:pPr marL="514350" indent="-514350" eaLnBrk="1" hangingPunct="1"/>
            <a:endParaRPr lang="ru-RU" sz="2800" smtClean="0">
              <a:solidFill>
                <a:schemeClr val="bg1"/>
              </a:solidFill>
              <a:latin typeface="Arial" charset="0"/>
            </a:endParaRPr>
          </a:p>
          <a:p>
            <a:pPr marL="514350" indent="-514350" eaLnBrk="1" hangingPunct="1"/>
            <a:r>
              <a:rPr lang="ru-RU" sz="2800" b="1" smtClean="0">
                <a:solidFill>
                  <a:srgbClr val="00FF00"/>
                </a:solidFill>
              </a:rPr>
              <a:t>Пленкообразующие препараты:  </a:t>
            </a:r>
            <a:r>
              <a:rPr lang="ru-RU" sz="2800" smtClean="0">
                <a:solidFill>
                  <a:schemeClr val="bg1"/>
                </a:solidFill>
              </a:rPr>
              <a:t>сукральфат, вентер.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00012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Медикаментозное лечение - усиление факторов защиты</a:t>
            </a:r>
            <a:endParaRPr lang="ru-RU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642918"/>
            <a:ext cx="9001156" cy="392909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комплекс лечебных мероприятий включают </a:t>
            </a:r>
            <a:r>
              <a:rPr lang="ru-RU" sz="2800" dirty="0" smtClean="0">
                <a:ln w="18415" cmpd="sng">
                  <a:solidFill>
                    <a:srgbClr val="FF66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физиотерапевтические процедуры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(грязелечение, диатермию, электро- и гидротерапию).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Рекомендуется </a:t>
            </a:r>
            <a:r>
              <a:rPr lang="ru-RU" sz="2800" dirty="0" smtClean="0">
                <a:ln w="18415" cmpd="sng">
                  <a:solidFill>
                    <a:srgbClr val="FF99FF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витаминотерапия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особенно прием никотиновой и аскорбиновой кислот, витаминов В6, В12.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Соблюдение </a:t>
            </a:r>
            <a:r>
              <a:rPr lang="ru-RU" sz="2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режима труда и отдыха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Сон не менее 8 часов. Исключение стрессовых ситуаций.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Санаторно-курортное лечение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4034" name="Picture 2" descr="http://content.medsovet.info/files/1275311476_P_Orton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500563"/>
            <a:ext cx="33305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http://www.doctor911.ru/files/uhod_za_bol_nymi_na_do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4000500"/>
            <a:ext cx="20002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3643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Больных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хроническими гастритами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язвенной болезнью ставят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диспансерный учет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Участковая медсестра раз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год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вызывает таких больных на обследование (гастроскопию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рентгенологическое исследование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желудка),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 как они являются группой риска в отношении развития рака желудка.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5058" name="Picture 6" descr="http://www.doctor911.ru/files/uhod_za_prestarely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214813"/>
            <a:ext cx="33321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500042"/>
            <a:ext cx="47516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Диспансерный учет</a:t>
            </a:r>
            <a:endParaRPr lang="ru-RU" sz="4000" b="1" i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39750" y="412750"/>
            <a:ext cx="8228013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35268" rIns="91436" bIns="45718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US" sz="4400" b="1" i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Профилактика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786063" y="1285875"/>
            <a:ext cx="3602037" cy="542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436" tIns="0" rIns="91436" bIns="45718"/>
          <a:lstStyle/>
          <a:p>
            <a:pPr marL="341313" indent="-339725">
              <a:lnSpc>
                <a:spcPct val="91000"/>
              </a:lnSpc>
              <a:spcBef>
                <a:spcPts val="638"/>
              </a:spcBef>
              <a:buFont typeface="Arial" pitchFamily="34" charset="0"/>
              <a:buChar char="•"/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Здоровый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образ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1313" indent="-339725">
              <a:lnSpc>
                <a:spcPct val="91000"/>
              </a:lnSpc>
              <a:spcBef>
                <a:spcPts val="638"/>
              </a:spcBef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жизни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1313" indent="-339725">
              <a:lnSpc>
                <a:spcPct val="91000"/>
              </a:lnSpc>
              <a:spcBef>
                <a:spcPts val="638"/>
              </a:spcBef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1313" indent="-339725">
              <a:lnSpc>
                <a:spcPct val="91000"/>
              </a:lnSpc>
              <a:spcBef>
                <a:spcPts val="638"/>
              </a:spcBef>
              <a:buFont typeface="Arial" pitchFamily="34" charset="0"/>
              <a:buChar char="•"/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Регулярное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1313" indent="-339725">
              <a:lnSpc>
                <a:spcPct val="91000"/>
              </a:lnSpc>
              <a:spcBef>
                <a:spcPts val="638"/>
              </a:spcBef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правильное питание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1313" indent="-339725">
              <a:lnSpc>
                <a:spcPct val="91000"/>
              </a:lnSpc>
              <a:spcBef>
                <a:spcPts val="638"/>
              </a:spcBef>
              <a:buFont typeface="Arial" charset="0"/>
              <a:buChar char="•"/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Отказ от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употребления</a:t>
            </a:r>
          </a:p>
          <a:p>
            <a:pPr marL="341313" indent="-339725">
              <a:lnSpc>
                <a:spcPct val="91000"/>
              </a:lnSpc>
              <a:spcBef>
                <a:spcPts val="638"/>
              </a:spcBef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алкогольных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напитков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1313" indent="-339725">
              <a:lnSpc>
                <a:spcPct val="91000"/>
              </a:lnSpc>
              <a:spcBef>
                <a:spcPts val="638"/>
              </a:spcBef>
              <a:buFont typeface="Arial" charset="0"/>
              <a:buChar char="•"/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Отказ от курения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1313" indent="-339725">
              <a:lnSpc>
                <a:spcPct val="91000"/>
              </a:lnSpc>
              <a:spcBef>
                <a:spcPts val="638"/>
              </a:spcBef>
              <a:buFont typeface="Arial" charset="0"/>
              <a:buChar char="•"/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Если работа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ночную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1313" indent="-339725">
              <a:lnSpc>
                <a:spcPct val="91000"/>
              </a:lnSpc>
              <a:spcBef>
                <a:spcPts val="638"/>
              </a:spcBef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смену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стоит сменить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1313" indent="-339725">
              <a:lnSpc>
                <a:spcPct val="91000"/>
              </a:lnSpc>
              <a:spcBef>
                <a:spcPts val="638"/>
              </a:spcBef>
              <a:tabLst>
                <a:tab pos="341313" algn="l"/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875588" algn="l"/>
                <a:tab pos="8213725" algn="l"/>
                <a:tab pos="9126538" algn="l"/>
                <a:tab pos="9371013" algn="l"/>
                <a:tab pos="9779000" algn="l"/>
              </a:tabLs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место работы</a:t>
            </a:r>
            <a:r>
              <a:rPr lang="en-US" sz="2800" dirty="0">
                <a:solidFill>
                  <a:srgbClr val="0526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2800" dirty="0">
                <a:solidFill>
                  <a:srgbClr val="0526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800" dirty="0">
                <a:solidFill>
                  <a:srgbClr val="0526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2800" dirty="0">
                <a:solidFill>
                  <a:srgbClr val="0526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800" dirty="0">
              <a:solidFill>
                <a:srgbClr val="0526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3082" y="3786190"/>
            <a:ext cx="2131405" cy="2883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2411760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8760"/>
            <a:ext cx="2422511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500174"/>
            <a:ext cx="244827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6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Осложнения язвенной болезни</a:t>
            </a:r>
            <a:endParaRPr lang="ru-RU" sz="32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2143125"/>
            <a:ext cx="9144000" cy="4500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Желудочное кровотечение</a:t>
            </a:r>
            <a:endParaRPr lang="ru-RU" sz="2800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Прободение язвы и развитие перитонита</a:t>
            </a:r>
            <a:endParaRPr lang="ru-RU" sz="2800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Пенетрация язвы в другие органы</a:t>
            </a:r>
            <a:endParaRPr lang="ru-RU" sz="2800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Стеноз выходного отдела желудка</a:t>
            </a:r>
            <a:endParaRPr lang="ru-RU" sz="28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2800" dirty="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Осложнение хронического гастрита </a:t>
            </a:r>
            <a:r>
              <a:rPr lang="ru-RU" sz="2800" dirty="0" smtClean="0">
                <a:solidFill>
                  <a:schemeClr val="bg1"/>
                </a:solidFill>
              </a:rPr>
              <a:t>– анемия и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малигнизация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</a:t>
            </a:r>
            <a:r>
              <a:rPr lang="ru-RU" sz="2800" dirty="0" smtClean="0">
                <a:solidFill>
                  <a:schemeClr val="bg1"/>
                </a:solidFill>
              </a:rPr>
              <a:t> заболевания условно </a:t>
            </a:r>
            <a:r>
              <a:rPr lang="ru-RU" sz="2800" b="1" dirty="0" smtClean="0">
                <a:solidFill>
                  <a:schemeClr val="bg1"/>
                </a:solidFill>
              </a:rPr>
              <a:t>благоприятный</a:t>
            </a:r>
            <a:endParaRPr lang="ru-RU" sz="2800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928670"/>
            <a:ext cx="6516216" cy="68580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Этиология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Хеликобактерная </a:t>
            </a: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инфекция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Аутоиммунный </a:t>
            </a: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фактор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i="1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Лечение гастротоксичными лекарственными средствами</a:t>
            </a:r>
          </a:p>
        </p:txBody>
      </p:sp>
      <p:pic>
        <p:nvPicPr>
          <p:cNvPr id="5" name="Picture 4" descr="D:\Загрузки\Новая папка (2)\4381836-ver-medical-icon-protection-of-stomach-black-and-white-simply-change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520" y="4502423"/>
            <a:ext cx="2232248" cy="2232247"/>
          </a:xfrm>
          <a:prstGeom prst="ellipse">
            <a:avLst/>
          </a:prstGeom>
          <a:noFill/>
          <a:effectLst>
            <a:softEdge rad="63500"/>
          </a:effectLst>
          <a:extLst/>
        </p:spPr>
      </p:pic>
      <p:pic>
        <p:nvPicPr>
          <p:cNvPr id="16387" name="Picture 2" descr="http://www.tibeta.com.ua/data/images/a(247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317341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Список литературы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688" y="1357298"/>
            <a:ext cx="8858312" cy="5286412"/>
          </a:xfrm>
        </p:spPr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2"/>
              </a:rPr>
              <a:t>1.  </a:t>
            </a:r>
            <a:r>
              <a:rPr lang="en-US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2"/>
              </a:rPr>
              <a:t>http</a:t>
            </a:r>
            <a:r>
              <a:rPr lang="en-US" sz="3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2"/>
              </a:rPr>
              <a:t>://meduniver.com/</a:t>
            </a:r>
            <a:r>
              <a:rPr lang="ru-RU" sz="3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- медицинский портал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3"/>
              </a:rPr>
              <a:t>2.  </a:t>
            </a:r>
            <a:r>
              <a:rPr lang="en-US" sz="3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3"/>
              </a:rPr>
              <a:t>http</a:t>
            </a:r>
            <a:r>
              <a:rPr lang="en-US" sz="3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linkClick r:id="rId3"/>
              </a:rPr>
              <a:t>://humbio.ru/</a:t>
            </a:r>
            <a:r>
              <a:rPr lang="ru-RU" sz="3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- база знаний по биологии человека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3. Окороков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А.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Н. Диагностика болезней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органов </a:t>
            </a: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пищеварения.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ru-RU" i="1" dirty="0" smtClean="0">
              <a:solidFill>
                <a:schemeClr val="bg1"/>
              </a:solidFill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ru-RU" sz="3400" b="1" i="1" dirty="0" smtClean="0">
              <a:solidFill>
                <a:schemeClr val="bg1"/>
              </a:solidFill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3400" b="1" i="1" dirty="0" smtClean="0">
                <a:solidFill>
                  <a:schemeClr val="bg1"/>
                </a:solidFill>
              </a:rPr>
              <a:t>4. Баранская Е. К., Ивашкин В. Т., Шептулин А. А.</a:t>
            </a:r>
            <a:r>
              <a:rPr lang="ru-RU" sz="3400" dirty="0" smtClean="0">
                <a:solidFill>
                  <a:schemeClr val="bg1"/>
                </a:solidFill>
              </a:rPr>
              <a:t> Гл. 4. Париет в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лечении  язвенной болезни, симптоматических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гастродуоденальных язв и функциональной диспепсии, с. 75-77. /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В кн. Профилактика и лечение хронических заболеваний верхних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отделов желудочно-кишечного тракта. / Под. ред. акад. РАМН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В. Т. Ивашкина. 2-е изд. — М.:МЕДпресс-информ, 2013, 152 с.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ru-RU" sz="3400" i="1" dirty="0" smtClean="0">
              <a:solidFill>
                <a:schemeClr val="bg1"/>
              </a:solidFill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3400" b="1" i="1" dirty="0" smtClean="0">
                <a:solidFill>
                  <a:schemeClr val="bg1"/>
                </a:solidFill>
              </a:rPr>
              <a:t>5. Ивашкин В. Т. и др.</a:t>
            </a:r>
            <a:r>
              <a:rPr lang="ru-RU" sz="3400" dirty="0" smtClean="0">
                <a:solidFill>
                  <a:schemeClr val="bg1"/>
                </a:solidFill>
              </a:rPr>
              <a:t> Рекомендации по диагностике и лечению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3400" dirty="0" smtClean="0">
                <a:solidFill>
                  <a:schemeClr val="bg1"/>
                </a:solidFill>
              </a:rPr>
              <a:t>язвенной болезни. Методическое пособие для врачей. М. 2002.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214313" y="1282700"/>
            <a:ext cx="87487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b="1" i="1" dirty="0">
                <a:solidFill>
                  <a:srgbClr val="FFFF00"/>
                </a:solidFill>
                <a:latin typeface="+mn-lt"/>
              </a:rPr>
              <a:t>Перечислите гастротоксичные препараты</a:t>
            </a:r>
            <a:endParaRPr lang="ru-RU" sz="34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55650" y="2198688"/>
            <a:ext cx="763270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Impact" pitchFamily="34" charset="0"/>
              </a:rPr>
              <a:t>Салицилаты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14375" y="3354388"/>
            <a:ext cx="763270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Impact" pitchFamily="34" charset="0"/>
              </a:rPr>
              <a:t>Нестероидные противовоспалительные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85813" y="4425950"/>
            <a:ext cx="763270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Impact" pitchFamily="34" charset="0"/>
              </a:rPr>
              <a:t>Резерпин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85813" y="5497513"/>
            <a:ext cx="763270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Impact" pitchFamily="34" charset="0"/>
              </a:rPr>
              <a:t>Глюкокортикостероиды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214313" y="1143000"/>
            <a:ext cx="87487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b="1" i="1" dirty="0">
                <a:solidFill>
                  <a:srgbClr val="FFFF00"/>
                </a:solidFill>
                <a:latin typeface="+mn-lt"/>
              </a:rPr>
              <a:t>В какое время необходимо принимать </a:t>
            </a:r>
            <a:r>
              <a:rPr lang="ru-RU" sz="3400" b="1" i="1">
                <a:solidFill>
                  <a:srgbClr val="FFFF00"/>
                </a:solidFill>
                <a:latin typeface="+mn-lt"/>
              </a:rPr>
              <a:t>назначенные врачом </a:t>
            </a:r>
            <a:r>
              <a:rPr lang="ru-RU" sz="3400" b="1" i="1" dirty="0">
                <a:solidFill>
                  <a:srgbClr val="FFFF00"/>
                </a:solidFill>
                <a:latin typeface="+mn-lt"/>
              </a:rPr>
              <a:t>гастротоксичные препараты</a:t>
            </a:r>
            <a:endParaRPr lang="ru-RU" sz="34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85813" y="3643313"/>
            <a:ext cx="763270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>
                <a:alpha val="7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Impact" pitchFamily="34" charset="0"/>
              </a:rPr>
              <a:t>Сразу после 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2088"/>
            <a:ext cx="8748464" cy="47667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Хеликобактерная инфекция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412776"/>
            <a:ext cx="6313302" cy="338437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i="1" u="sng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Хеликобактерная инфекция </a:t>
            </a:r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самая частая причина 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хронического </a:t>
            </a:r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гастрита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Хеликобактерии являются </a:t>
            </a:r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причиной гастритов в </a:t>
            </a:r>
            <a:r>
              <a:rPr lang="ru-RU" sz="2500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r>
              <a:rPr lang="ru-RU" sz="25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2500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случаев</a:t>
            </a: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Хеликобактер разрушает защитный слой слизи стенки желудка и внедряется в слизистую оболочку, где начинает размножение.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1" name="Picture 4" descr="http://www.rosendo.ru/pics/hp.jpg"/>
          <p:cNvPicPr>
            <a:picLocks noChangeAspect="1" noChangeArrowheads="1"/>
          </p:cNvPicPr>
          <p:nvPr/>
        </p:nvPicPr>
        <p:blipFill>
          <a:blip r:embed="rId2"/>
          <a:srcRect r="9480"/>
          <a:stretch>
            <a:fillRect/>
          </a:stretch>
        </p:blipFill>
        <p:spPr bwMode="auto">
          <a:xfrm>
            <a:off x="0" y="1735138"/>
            <a:ext cx="219551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vitanet.de/f/25419/alte_struktur/krankheiten-symptome/gastritis/ursachen/2505_cc_Grafik_Helicobacter_pylori_verursacht_Gastritis_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042118"/>
            <a:ext cx="5004048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Степень повреждения слизистой оболочки желудка - вплоть до образования эрозии или даже язвы.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500042"/>
            <a:ext cx="6300192" cy="32849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u="sng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 инфекции</a:t>
            </a:r>
            <a:r>
              <a:rPr lang="ru-RU" sz="2800" dirty="0" smtClean="0">
                <a:ln w="18415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больной или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бактерионоситель.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u="sng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Пути передачи:</a:t>
            </a:r>
            <a:r>
              <a:rPr lang="ru-RU" sz="2800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орально-оральный,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также фекально-оральный.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Медсестра должна помнить, что заражение возможно при </a:t>
            </a:r>
            <a:r>
              <a:rPr lang="ru-RU" sz="2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зондировании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желудка и фиброгастроскопии,  если </a:t>
            </a:r>
            <a:r>
              <a:rPr lang="ru-RU" sz="2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стерилизация эндоскопов и зондов была недостаточна.</a:t>
            </a:r>
            <a:endParaRPr lang="ru-RU" sz="2800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 descr="http://www.best-isramed.com/Upload/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285875"/>
            <a:ext cx="26162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med-diagnostics.ru/fuckenmedialine/zondirovaniezhelud/foto/8.jpg"/>
          <p:cNvPicPr>
            <a:picLocks noChangeAspect="1" noChangeArrowheads="1"/>
          </p:cNvPicPr>
          <p:nvPr/>
        </p:nvPicPr>
        <p:blipFill>
          <a:blip r:embed="rId3"/>
          <a:srcRect l="5911" t="8060" r="12311"/>
          <a:stretch>
            <a:fillRect/>
          </a:stretch>
        </p:blipFill>
        <p:spPr bwMode="auto">
          <a:xfrm>
            <a:off x="6011863" y="3959225"/>
            <a:ext cx="313213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928670"/>
            <a:ext cx="5004742" cy="457203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Аутоиммунный фактор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Приблизительно </a:t>
            </a:r>
            <a:r>
              <a:rPr lang="ru-RU" sz="2600" dirty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15-18% случаев </a:t>
            </a:r>
            <a:r>
              <a:rPr lang="ru-RU" sz="2600" dirty="0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хронический </a:t>
            </a:r>
            <a:r>
              <a:rPr lang="ru-RU" sz="2600" dirty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гастрит </a:t>
            </a:r>
            <a:r>
              <a:rPr lang="ru-RU" sz="2600" dirty="0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обусловлен развитием аутоиммунных процессов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образованием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аутоантител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клеткам желудка.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 descr="http://vizit-farm.ru/wp-content/uploads/2011/05/i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800" y="3617913"/>
            <a:ext cx="45212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www.cirlab.ru/upload/medialibrary/82b/82bdedcbaaff1cfefd3b8ae38fbd35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5750"/>
            <a:ext cx="2828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36" y="887466"/>
            <a:ext cx="6373372" cy="635795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Препараты, повреждающие слизистую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оболочку желудка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салицилаты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(в первую очередь ацетилсалициловая кислота); </a:t>
            </a:r>
            <a:endParaRPr lang="ru-RU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НПВС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(индометацин, бутадиен и др.); калия хлорид; </a:t>
            </a:r>
            <a:endParaRPr lang="ru-RU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резерпин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препараты, его содержащие; противотуберкулезные средства и др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CC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глюкокортикостероиды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Данные препараты необходимо применять сразу после еды.</a:t>
            </a:r>
            <a:endParaRPr lang="ru-RU" sz="2600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29161"/>
            <a:ext cx="5857916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Лечение гастротоксичными </a:t>
            </a:r>
            <a:endParaRPr lang="ru-RU" sz="3000" i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лекарственными </a:t>
            </a:r>
            <a:r>
              <a:rPr lang="ru-RU" sz="3000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средствами</a:t>
            </a:r>
          </a:p>
        </p:txBody>
      </p:sp>
      <p:pic>
        <p:nvPicPr>
          <p:cNvPr id="20483" name="Picture 2" descr="http://vapteke.com.ua/images/drugs/acetylsalicylic-acid_arter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1700213"/>
            <a:ext cx="23764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e-lekar.ru/img/_big_foto/5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225" y="4149725"/>
            <a:ext cx="234791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6301364" cy="614366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i="1" u="sng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Алиментарный фактор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6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ритма питания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(нерегулярное, торопливое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 с 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недостаточным пережевыванием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пищи)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6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 недоброкачественной </a:t>
            </a:r>
            <a:r>
              <a:rPr lang="ru-RU" sz="26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пищи</a:t>
            </a:r>
            <a:endParaRPr lang="ru-RU" sz="2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6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злоупотребление очень острой </a:t>
            </a:r>
            <a:r>
              <a:rPr lang="ru-RU" sz="26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пищей, маринадами, копченостями, сильно зажаренными блюдами</a:t>
            </a:r>
            <a:endParaRPr lang="ru-RU" sz="26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6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злоупотребление очень горячей или очень холодной пищей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bestbestinmarket.com/images/priem-pishh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1285875"/>
            <a:ext cx="264318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static.eva.ru/eva/220000-230000/228811/photoalbum/34298743638652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000500"/>
            <a:ext cx="26146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007518"/>
            <a:ext cx="5643602" cy="335758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злоупотребление алкоголем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800" i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курение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800" i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влияние профессиональных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вредностей</a:t>
            </a:r>
            <a:endParaRPr lang="ru-RU" i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0" name="Picture 2" descr="http://www.nedug.ru/common/data/pub/images/articles/77454/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268413"/>
            <a:ext cx="252412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izmenamnet.ru/wp-content/uploads/kurenie1.jpg"/>
          <p:cNvPicPr>
            <a:picLocks noChangeAspect="1" noChangeArrowheads="1"/>
          </p:cNvPicPr>
          <p:nvPr/>
        </p:nvPicPr>
        <p:blipFill>
          <a:blip r:embed="rId3"/>
          <a:srcRect l="7924"/>
          <a:stretch>
            <a:fillRect/>
          </a:stretch>
        </p:blipFill>
        <p:spPr bwMode="auto">
          <a:xfrm>
            <a:off x="1928813" y="3714750"/>
            <a:ext cx="2640012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ebses.info/images/statyi/metallokonioz_0.jpg"/>
          <p:cNvPicPr>
            <a:picLocks noChangeAspect="1" noChangeArrowheads="1"/>
          </p:cNvPicPr>
          <p:nvPr/>
        </p:nvPicPr>
        <p:blipFill>
          <a:blip r:embed="rId4"/>
          <a:srcRect b="4547"/>
          <a:stretch>
            <a:fillRect/>
          </a:stretch>
        </p:blipFill>
        <p:spPr bwMode="auto">
          <a:xfrm>
            <a:off x="5357813" y="4000500"/>
            <a:ext cx="3559175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509</Words>
  <Application>Microsoft Office PowerPoint</Application>
  <PresentationFormat>Экран (4:3)</PresentationFormat>
  <Paragraphs>151</Paragraphs>
  <Slides>32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Impact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Эпидемиология</vt:lpstr>
      <vt:lpstr>Слайд 12</vt:lpstr>
      <vt:lpstr>Факторы защиты</vt:lpstr>
      <vt:lpstr>Агрессивные факторы</vt:lpstr>
      <vt:lpstr>Предрасполагающие факторы</vt:lpstr>
      <vt:lpstr>Слайд 16</vt:lpstr>
      <vt:lpstr> Клиника заболеваний желудка</vt:lpstr>
      <vt:lpstr>Клинические проявления</vt:lpstr>
      <vt:lpstr>Слайд 19</vt:lpstr>
      <vt:lpstr>Слайд 20</vt:lpstr>
      <vt:lpstr>Слайд 21</vt:lpstr>
      <vt:lpstr>Диагностика</vt:lpstr>
      <vt:lpstr>Слайд 23</vt:lpstr>
      <vt:lpstr>Медикаментозное лечение - подавление факторов агрессии</vt:lpstr>
      <vt:lpstr>Медикаментозное лечение - усиление факторов защиты</vt:lpstr>
      <vt:lpstr>Слайд 26</vt:lpstr>
      <vt:lpstr>Слайд 27</vt:lpstr>
      <vt:lpstr>Слайд 28</vt:lpstr>
      <vt:lpstr>Осложнения язвенной болезни</vt:lpstr>
      <vt:lpstr>Слайд 30</vt:lpstr>
      <vt:lpstr>Слайд 31</vt:lpstr>
      <vt:lpstr>Слайд 32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Здравоохранения города Москвы Медицинский колледж №5</dc:title>
  <dc:creator>Пользователь Windows</dc:creator>
  <cp:lastModifiedBy>user</cp:lastModifiedBy>
  <cp:revision>85</cp:revision>
  <dcterms:created xsi:type="dcterms:W3CDTF">2013-02-18T16:31:31Z</dcterms:created>
  <dcterms:modified xsi:type="dcterms:W3CDTF">2014-01-28T07:12:08Z</dcterms:modified>
</cp:coreProperties>
</file>