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72" r:id="rId3"/>
    <p:sldId id="257" r:id="rId4"/>
    <p:sldId id="258" r:id="rId5"/>
    <p:sldId id="260" r:id="rId6"/>
    <p:sldId id="261" r:id="rId7"/>
    <p:sldId id="262" r:id="rId8"/>
    <p:sldId id="263" r:id="rId9"/>
    <p:sldId id="264" r:id="rId10"/>
    <p:sldId id="265" r:id="rId11"/>
    <p:sldId id="266" r:id="rId12"/>
    <p:sldId id="267" r:id="rId13"/>
    <p:sldId id="268" r:id="rId14"/>
    <p:sldId id="269" r:id="rId15"/>
    <p:sldId id="271" r:id="rId16"/>
    <p:sldId id="273" r:id="rId17"/>
    <p:sldId id="275" r:id="rId18"/>
    <p:sldId id="284" r:id="rId19"/>
    <p:sldId id="277" r:id="rId20"/>
    <p:sldId id="283" r:id="rId21"/>
    <p:sldId id="281" r:id="rId22"/>
    <p:sldId id="270" r:id="rId23"/>
    <p:sldId id="274" r:id="rId2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4" autoAdjust="0"/>
    <p:restoredTop sz="94624" autoAdjust="0"/>
  </p:normalViewPr>
  <p:slideViewPr>
    <p:cSldViewPr>
      <p:cViewPr varScale="1">
        <p:scale>
          <a:sx n="70" d="100"/>
          <a:sy n="70" d="100"/>
        </p:scale>
        <p:origin x="-135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93337CF7-5598-4D32-88C8-F6FB65FF36B1}" type="datetimeFigureOut">
              <a:rPr lang="ru-RU" smtClean="0"/>
              <a:pPr/>
              <a:t>23.11.2013</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F20B69EA-1471-43A8-95A0-6BB75E749B8A}" type="slidenum">
              <a:rPr lang="ru-RU" smtClean="0"/>
              <a:pPr/>
              <a:t>‹#›</a:t>
            </a:fld>
            <a:endParaRPr lang="ru-RU"/>
          </a:p>
        </p:txBody>
      </p:sp>
    </p:spTree>
  </p:cSld>
  <p:clrMapOvr>
    <a:masterClrMapping/>
  </p:clrMapOvr>
  <p:transition spd="med">
    <p:strips dir="l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3337CF7-5598-4D32-88C8-F6FB65FF36B1}" type="datetimeFigureOut">
              <a:rPr lang="ru-RU" smtClean="0"/>
              <a:pPr/>
              <a:t>23.11.2013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0B69EA-1471-43A8-95A0-6BB75E749B8A}" type="slidenum">
              <a:rPr lang="ru-RU" smtClean="0"/>
              <a:pPr/>
              <a:t>‹#›</a:t>
            </a:fld>
            <a:endParaRPr lang="ru-RU"/>
          </a:p>
        </p:txBody>
      </p:sp>
    </p:spTree>
  </p:cSld>
  <p:clrMapOvr>
    <a:masterClrMapping/>
  </p:clrMapOvr>
  <p:transition spd="med">
    <p:strips dir="l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3337CF7-5598-4D32-88C8-F6FB65FF36B1}" type="datetimeFigureOut">
              <a:rPr lang="ru-RU" smtClean="0"/>
              <a:pPr/>
              <a:t>23.11.2013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0B69EA-1471-43A8-95A0-6BB75E749B8A}" type="slidenum">
              <a:rPr lang="ru-RU" smtClean="0"/>
              <a:pPr/>
              <a:t>‹#›</a:t>
            </a:fld>
            <a:endParaRPr lang="ru-RU"/>
          </a:p>
        </p:txBody>
      </p:sp>
    </p:spTree>
  </p:cSld>
  <p:clrMapOvr>
    <a:masterClrMapping/>
  </p:clrMapOvr>
  <p:transition spd="med">
    <p:strips dir="l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93337CF7-5598-4D32-88C8-F6FB65FF36B1}" type="datetimeFigureOut">
              <a:rPr lang="ru-RU" smtClean="0"/>
              <a:pPr/>
              <a:t>23.11.2013</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F20B69EA-1471-43A8-95A0-6BB75E749B8A}" type="slidenum">
              <a:rPr lang="ru-RU" smtClean="0"/>
              <a:pPr/>
              <a:t>‹#›</a:t>
            </a:fld>
            <a:endParaRPr lang="ru-RU"/>
          </a:p>
        </p:txBody>
      </p:sp>
    </p:spTree>
  </p:cSld>
  <p:clrMapOvr>
    <a:masterClrMapping/>
  </p:clrMapOvr>
  <p:transition spd="med">
    <p:strips dir="l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93337CF7-5598-4D32-88C8-F6FB65FF36B1}" type="datetimeFigureOut">
              <a:rPr lang="ru-RU" smtClean="0"/>
              <a:pPr/>
              <a:t>23.11.2013</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F20B69EA-1471-43A8-95A0-6BB75E749B8A}" type="slidenum">
              <a:rPr lang="ru-RU" smtClean="0"/>
              <a:pPr/>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transition spd="med">
    <p:strips dir="l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93337CF7-5598-4D32-88C8-F6FB65FF36B1}" type="datetimeFigureOut">
              <a:rPr lang="ru-RU" smtClean="0"/>
              <a:pPr/>
              <a:t>23.11.2013</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F20B69EA-1471-43A8-95A0-6BB75E749B8A}" type="slidenum">
              <a:rPr lang="ru-RU" smtClean="0"/>
              <a:pPr/>
              <a:t>‹#›</a:t>
            </a:fld>
            <a:endParaRPr lang="ru-RU"/>
          </a:p>
        </p:txBody>
      </p:sp>
    </p:spTree>
  </p:cSld>
  <p:clrMapOvr>
    <a:masterClrMapping/>
  </p:clrMapOvr>
  <p:transition spd="med">
    <p:strips dir="l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93337CF7-5598-4D32-88C8-F6FB65FF36B1}" type="datetimeFigureOut">
              <a:rPr lang="ru-RU" smtClean="0"/>
              <a:pPr/>
              <a:t>23.11.2013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F20B69EA-1471-43A8-95A0-6BB75E749B8A}" type="slidenum">
              <a:rPr lang="ru-RU" smtClean="0"/>
              <a:pPr/>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transition spd="med">
    <p:strips dir="l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93337CF7-5598-4D32-88C8-F6FB65FF36B1}" type="datetimeFigureOut">
              <a:rPr lang="ru-RU" smtClean="0"/>
              <a:pPr/>
              <a:t>23.11.2013</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0B69EA-1471-43A8-95A0-6BB75E749B8A}" type="slidenum">
              <a:rPr lang="ru-RU" smtClean="0"/>
              <a:pPr/>
              <a:t>‹#›</a:t>
            </a:fld>
            <a:endParaRPr lang="ru-RU"/>
          </a:p>
        </p:txBody>
      </p:sp>
    </p:spTree>
  </p:cSld>
  <p:clrMapOvr>
    <a:masterClrMapping/>
  </p:clrMapOvr>
  <p:transition spd="med">
    <p:strips dir="l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93337CF7-5598-4D32-88C8-F6FB65FF36B1}" type="datetimeFigureOut">
              <a:rPr lang="ru-RU" smtClean="0"/>
              <a:pPr/>
              <a:t>23.11.2013</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20B69EA-1471-43A8-95A0-6BB75E749B8A}" type="slidenum">
              <a:rPr lang="ru-RU" smtClean="0"/>
              <a:pPr/>
              <a:t>‹#›</a:t>
            </a:fld>
            <a:endParaRPr lang="ru-RU"/>
          </a:p>
        </p:txBody>
      </p:sp>
    </p:spTree>
  </p:cSld>
  <p:clrMapOvr>
    <a:masterClrMapping/>
  </p:clrMapOvr>
  <p:transition spd="med">
    <p:strips dir="l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93337CF7-5598-4D32-88C8-F6FB65FF36B1}" type="datetimeFigureOut">
              <a:rPr lang="ru-RU" smtClean="0"/>
              <a:pPr/>
              <a:t>23.11.2013</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20B69EA-1471-43A8-95A0-6BB75E749B8A}" type="slidenum">
              <a:rPr lang="ru-RU" smtClean="0"/>
              <a:pPr/>
              <a:t>‹#›</a:t>
            </a:fld>
            <a:endParaRPr lang="ru-RU"/>
          </a:p>
        </p:txBody>
      </p:sp>
    </p:spTree>
  </p:cSld>
  <p:clrMapOvr>
    <a:masterClrMapping/>
  </p:clrMapOvr>
  <p:transition spd="med">
    <p:strips dir="l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93337CF7-5598-4D32-88C8-F6FB65FF36B1}" type="datetimeFigureOut">
              <a:rPr lang="ru-RU" smtClean="0"/>
              <a:pPr/>
              <a:t>23.11.2013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F20B69EA-1471-43A8-95A0-6BB75E749B8A}"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transition spd="med">
    <p:strips dir="l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93337CF7-5598-4D32-88C8-F6FB65FF36B1}" type="datetimeFigureOut">
              <a:rPr lang="ru-RU" smtClean="0"/>
              <a:pPr/>
              <a:t>23.11.2013</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F20B69EA-1471-43A8-95A0-6BB75E749B8A}"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ransition spd="med">
    <p:strips dir="ld"/>
  </p:transition>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9.jpeg"/><Relationship Id="rId7" Type="http://schemas.openxmlformats.org/officeDocument/2006/relationships/image" Target="../media/image33.jpeg"/><Relationship Id="rId2" Type="http://schemas.openxmlformats.org/officeDocument/2006/relationships/image" Target="../media/image28.jpeg"/><Relationship Id="rId1" Type="http://schemas.openxmlformats.org/officeDocument/2006/relationships/slideLayout" Target="../slideLayouts/slideLayout2.xml"/><Relationship Id="rId6" Type="http://schemas.openxmlformats.org/officeDocument/2006/relationships/image" Target="../media/image32.jpeg"/><Relationship Id="rId5" Type="http://schemas.openxmlformats.org/officeDocument/2006/relationships/image" Target="../media/image31.jpeg"/><Relationship Id="rId4" Type="http://schemas.openxmlformats.org/officeDocument/2006/relationships/image" Target="../media/image30.jpeg"/></Relationships>
</file>

<file path=ppt/slides/_rels/slide11.xml.rels><?xml version="1.0" encoding="UTF-8" standalone="yes"?>
<Relationships xmlns="http://schemas.openxmlformats.org/package/2006/relationships"><Relationship Id="rId3" Type="http://schemas.openxmlformats.org/officeDocument/2006/relationships/image" Target="../media/image34.jpeg"/><Relationship Id="rId2" Type="http://schemas.openxmlformats.org/officeDocument/2006/relationships/hyperlink" Target="&#1048;&#1085;&#1075;&#1088;&#1077;&#1076;&#1080;&#1077;&#1085;&#1090;&#1099;%20&#1076;&#1083;&#1103;%20&#1090;&#1086;&#1088;&#1090;&#1072;%20&#1095;&#1077;&#1088;&#1077;&#1087;&#1072;&#1093;&#1072;.docx" TargetMode="External"/><Relationship Id="rId1" Type="http://schemas.openxmlformats.org/officeDocument/2006/relationships/slideLayout" Target="../slideLayouts/slideLayout4.xml"/><Relationship Id="rId6" Type="http://schemas.openxmlformats.org/officeDocument/2006/relationships/image" Target="../media/image37.jpeg"/><Relationship Id="rId5" Type="http://schemas.openxmlformats.org/officeDocument/2006/relationships/image" Target="../media/image36.jpeg"/><Relationship Id="rId4" Type="http://schemas.openxmlformats.org/officeDocument/2006/relationships/image" Target="../media/image35.jpeg"/></Relationships>
</file>

<file path=ppt/slides/_rels/slide12.xml.rels><?xml version="1.0" encoding="UTF-8" standalone="yes"?>
<Relationships xmlns="http://schemas.openxmlformats.org/package/2006/relationships"><Relationship Id="rId3" Type="http://schemas.openxmlformats.org/officeDocument/2006/relationships/image" Target="../media/image39.jpeg"/><Relationship Id="rId2" Type="http://schemas.openxmlformats.org/officeDocument/2006/relationships/image" Target="../media/image38.jpeg"/><Relationship Id="rId1" Type="http://schemas.openxmlformats.org/officeDocument/2006/relationships/slideLayout" Target="../slideLayouts/slideLayout4.xml"/><Relationship Id="rId4" Type="http://schemas.openxmlformats.org/officeDocument/2006/relationships/image" Target="../media/image40.wmf"/></Relationships>
</file>

<file path=ppt/slides/_rels/slide13.xml.rels><?xml version="1.0" encoding="UTF-8" standalone="yes"?>
<Relationships xmlns="http://schemas.openxmlformats.org/package/2006/relationships"><Relationship Id="rId3" Type="http://schemas.openxmlformats.org/officeDocument/2006/relationships/image" Target="../media/image42.jpeg"/><Relationship Id="rId2" Type="http://schemas.openxmlformats.org/officeDocument/2006/relationships/image" Target="../media/image41.jpeg"/><Relationship Id="rId1" Type="http://schemas.openxmlformats.org/officeDocument/2006/relationships/slideLayout" Target="../slideLayouts/slideLayout4.xml"/><Relationship Id="rId5" Type="http://schemas.openxmlformats.org/officeDocument/2006/relationships/image" Target="../media/image44.jpeg"/><Relationship Id="rId4" Type="http://schemas.openxmlformats.org/officeDocument/2006/relationships/image" Target="../media/image43.jpeg"/></Relationships>
</file>

<file path=ppt/slides/_rels/slide14.xml.rels><?xml version="1.0" encoding="UTF-8" standalone="yes"?>
<Relationships xmlns="http://schemas.openxmlformats.org/package/2006/relationships"><Relationship Id="rId3" Type="http://schemas.openxmlformats.org/officeDocument/2006/relationships/image" Target="../media/image46.jpeg"/><Relationship Id="rId2" Type="http://schemas.openxmlformats.org/officeDocument/2006/relationships/image" Target="../media/image45.jpeg"/><Relationship Id="rId1" Type="http://schemas.openxmlformats.org/officeDocument/2006/relationships/slideLayout" Target="../slideLayouts/slideLayout4.xml"/><Relationship Id="rId6" Type="http://schemas.openxmlformats.org/officeDocument/2006/relationships/image" Target="../media/image26.jpeg"/><Relationship Id="rId5" Type="http://schemas.openxmlformats.org/officeDocument/2006/relationships/image" Target="../media/image48.jpeg"/><Relationship Id="rId4" Type="http://schemas.openxmlformats.org/officeDocument/2006/relationships/image" Target="../media/image47.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9.gi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5.xml"/><Relationship Id="rId5" Type="http://schemas.openxmlformats.org/officeDocument/2006/relationships/image" Target="../media/image12.jpeg"/><Relationship Id="rId4" Type="http://schemas.openxmlformats.org/officeDocument/2006/relationships/image" Target="../media/image11.jpeg"/></Relationships>
</file>

<file path=ppt/slides/_rels/slide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4.xml"/><Relationship Id="rId6" Type="http://schemas.openxmlformats.org/officeDocument/2006/relationships/image" Target="../media/image19.jpeg"/><Relationship Id="rId5" Type="http://schemas.openxmlformats.org/officeDocument/2006/relationships/image" Target="../media/image18.jpeg"/><Relationship Id="rId4" Type="http://schemas.openxmlformats.org/officeDocument/2006/relationships/image" Target="../media/image17.jpeg"/></Relationships>
</file>

<file path=ppt/slides/_rels/slide8.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8.xml"/><Relationship Id="rId6" Type="http://schemas.openxmlformats.org/officeDocument/2006/relationships/image" Target="../media/image24.wmf"/><Relationship Id="rId5" Type="http://schemas.openxmlformats.org/officeDocument/2006/relationships/image" Target="../media/image23.jpeg"/><Relationship Id="rId4" Type="http://schemas.openxmlformats.org/officeDocument/2006/relationships/image" Target="../media/image22.jpeg"/></Relationships>
</file>

<file path=ppt/slides/_rels/slide9.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jpeg"/><Relationship Id="rId1" Type="http://schemas.openxmlformats.org/officeDocument/2006/relationships/slideLayout" Target="../slideLayouts/slideLayout2.xml"/><Relationship Id="rId5" Type="http://schemas.openxmlformats.org/officeDocument/2006/relationships/image" Target="../media/image23.jpeg"/><Relationship Id="rId4" Type="http://schemas.openxmlformats.org/officeDocument/2006/relationships/image" Target="../media/image2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571480"/>
            <a:ext cx="7772400" cy="2500330"/>
          </a:xfrm>
        </p:spPr>
        <p:txBody>
          <a:bodyPr>
            <a:noAutofit/>
          </a:bodyPr>
          <a:lstStyle/>
          <a:p>
            <a:pPr algn="ctr"/>
            <a:r>
              <a:rPr lang="ru-RU" sz="6000" b="1" i="1" dirty="0" smtClean="0">
                <a:solidFill>
                  <a:srgbClr val="0070C0"/>
                </a:solidFill>
                <a:latin typeface="Monotype Corsiva" pitchFamily="66" charset="0"/>
              </a:rPr>
              <a:t>Математика в нашей жизни</a:t>
            </a:r>
            <a:r>
              <a:rPr lang="ru-RU" sz="9600" i="1" dirty="0" smtClean="0">
                <a:solidFill>
                  <a:srgbClr val="0070C0"/>
                </a:solidFill>
                <a:latin typeface="Monotype Corsiva" pitchFamily="66" charset="0"/>
              </a:rPr>
              <a:t/>
            </a:r>
            <a:br>
              <a:rPr lang="ru-RU" sz="9600" i="1" dirty="0" smtClean="0">
                <a:solidFill>
                  <a:srgbClr val="0070C0"/>
                </a:solidFill>
                <a:latin typeface="Monotype Corsiva" pitchFamily="66" charset="0"/>
              </a:rPr>
            </a:br>
            <a:r>
              <a:rPr lang="ru-RU" sz="9600" i="1" dirty="0" smtClean="0">
                <a:solidFill>
                  <a:srgbClr val="0070C0"/>
                </a:solidFill>
              </a:rPr>
              <a:t/>
            </a:r>
            <a:br>
              <a:rPr lang="ru-RU" sz="9600" i="1" dirty="0" smtClean="0">
                <a:solidFill>
                  <a:srgbClr val="0070C0"/>
                </a:solidFill>
              </a:rPr>
            </a:br>
            <a:r>
              <a:rPr lang="ru-RU" sz="9600" i="1" dirty="0" smtClean="0">
                <a:solidFill>
                  <a:srgbClr val="0070C0"/>
                </a:solidFill>
              </a:rPr>
              <a:t/>
            </a:r>
            <a:br>
              <a:rPr lang="ru-RU" sz="9600" i="1" dirty="0" smtClean="0">
                <a:solidFill>
                  <a:srgbClr val="0070C0"/>
                </a:solidFill>
              </a:rPr>
            </a:br>
            <a:r>
              <a:rPr lang="ru-RU" sz="9600" i="1" dirty="0" smtClean="0">
                <a:solidFill>
                  <a:srgbClr val="0070C0"/>
                </a:solidFill>
              </a:rPr>
              <a:t/>
            </a:r>
            <a:br>
              <a:rPr lang="ru-RU" sz="9600" i="1" dirty="0" smtClean="0">
                <a:solidFill>
                  <a:srgbClr val="0070C0"/>
                </a:solidFill>
              </a:rPr>
            </a:br>
            <a:endParaRPr lang="ru-RU" sz="9600" i="1" dirty="0">
              <a:solidFill>
                <a:srgbClr val="0070C0"/>
              </a:solidFill>
            </a:endParaRPr>
          </a:p>
        </p:txBody>
      </p:sp>
      <p:sp>
        <p:nvSpPr>
          <p:cNvPr id="3" name="Подзаголовок 2"/>
          <p:cNvSpPr>
            <a:spLocks noGrp="1"/>
          </p:cNvSpPr>
          <p:nvPr>
            <p:ph type="subTitle" idx="1"/>
          </p:nvPr>
        </p:nvSpPr>
        <p:spPr>
          <a:xfrm>
            <a:off x="3571868" y="4572008"/>
            <a:ext cx="5267332" cy="2500330"/>
          </a:xfrm>
        </p:spPr>
        <p:txBody>
          <a:bodyPr>
            <a:normAutofit fontScale="25000" lnSpcReduction="20000"/>
          </a:bodyPr>
          <a:lstStyle/>
          <a:p>
            <a:endParaRPr lang="ru-RU" u="sng" dirty="0" smtClean="0">
              <a:solidFill>
                <a:schemeClr val="accent2">
                  <a:lumMod val="75000"/>
                </a:schemeClr>
              </a:solidFill>
            </a:endParaRPr>
          </a:p>
          <a:p>
            <a:endParaRPr lang="ru-RU" u="sng" dirty="0" smtClean="0">
              <a:solidFill>
                <a:schemeClr val="accent2">
                  <a:lumMod val="75000"/>
                </a:schemeClr>
              </a:solidFill>
            </a:endParaRPr>
          </a:p>
          <a:p>
            <a:endParaRPr lang="ru-RU" u="sng" dirty="0" smtClean="0">
              <a:solidFill>
                <a:schemeClr val="accent2">
                  <a:lumMod val="75000"/>
                </a:schemeClr>
              </a:solidFill>
            </a:endParaRPr>
          </a:p>
          <a:p>
            <a:endParaRPr lang="ru-RU" u="sng" dirty="0" smtClean="0">
              <a:solidFill>
                <a:schemeClr val="accent2">
                  <a:lumMod val="75000"/>
                </a:schemeClr>
              </a:solidFill>
            </a:endParaRPr>
          </a:p>
          <a:p>
            <a:endParaRPr lang="ru-RU" u="sng" dirty="0" smtClean="0">
              <a:solidFill>
                <a:schemeClr val="accent2">
                  <a:lumMod val="75000"/>
                </a:schemeClr>
              </a:solidFill>
            </a:endParaRPr>
          </a:p>
          <a:p>
            <a:endParaRPr lang="ru-RU" u="sng" dirty="0" smtClean="0">
              <a:solidFill>
                <a:schemeClr val="accent2">
                  <a:lumMod val="75000"/>
                </a:schemeClr>
              </a:solidFill>
            </a:endParaRPr>
          </a:p>
          <a:p>
            <a:endParaRPr lang="ru-RU" u="sng" dirty="0" smtClean="0">
              <a:solidFill>
                <a:schemeClr val="accent2">
                  <a:lumMod val="75000"/>
                </a:schemeClr>
              </a:solidFill>
            </a:endParaRPr>
          </a:p>
          <a:p>
            <a:endParaRPr lang="ru-RU" u="sng" dirty="0" smtClean="0">
              <a:solidFill>
                <a:schemeClr val="accent2">
                  <a:lumMod val="75000"/>
                </a:schemeClr>
              </a:solidFill>
            </a:endParaRPr>
          </a:p>
          <a:p>
            <a:endParaRPr lang="ru-RU" u="sng" dirty="0" smtClean="0">
              <a:solidFill>
                <a:schemeClr val="accent2">
                  <a:lumMod val="75000"/>
                </a:schemeClr>
              </a:solidFill>
            </a:endParaRPr>
          </a:p>
          <a:p>
            <a:endParaRPr lang="ru-RU" u="sng" dirty="0" smtClean="0">
              <a:solidFill>
                <a:schemeClr val="accent2">
                  <a:lumMod val="75000"/>
                </a:schemeClr>
              </a:solidFill>
            </a:endParaRPr>
          </a:p>
          <a:p>
            <a:pPr algn="ctr"/>
            <a:endParaRPr lang="ru-RU" sz="9600" u="sng" dirty="0" smtClean="0">
              <a:solidFill>
                <a:schemeClr val="accent2">
                  <a:lumMod val="75000"/>
                </a:schemeClr>
              </a:solidFill>
            </a:endParaRPr>
          </a:p>
          <a:p>
            <a:pPr algn="ctr"/>
            <a:endParaRPr lang="ru-RU" sz="9600" u="sng" dirty="0" smtClean="0">
              <a:solidFill>
                <a:schemeClr val="accent2">
                  <a:lumMod val="75000"/>
                </a:schemeClr>
              </a:solidFill>
            </a:endParaRPr>
          </a:p>
          <a:p>
            <a:pPr algn="ctr"/>
            <a:endParaRPr lang="ru-RU" sz="9600" u="sng" dirty="0" smtClean="0">
              <a:solidFill>
                <a:schemeClr val="accent2">
                  <a:lumMod val="75000"/>
                </a:schemeClr>
              </a:solidFill>
            </a:endParaRPr>
          </a:p>
          <a:p>
            <a:pPr algn="ctr"/>
            <a:endParaRPr lang="ru-RU" sz="9600" u="sng" dirty="0" smtClean="0">
              <a:solidFill>
                <a:schemeClr val="accent2">
                  <a:lumMod val="75000"/>
                </a:schemeClr>
              </a:solidFill>
            </a:endParaRPr>
          </a:p>
          <a:p>
            <a:pPr algn="ctr"/>
            <a:endParaRPr lang="ru-RU" sz="9600" u="sng" dirty="0" smtClean="0">
              <a:solidFill>
                <a:schemeClr val="accent2">
                  <a:lumMod val="75000"/>
                </a:schemeClr>
              </a:solidFill>
            </a:endParaRPr>
          </a:p>
          <a:p>
            <a:pPr algn="ctr"/>
            <a:endParaRPr lang="ru-RU" sz="9600" u="sng" dirty="0" smtClean="0">
              <a:solidFill>
                <a:schemeClr val="accent2">
                  <a:lumMod val="75000"/>
                </a:schemeClr>
              </a:solidFill>
            </a:endParaRPr>
          </a:p>
          <a:p>
            <a:pPr algn="ctr"/>
            <a:r>
              <a:rPr lang="ru-RU" sz="9600" u="sng" dirty="0" smtClean="0">
                <a:solidFill>
                  <a:schemeClr val="accent2">
                    <a:lumMod val="75000"/>
                  </a:schemeClr>
                </a:solidFill>
              </a:rPr>
              <a:t>Работа выполнена  учителем математики </a:t>
            </a:r>
          </a:p>
          <a:p>
            <a:pPr algn="ctr"/>
            <a:r>
              <a:rPr lang="ru-RU" sz="9600" u="sng" dirty="0" smtClean="0">
                <a:solidFill>
                  <a:schemeClr val="accent2">
                    <a:lumMod val="75000"/>
                  </a:schemeClr>
                </a:solidFill>
              </a:rPr>
              <a:t>Ивановой </a:t>
            </a:r>
            <a:r>
              <a:rPr lang="ru-RU" sz="9600" u="sng" dirty="0" err="1" smtClean="0">
                <a:solidFill>
                  <a:schemeClr val="accent2">
                    <a:lumMod val="75000"/>
                  </a:schemeClr>
                </a:solidFill>
              </a:rPr>
              <a:t>Альмирой</a:t>
            </a:r>
            <a:r>
              <a:rPr lang="ru-RU" sz="9600" u="sng" dirty="0" smtClean="0">
                <a:solidFill>
                  <a:schemeClr val="accent2">
                    <a:lumMod val="75000"/>
                  </a:schemeClr>
                </a:solidFill>
              </a:rPr>
              <a:t> </a:t>
            </a:r>
            <a:r>
              <a:rPr lang="ru-RU" sz="9600" u="sng" dirty="0" err="1" smtClean="0">
                <a:solidFill>
                  <a:schemeClr val="accent2">
                    <a:lumMod val="75000"/>
                  </a:schemeClr>
                </a:solidFill>
              </a:rPr>
              <a:t>Закирчановной</a:t>
            </a:r>
            <a:endParaRPr lang="ru-RU" sz="9600" u="sng" dirty="0" smtClean="0">
              <a:solidFill>
                <a:schemeClr val="accent2">
                  <a:lumMod val="75000"/>
                </a:schemeClr>
              </a:solidFill>
            </a:endParaRPr>
          </a:p>
          <a:p>
            <a:pPr algn="ctr"/>
            <a:r>
              <a:rPr lang="ru-RU" sz="9600" u="sng" dirty="0" smtClean="0">
                <a:solidFill>
                  <a:schemeClr val="tx1"/>
                </a:solidFill>
              </a:rPr>
              <a:t>2013 год</a:t>
            </a:r>
          </a:p>
          <a:p>
            <a:pPr algn="ctr"/>
            <a:endParaRPr lang="ru-RU" sz="9600" u="sng" dirty="0" smtClean="0">
              <a:solidFill>
                <a:schemeClr val="accent2">
                  <a:lumMod val="75000"/>
                </a:schemeClr>
              </a:solidFill>
            </a:endParaRPr>
          </a:p>
          <a:p>
            <a:endParaRPr lang="ru-RU" u="sng" dirty="0" smtClean="0">
              <a:solidFill>
                <a:schemeClr val="accent2">
                  <a:lumMod val="75000"/>
                </a:schemeClr>
              </a:solidFill>
            </a:endParaRPr>
          </a:p>
          <a:p>
            <a:endParaRPr lang="ru-RU" u="sng" dirty="0">
              <a:solidFill>
                <a:schemeClr val="accent2">
                  <a:lumMod val="75000"/>
                </a:schemeClr>
              </a:solidFill>
            </a:endParaRPr>
          </a:p>
        </p:txBody>
      </p:sp>
      <p:pic>
        <p:nvPicPr>
          <p:cNvPr id="1031" name="Picture 7" descr="C:\Users\Администратор\Desktop\картинки математика\0002-007-Interesnye-fakty-o-matematike.png"/>
          <p:cNvPicPr>
            <a:picLocks noChangeAspect="1" noChangeArrowheads="1"/>
          </p:cNvPicPr>
          <p:nvPr/>
        </p:nvPicPr>
        <p:blipFill>
          <a:blip r:embed="rId2" cstate="print"/>
          <a:srcRect/>
          <a:stretch>
            <a:fillRect/>
          </a:stretch>
        </p:blipFill>
        <p:spPr bwMode="auto">
          <a:xfrm>
            <a:off x="428596" y="4211208"/>
            <a:ext cx="2857520" cy="2107047"/>
          </a:xfrm>
          <a:prstGeom prst="round2DiagRect">
            <a:avLst>
              <a:gd name="adj1" fmla="val 16667"/>
              <a:gd name="adj2" fmla="val 0"/>
            </a:avLst>
          </a:prstGeom>
          <a:ln w="88900" cap="sq">
            <a:solidFill>
              <a:schemeClr val="accent1"/>
            </a:solidFill>
            <a:miter lim="800000"/>
          </a:ln>
          <a:effectLst>
            <a:outerShdw blurRad="254000" algn="tl" rotWithShape="0">
              <a:srgbClr val="000000">
                <a:alpha val="43000"/>
              </a:srgbClr>
            </a:outerShdw>
          </a:effectLst>
        </p:spPr>
      </p:pic>
    </p:spTree>
  </p:cSld>
  <p:clrMapOvr>
    <a:masterClrMapping/>
  </p:clrMapOvr>
  <p:transition spd="med">
    <p:strips dir="l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i="1" dirty="0" smtClean="0">
                <a:solidFill>
                  <a:srgbClr val="7030A0"/>
                </a:solidFill>
              </a:rPr>
              <a:t>     Математика </a:t>
            </a:r>
            <a:r>
              <a:rPr lang="ru-RU" i="1" dirty="0">
                <a:solidFill>
                  <a:srgbClr val="7030A0"/>
                </a:solidFill>
              </a:rPr>
              <a:t>применяется практически во всех областях человеческой деятельности, в разных профессиях. Убедимся в этом на примере. </a:t>
            </a:r>
            <a:r>
              <a:rPr lang="ru-RU" i="1" dirty="0" smtClean="0">
                <a:solidFill>
                  <a:srgbClr val="7030A0"/>
                </a:solidFill>
              </a:rPr>
              <a:t>Посмотрим, </a:t>
            </a:r>
            <a:r>
              <a:rPr lang="ru-RU" i="1" dirty="0">
                <a:solidFill>
                  <a:srgbClr val="7030A0"/>
                </a:solidFill>
              </a:rPr>
              <a:t>как используются математические знания в кулинарии, торговле, в раскрое одежды и в строительстве.</a:t>
            </a:r>
          </a:p>
          <a:p>
            <a:endParaRPr lang="ru-RU" dirty="0"/>
          </a:p>
        </p:txBody>
      </p:sp>
      <p:pic>
        <p:nvPicPr>
          <p:cNvPr id="7170" name="Picture 2" descr="H:\альмира  картинки по математике\i (30).jpg"/>
          <p:cNvPicPr>
            <a:picLocks noChangeAspect="1" noChangeArrowheads="1"/>
          </p:cNvPicPr>
          <p:nvPr/>
        </p:nvPicPr>
        <p:blipFill>
          <a:blip r:embed="rId2" cstate="print"/>
          <a:srcRect/>
          <a:stretch>
            <a:fillRect/>
          </a:stretch>
        </p:blipFill>
        <p:spPr bwMode="auto">
          <a:xfrm>
            <a:off x="857224" y="142852"/>
            <a:ext cx="1162050"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pic>
        <p:nvPicPr>
          <p:cNvPr id="5" name="Рисунок 4" descr="i (14).jpg"/>
          <p:cNvPicPr>
            <a:picLocks noChangeAspect="1"/>
          </p:cNvPicPr>
          <p:nvPr/>
        </p:nvPicPr>
        <p:blipFill>
          <a:blip r:embed="rId3" cstate="print"/>
          <a:stretch>
            <a:fillRect/>
          </a:stretch>
        </p:blipFill>
        <p:spPr>
          <a:xfrm>
            <a:off x="3714744" y="214290"/>
            <a:ext cx="1643074"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pic>
        <p:nvPicPr>
          <p:cNvPr id="6" name="Рисунок 5" descr="i (13).jpg"/>
          <p:cNvPicPr>
            <a:picLocks noChangeAspect="1"/>
          </p:cNvPicPr>
          <p:nvPr/>
        </p:nvPicPr>
        <p:blipFill>
          <a:blip r:embed="rId4" cstate="print"/>
          <a:stretch>
            <a:fillRect/>
          </a:stretch>
        </p:blipFill>
        <p:spPr>
          <a:xfrm>
            <a:off x="642910" y="5143512"/>
            <a:ext cx="1790700"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pic>
        <p:nvPicPr>
          <p:cNvPr id="7" name="Рисунок 6" descr="i (15).jpg"/>
          <p:cNvPicPr>
            <a:picLocks noChangeAspect="1"/>
          </p:cNvPicPr>
          <p:nvPr/>
        </p:nvPicPr>
        <p:blipFill>
          <a:blip r:embed="rId5" cstate="print"/>
          <a:stretch>
            <a:fillRect/>
          </a:stretch>
        </p:blipFill>
        <p:spPr>
          <a:xfrm>
            <a:off x="6715140" y="5072074"/>
            <a:ext cx="1590675"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pic>
        <p:nvPicPr>
          <p:cNvPr id="8" name="Рисунок 7" descr="i (16).jpg"/>
          <p:cNvPicPr>
            <a:picLocks noChangeAspect="1"/>
          </p:cNvPicPr>
          <p:nvPr/>
        </p:nvPicPr>
        <p:blipFill>
          <a:blip r:embed="rId6" cstate="print"/>
          <a:stretch>
            <a:fillRect/>
          </a:stretch>
        </p:blipFill>
        <p:spPr>
          <a:xfrm>
            <a:off x="3714744" y="5072074"/>
            <a:ext cx="1790700"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pic>
        <p:nvPicPr>
          <p:cNvPr id="9" name="Рисунок 8" descr="i (17).jpg"/>
          <p:cNvPicPr>
            <a:picLocks noChangeAspect="1"/>
          </p:cNvPicPr>
          <p:nvPr/>
        </p:nvPicPr>
        <p:blipFill>
          <a:blip r:embed="rId7" cstate="print"/>
          <a:stretch>
            <a:fillRect/>
          </a:stretch>
        </p:blipFill>
        <p:spPr>
          <a:xfrm>
            <a:off x="6929454" y="214290"/>
            <a:ext cx="1819275"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spTree>
  </p:cSld>
  <p:clrMapOvr>
    <a:masterClrMapping/>
  </p:clrMapOvr>
  <p:transition spd="med">
    <p:wheel spokes="8"/>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u="sng" dirty="0"/>
              <a:t>Математика в кулинарии</a:t>
            </a:r>
            <a:endParaRPr lang="ru-RU" dirty="0"/>
          </a:p>
        </p:txBody>
      </p:sp>
      <p:sp>
        <p:nvSpPr>
          <p:cNvPr id="4" name="Содержимое 3"/>
          <p:cNvSpPr>
            <a:spLocks noGrp="1"/>
          </p:cNvSpPr>
          <p:nvPr>
            <p:ph sz="half" idx="2"/>
          </p:nvPr>
        </p:nvSpPr>
        <p:spPr>
          <a:xfrm>
            <a:off x="4648200" y="1285860"/>
            <a:ext cx="4343400" cy="5038740"/>
          </a:xfrm>
        </p:spPr>
        <p:txBody>
          <a:bodyPr>
            <a:normAutofit fontScale="62500" lnSpcReduction="20000"/>
          </a:bodyPr>
          <a:lstStyle/>
          <a:p>
            <a:pPr>
              <a:buNone/>
            </a:pPr>
            <a:r>
              <a:rPr lang="ru-RU" dirty="0" smtClean="0"/>
              <a:t>      Математика </a:t>
            </a:r>
            <a:r>
              <a:rPr lang="ru-RU" dirty="0"/>
              <a:t>в кулинарии имеет большое значение, так как для приготовления любого блюда должен соблюдаться рецепт. В рецепте указывается точное соотношение продуктов, которое необходимо соблюдать в процессе приготовления. При взвешивании продуктов в кулинарии используются математические величины масса и объём. Ими тоже необходимо уметь пользоваться. Единицы времени играют далеко не последнюю роль в приготовлении блюд.  Приготовленные блюда нужно умело делить на порции, в чём нам опять же поможет математика.  </a:t>
            </a:r>
            <a:r>
              <a:rPr lang="ru-RU" dirty="0" smtClean="0">
                <a:hlinkClick r:id="rId2" action="ppaction://hlinkfile"/>
              </a:rPr>
              <a:t> </a:t>
            </a:r>
            <a:endParaRPr lang="ru-RU" dirty="0"/>
          </a:p>
        </p:txBody>
      </p:sp>
      <p:pic>
        <p:nvPicPr>
          <p:cNvPr id="3074" name="Picture 2" descr="H:\альмира  картинки по математике\i (8).jpg"/>
          <p:cNvPicPr>
            <a:picLocks noGrp="1" noChangeAspect="1" noChangeArrowheads="1"/>
          </p:cNvPicPr>
          <p:nvPr>
            <p:ph sz="half" idx="1"/>
          </p:nvPr>
        </p:nvPicPr>
        <p:blipFill>
          <a:blip r:embed="rId3" cstate="print"/>
          <a:srcRect/>
          <a:stretch>
            <a:fillRect/>
          </a:stretch>
        </p:blipFill>
        <p:spPr bwMode="auto">
          <a:xfrm>
            <a:off x="1714480" y="1428736"/>
            <a:ext cx="1905000"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pic>
        <p:nvPicPr>
          <p:cNvPr id="3075" name="Picture 3" descr="H:\альмира  картинки по математике\i (9).jpg"/>
          <p:cNvPicPr>
            <a:picLocks noChangeAspect="1" noChangeArrowheads="1"/>
          </p:cNvPicPr>
          <p:nvPr/>
        </p:nvPicPr>
        <p:blipFill>
          <a:blip r:embed="rId4" cstate="print"/>
          <a:srcRect/>
          <a:stretch>
            <a:fillRect/>
          </a:stretch>
        </p:blipFill>
        <p:spPr bwMode="auto">
          <a:xfrm>
            <a:off x="500034" y="3071810"/>
            <a:ext cx="1905000"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pic>
        <p:nvPicPr>
          <p:cNvPr id="3076" name="Picture 4" descr="H:\альмира  картинки по математике\i (10).jpg"/>
          <p:cNvPicPr>
            <a:picLocks noChangeAspect="1" noChangeArrowheads="1"/>
          </p:cNvPicPr>
          <p:nvPr/>
        </p:nvPicPr>
        <p:blipFill>
          <a:blip r:embed="rId5" cstate="print"/>
          <a:srcRect/>
          <a:stretch>
            <a:fillRect/>
          </a:stretch>
        </p:blipFill>
        <p:spPr bwMode="auto">
          <a:xfrm>
            <a:off x="1785918" y="4929198"/>
            <a:ext cx="2143125"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pic>
        <p:nvPicPr>
          <p:cNvPr id="3077" name="Picture 5" descr="H:\альмира  картинки по математике\i (11).jpg"/>
          <p:cNvPicPr>
            <a:picLocks noChangeAspect="1" noChangeArrowheads="1"/>
          </p:cNvPicPr>
          <p:nvPr/>
        </p:nvPicPr>
        <p:blipFill>
          <a:blip r:embed="rId6" cstate="print"/>
          <a:srcRect/>
          <a:stretch>
            <a:fillRect/>
          </a:stretch>
        </p:blipFill>
        <p:spPr bwMode="auto">
          <a:xfrm>
            <a:off x="2928926" y="3071810"/>
            <a:ext cx="1866900"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spTree>
  </p:cSld>
  <p:clrMapOvr>
    <a:masterClrMapping/>
  </p:clrMapOvr>
  <p:transition spd="med">
    <p:wheel/>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u="sng" dirty="0" smtClean="0"/>
              <a:t> </a:t>
            </a:r>
            <a:r>
              <a:rPr lang="ru-RU" u="sng" dirty="0"/>
              <a:t>Математика в торговле</a:t>
            </a:r>
            <a:endParaRPr lang="ru-RU" dirty="0"/>
          </a:p>
        </p:txBody>
      </p:sp>
      <p:sp>
        <p:nvSpPr>
          <p:cNvPr id="3" name="Содержимое 2"/>
          <p:cNvSpPr>
            <a:spLocks noGrp="1"/>
          </p:cNvSpPr>
          <p:nvPr>
            <p:ph sz="half" idx="1"/>
          </p:nvPr>
        </p:nvSpPr>
        <p:spPr/>
        <p:txBody>
          <a:bodyPr>
            <a:normAutofit fontScale="70000" lnSpcReduction="20000"/>
          </a:bodyPr>
          <a:lstStyle/>
          <a:p>
            <a:pPr>
              <a:buNone/>
            </a:pPr>
            <a:r>
              <a:rPr lang="ru-RU" dirty="0" smtClean="0"/>
              <a:t>     Математика </a:t>
            </a:r>
            <a:r>
              <a:rPr lang="ru-RU" dirty="0"/>
              <a:t>в торговле </a:t>
            </a:r>
            <a:r>
              <a:rPr lang="ru-RU" dirty="0" smtClean="0"/>
              <a:t>имеет важнее </a:t>
            </a:r>
            <a:r>
              <a:rPr lang="ru-RU" dirty="0"/>
              <a:t>всего. Работники торговли должны хорошо знать числа, уметь их складывать и вычитать, умножать и делить. Без этого продавцы не смогли бы сосчитать товар в магазине. Не могли бы вести ведомости расхода и прихода прибыли в магазине. С помощью математических вычислений продавцы считают стоимость приобретённого покупателем товара, отсчитывают сдачу.</a:t>
            </a:r>
          </a:p>
          <a:p>
            <a:endParaRPr lang="ru-RU" dirty="0"/>
          </a:p>
        </p:txBody>
      </p:sp>
      <p:pic>
        <p:nvPicPr>
          <p:cNvPr id="5122" name="Picture 2" descr="H:\альмира  картинки по математике\i (22).jpg"/>
          <p:cNvPicPr>
            <a:picLocks noGrp="1" noChangeAspect="1" noChangeArrowheads="1"/>
          </p:cNvPicPr>
          <p:nvPr>
            <p:ph sz="half" idx="2"/>
          </p:nvPr>
        </p:nvPicPr>
        <p:blipFill>
          <a:blip r:embed="rId2" cstate="print"/>
          <a:srcRect/>
          <a:stretch>
            <a:fillRect/>
          </a:stretch>
        </p:blipFill>
        <p:spPr bwMode="auto">
          <a:xfrm>
            <a:off x="5143504" y="1500174"/>
            <a:ext cx="2952771" cy="2214578"/>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pic>
        <p:nvPicPr>
          <p:cNvPr id="5123" name="Picture 3" descr="H:\альмира  картинки по математике\i (23).jpg"/>
          <p:cNvPicPr>
            <a:picLocks noChangeAspect="1" noChangeArrowheads="1"/>
          </p:cNvPicPr>
          <p:nvPr/>
        </p:nvPicPr>
        <p:blipFill>
          <a:blip r:embed="rId3" cstate="print"/>
          <a:srcRect/>
          <a:stretch>
            <a:fillRect/>
          </a:stretch>
        </p:blipFill>
        <p:spPr bwMode="auto">
          <a:xfrm>
            <a:off x="5143504" y="3929066"/>
            <a:ext cx="1419228" cy="2046963"/>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pic>
        <p:nvPicPr>
          <p:cNvPr id="6" name="Picture 4" descr="Рисунок14"/>
          <p:cNvPicPr>
            <a:picLocks noChangeAspect="1" noChangeArrowheads="1"/>
          </p:cNvPicPr>
          <p:nvPr/>
        </p:nvPicPr>
        <p:blipFill>
          <a:blip r:embed="rId4" cstate="print"/>
          <a:srcRect/>
          <a:stretch>
            <a:fillRect/>
          </a:stretch>
        </p:blipFill>
        <p:spPr bwMode="auto">
          <a:xfrm>
            <a:off x="7000892" y="4071942"/>
            <a:ext cx="1702798" cy="1808155"/>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spTree>
  </p:cSld>
  <p:clrMapOvr>
    <a:masterClrMapping/>
  </p:clrMapOvr>
  <p:transition spd="med">
    <p:wheel spokes="2"/>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u="sng" dirty="0"/>
              <a:t>Математика в раскрое одежды</a:t>
            </a:r>
            <a:endParaRPr lang="ru-RU" dirty="0"/>
          </a:p>
        </p:txBody>
      </p:sp>
      <p:sp>
        <p:nvSpPr>
          <p:cNvPr id="4" name="Содержимое 3"/>
          <p:cNvSpPr>
            <a:spLocks noGrp="1"/>
          </p:cNvSpPr>
          <p:nvPr>
            <p:ph sz="half" idx="2"/>
          </p:nvPr>
        </p:nvSpPr>
        <p:spPr/>
        <p:txBody>
          <a:bodyPr>
            <a:normAutofit fontScale="62500" lnSpcReduction="20000"/>
          </a:bodyPr>
          <a:lstStyle/>
          <a:p>
            <a:pPr>
              <a:buNone/>
            </a:pPr>
            <a:r>
              <a:rPr lang="ru-RU" dirty="0" smtClean="0"/>
              <a:t>      Прежде </a:t>
            </a:r>
            <a:r>
              <a:rPr lang="ru-RU" dirty="0"/>
              <a:t>чем сшить одежду, необходимо снять все мерки с человека, и тут не обойтись без математики. Сантиметровой лентой нужно сделать замеры (длину рукавов, ширину, длину костюма или платья и другое), записывая их в тетрадь. Потом по журналу мод нужно выбрать фасон одежды и по ранее замеренным цифрам мерки рассчитать и начертить выкройку.  При помощи математических расчётов оставим запас ткани на припуск и подгиб, только после этого делаем раскрой ткани для шитья из него одежды.                                       </a:t>
            </a:r>
            <a:r>
              <a:rPr lang="ru-RU" b="1" dirty="0"/>
              <a:t>Как говорится, семь раз отмерь, один раз отрежь.</a:t>
            </a:r>
            <a:endParaRPr lang="ru-RU" dirty="0"/>
          </a:p>
        </p:txBody>
      </p:sp>
      <p:pic>
        <p:nvPicPr>
          <p:cNvPr id="8194" name="Picture 2" descr="H:\альмира  картинки по математике\i (32).jpg"/>
          <p:cNvPicPr>
            <a:picLocks noGrp="1" noChangeAspect="1" noChangeArrowheads="1"/>
          </p:cNvPicPr>
          <p:nvPr>
            <p:ph sz="half" idx="1"/>
          </p:nvPr>
        </p:nvPicPr>
        <p:blipFill>
          <a:blip r:embed="rId2" cstate="print"/>
          <a:srcRect/>
          <a:stretch>
            <a:fillRect/>
          </a:stretch>
        </p:blipFill>
        <p:spPr bwMode="auto">
          <a:xfrm>
            <a:off x="1714480" y="1428736"/>
            <a:ext cx="2066925"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pic>
        <p:nvPicPr>
          <p:cNvPr id="8196" name="Picture 4" descr="H:\альмира  картинки по математике\i (34).jpg"/>
          <p:cNvPicPr>
            <a:picLocks noChangeAspect="1" noChangeArrowheads="1"/>
          </p:cNvPicPr>
          <p:nvPr/>
        </p:nvPicPr>
        <p:blipFill>
          <a:blip r:embed="rId3" cstate="print"/>
          <a:srcRect/>
          <a:stretch>
            <a:fillRect/>
          </a:stretch>
        </p:blipFill>
        <p:spPr bwMode="auto">
          <a:xfrm>
            <a:off x="1571604" y="4857760"/>
            <a:ext cx="2209800"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pic>
        <p:nvPicPr>
          <p:cNvPr id="8197" name="Picture 5" descr="H:\альмира  картинки по математике\i (35).jpg"/>
          <p:cNvPicPr>
            <a:picLocks noChangeAspect="1" noChangeArrowheads="1"/>
          </p:cNvPicPr>
          <p:nvPr/>
        </p:nvPicPr>
        <p:blipFill>
          <a:blip r:embed="rId4" cstate="print"/>
          <a:srcRect/>
          <a:stretch>
            <a:fillRect/>
          </a:stretch>
        </p:blipFill>
        <p:spPr bwMode="auto">
          <a:xfrm>
            <a:off x="2786050" y="3071810"/>
            <a:ext cx="2152650"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pic>
        <p:nvPicPr>
          <p:cNvPr id="8198" name="Picture 6" descr="H:\альмира  картинки по математике\i (36).jpg"/>
          <p:cNvPicPr>
            <a:picLocks noChangeAspect="1" noChangeArrowheads="1"/>
          </p:cNvPicPr>
          <p:nvPr/>
        </p:nvPicPr>
        <p:blipFill>
          <a:blip r:embed="rId5" cstate="print"/>
          <a:srcRect/>
          <a:stretch>
            <a:fillRect/>
          </a:stretch>
        </p:blipFill>
        <p:spPr bwMode="auto">
          <a:xfrm>
            <a:off x="642910" y="3071810"/>
            <a:ext cx="1905000"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spTree>
  </p:cSld>
  <p:clrMapOvr>
    <a:masterClrMapping/>
  </p:clrMapOvr>
  <p:transition spd="med">
    <p:strips dir="l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457200"/>
            <a:ext cx="8559956" cy="841248"/>
          </a:xfrm>
        </p:spPr>
        <p:txBody>
          <a:bodyPr/>
          <a:lstStyle/>
          <a:p>
            <a:pPr algn="ctr"/>
            <a:r>
              <a:rPr lang="ru-RU" u="sng" dirty="0" smtClean="0"/>
              <a:t> </a:t>
            </a:r>
            <a:r>
              <a:rPr lang="ru-RU" u="sng" dirty="0"/>
              <a:t>Математика в строительстве</a:t>
            </a:r>
            <a:endParaRPr lang="ru-RU" dirty="0"/>
          </a:p>
        </p:txBody>
      </p:sp>
      <p:sp>
        <p:nvSpPr>
          <p:cNvPr id="4" name="Содержимое 3"/>
          <p:cNvSpPr>
            <a:spLocks noGrp="1"/>
          </p:cNvSpPr>
          <p:nvPr>
            <p:ph sz="half" idx="2"/>
          </p:nvPr>
        </p:nvSpPr>
        <p:spPr/>
        <p:txBody>
          <a:bodyPr>
            <a:normAutofit fontScale="62500" lnSpcReduction="20000"/>
          </a:bodyPr>
          <a:lstStyle/>
          <a:p>
            <a:pPr>
              <a:buNone/>
            </a:pPr>
            <a:r>
              <a:rPr lang="ru-RU" dirty="0" smtClean="0"/>
              <a:t>      В </a:t>
            </a:r>
            <a:r>
              <a:rPr lang="ru-RU" dirty="0"/>
              <a:t>строительстве без математики никак не обойтись. Посудите сами: Надо уметь измерять высоту, ширину, длину предметов? Надо. Надо уметь вычислять размеры дверей, окон, комнат, квартир? Надо. Как подсчитать количество нужного строительного материала, если не знаешь математику? Никак! Математику применяли ещё задолго до нашей эры. В Древнем Вавилоне при помощи математических расчётов строили водопроводы и подавали в дома воду. В Древнем Египте по математическим расчётам строили пирамиды.     </a:t>
            </a:r>
          </a:p>
          <a:p>
            <a:endParaRPr lang="ru-RU" dirty="0"/>
          </a:p>
        </p:txBody>
      </p:sp>
      <p:pic>
        <p:nvPicPr>
          <p:cNvPr id="6146" name="Picture 2" descr="H:\альмира  картинки по математике\i (25).jpg"/>
          <p:cNvPicPr>
            <a:picLocks noGrp="1" noChangeAspect="1" noChangeArrowheads="1"/>
          </p:cNvPicPr>
          <p:nvPr>
            <p:ph sz="half" idx="1"/>
          </p:nvPr>
        </p:nvPicPr>
        <p:blipFill>
          <a:blip r:embed="rId2" cstate="print"/>
          <a:srcRect/>
          <a:stretch>
            <a:fillRect/>
          </a:stretch>
        </p:blipFill>
        <p:spPr bwMode="auto">
          <a:xfrm>
            <a:off x="214282" y="3214686"/>
            <a:ext cx="2133600"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pic>
        <p:nvPicPr>
          <p:cNvPr id="6147" name="Picture 3" descr="H:\альмира  картинки по математике\i (26).jpg"/>
          <p:cNvPicPr>
            <a:picLocks noChangeAspect="1" noChangeArrowheads="1"/>
          </p:cNvPicPr>
          <p:nvPr/>
        </p:nvPicPr>
        <p:blipFill>
          <a:blip r:embed="rId3" cstate="print"/>
          <a:srcRect/>
          <a:stretch>
            <a:fillRect/>
          </a:stretch>
        </p:blipFill>
        <p:spPr bwMode="auto">
          <a:xfrm>
            <a:off x="1571604" y="1428736"/>
            <a:ext cx="1838325"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pic>
        <p:nvPicPr>
          <p:cNvPr id="6148" name="Picture 4" descr="H:\альмира  картинки по математике\i (28).jpg"/>
          <p:cNvPicPr>
            <a:picLocks noChangeAspect="1" noChangeArrowheads="1"/>
          </p:cNvPicPr>
          <p:nvPr/>
        </p:nvPicPr>
        <p:blipFill>
          <a:blip r:embed="rId4" cstate="print"/>
          <a:srcRect/>
          <a:stretch>
            <a:fillRect/>
          </a:stretch>
        </p:blipFill>
        <p:spPr bwMode="auto">
          <a:xfrm>
            <a:off x="2643174" y="3214686"/>
            <a:ext cx="1905000"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pic>
        <p:nvPicPr>
          <p:cNvPr id="6149" name="Picture 5" descr="H:\альмира  картинки по математике\i (31).jpg"/>
          <p:cNvPicPr>
            <a:picLocks noChangeAspect="1" noChangeArrowheads="1"/>
          </p:cNvPicPr>
          <p:nvPr/>
        </p:nvPicPr>
        <p:blipFill>
          <a:blip r:embed="rId5" cstate="print"/>
          <a:srcRect/>
          <a:stretch>
            <a:fillRect/>
          </a:stretch>
        </p:blipFill>
        <p:spPr bwMode="auto">
          <a:xfrm>
            <a:off x="714348" y="4857760"/>
            <a:ext cx="1428750"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pic>
        <p:nvPicPr>
          <p:cNvPr id="10" name="Рисунок 9" descr="i (11).jpg"/>
          <p:cNvPicPr>
            <a:picLocks noChangeAspect="1"/>
          </p:cNvPicPr>
          <p:nvPr/>
        </p:nvPicPr>
        <p:blipFill>
          <a:blip r:embed="rId6" cstate="print"/>
          <a:stretch>
            <a:fillRect/>
          </a:stretch>
        </p:blipFill>
        <p:spPr>
          <a:xfrm>
            <a:off x="2500298" y="4857760"/>
            <a:ext cx="1905000"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spTree>
  </p:cSld>
  <p:clrMapOvr>
    <a:masterClrMapping/>
  </p:clrMapOvr>
  <p:transition spd="med">
    <p:strips dir="l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142852"/>
            <a:ext cx="8686800" cy="857256"/>
          </a:xfrm>
        </p:spPr>
        <p:txBody>
          <a:bodyPr>
            <a:normAutofit/>
          </a:bodyPr>
          <a:lstStyle/>
          <a:p>
            <a:pPr algn="ctr"/>
            <a:r>
              <a:rPr lang="ru-RU" u="sng" dirty="0" smtClean="0"/>
              <a:t>Математика – царица наук</a:t>
            </a:r>
            <a:endParaRPr lang="ru-RU" u="sng" dirty="0"/>
          </a:p>
        </p:txBody>
      </p:sp>
      <p:sp>
        <p:nvSpPr>
          <p:cNvPr id="5" name="Содержимое 4"/>
          <p:cNvSpPr>
            <a:spLocks noGrp="1"/>
          </p:cNvSpPr>
          <p:nvPr>
            <p:ph idx="1"/>
          </p:nvPr>
        </p:nvSpPr>
        <p:spPr/>
        <p:txBody>
          <a:bodyPr>
            <a:normAutofit/>
          </a:bodyPr>
          <a:lstStyle/>
          <a:p>
            <a:pPr>
              <a:buNone/>
            </a:pPr>
            <a:r>
              <a:rPr lang="ru-RU" dirty="0" smtClean="0"/>
              <a:t> </a:t>
            </a:r>
            <a:endParaRPr lang="ru-RU" dirty="0"/>
          </a:p>
        </p:txBody>
      </p:sp>
      <p:sp>
        <p:nvSpPr>
          <p:cNvPr id="4" name="Содержимое 3"/>
          <p:cNvSpPr>
            <a:spLocks noGrp="1"/>
          </p:cNvSpPr>
          <p:nvPr>
            <p:ph sz="half" idx="4294967295"/>
          </p:nvPr>
        </p:nvSpPr>
        <p:spPr>
          <a:xfrm>
            <a:off x="285720" y="1214422"/>
            <a:ext cx="8501122" cy="5357828"/>
          </a:xfrm>
        </p:spPr>
        <p:txBody>
          <a:bodyPr>
            <a:normAutofit fontScale="85000" lnSpcReduction="20000"/>
          </a:bodyPr>
          <a:lstStyle/>
          <a:p>
            <a:r>
              <a:rPr lang="ru-RU" sz="2200" i="1" u="sng" dirty="0" smtClean="0">
                <a:solidFill>
                  <a:srgbClr val="7030A0"/>
                </a:solidFill>
              </a:rPr>
              <a:t>Основой всех наук, изучаемых нами в школе является математика</a:t>
            </a:r>
            <a:r>
              <a:rPr lang="ru-RU" sz="2200" i="1" dirty="0" smtClean="0">
                <a:solidFill>
                  <a:srgbClr val="7030A0"/>
                </a:solidFill>
              </a:rPr>
              <a:t>. Не зря говорят, что математика – царица наук. Математика – это язык, на котором говорят все точные науки, особенно </a:t>
            </a:r>
            <a:r>
              <a:rPr lang="ru-RU" sz="2200" i="1" u="sng" dirty="0" smtClean="0">
                <a:solidFill>
                  <a:srgbClr val="7030A0"/>
                </a:solidFill>
              </a:rPr>
              <a:t>физика</a:t>
            </a:r>
            <a:r>
              <a:rPr lang="ru-RU" sz="2200" i="1" dirty="0" smtClean="0">
                <a:solidFill>
                  <a:srgbClr val="7030A0"/>
                </a:solidFill>
              </a:rPr>
              <a:t> и астрономия. Все физические законы записаны математическими формулами. Все законы движения планет, звёзд и галактик подчиняются математическим законам.</a:t>
            </a:r>
          </a:p>
          <a:p>
            <a:r>
              <a:rPr lang="ru-RU" sz="2200" i="1" dirty="0" smtClean="0">
                <a:solidFill>
                  <a:srgbClr val="7030A0"/>
                </a:solidFill>
              </a:rPr>
              <a:t> Роль математики в</a:t>
            </a:r>
            <a:r>
              <a:rPr lang="ru-RU" sz="2200" i="1" u="sng" dirty="0" smtClean="0">
                <a:solidFill>
                  <a:srgbClr val="7030A0"/>
                </a:solidFill>
              </a:rPr>
              <a:t> биологии </a:t>
            </a:r>
            <a:r>
              <a:rPr lang="ru-RU" sz="2200" i="1" dirty="0" smtClean="0">
                <a:solidFill>
                  <a:srgbClr val="7030A0"/>
                </a:solidFill>
              </a:rPr>
              <a:t>состоит в том, что все исследования опираются на логические выводы. От простого наблюдения к абстрактному мышлению. Математические методы анализа и синтеза, установления связей между явлениями помогают открывать законы развития живой природы. Этому служит новая наука – математическая биология. </a:t>
            </a:r>
          </a:p>
          <a:p>
            <a:r>
              <a:rPr lang="ru-RU" sz="2200" i="1" u="sng" dirty="0" smtClean="0">
                <a:solidFill>
                  <a:srgbClr val="7030A0"/>
                </a:solidFill>
              </a:rPr>
              <a:t> Музыка </a:t>
            </a:r>
            <a:r>
              <a:rPr lang="ru-RU" sz="2200" i="1" dirty="0" smtClean="0">
                <a:solidFill>
                  <a:srgbClr val="7030A0"/>
                </a:solidFill>
              </a:rPr>
              <a:t>Тоже имеет свою теорию. Первая теория возникла ещё </a:t>
            </a:r>
            <a:r>
              <a:rPr lang="ru-RU" sz="2200" i="1" dirty="0" err="1" smtClean="0">
                <a:solidFill>
                  <a:srgbClr val="7030A0"/>
                </a:solidFill>
              </a:rPr>
              <a:t>y</a:t>
            </a:r>
            <a:r>
              <a:rPr lang="ru-RU" sz="2200" i="1" dirty="0" smtClean="0">
                <a:solidFill>
                  <a:srgbClr val="7030A0"/>
                </a:solidFill>
              </a:rPr>
              <a:t> древних греков. Она основана на математике. Все звуки располагаются строго по ступеням натурального ряда в двенадцатеричной системе. Наша теория музыки основана на дробных числах 1, 1/2, 1/4, 1/8,..., которые обозначают длительность любой ноты. Эти дроби можно перевести в двоичную систему, которая лежит в основе языка вычислительных машин. Поэтому музыку могут писать и математические машины.</a:t>
            </a:r>
          </a:p>
          <a:p>
            <a:endParaRPr lang="ru-RU" sz="2200" dirty="0" smtClean="0"/>
          </a:p>
          <a:p>
            <a:endParaRPr lang="ru-RU" sz="2200" dirty="0" smtClean="0"/>
          </a:p>
          <a:p>
            <a:endParaRPr lang="ru-RU" dirty="0"/>
          </a:p>
        </p:txBody>
      </p:sp>
    </p:spTree>
  </p:cSld>
  <p:clrMapOvr>
    <a:masterClrMapping/>
  </p:clrMapOvr>
  <p:transition spd="med">
    <p:spli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304800" y="428604"/>
            <a:ext cx="8686800" cy="5651521"/>
          </a:xfrm>
        </p:spPr>
        <p:txBody>
          <a:bodyPr>
            <a:normAutofit fontScale="62500" lnSpcReduction="20000"/>
          </a:bodyPr>
          <a:lstStyle/>
          <a:p>
            <a:r>
              <a:rPr lang="ru-RU" i="1" u="sng" dirty="0" smtClean="0">
                <a:solidFill>
                  <a:srgbClr val="7030A0"/>
                </a:solidFill>
              </a:rPr>
              <a:t>Химик-технолог</a:t>
            </a:r>
            <a:r>
              <a:rPr lang="ru-RU" i="1" dirty="0" smtClean="0">
                <a:solidFill>
                  <a:srgbClr val="7030A0"/>
                </a:solidFill>
              </a:rPr>
              <a:t> наших дней в своей практической работе использует аппарат высшей математики.</a:t>
            </a:r>
          </a:p>
          <a:p>
            <a:r>
              <a:rPr lang="ru-RU" i="1" dirty="0" smtClean="0">
                <a:solidFill>
                  <a:srgbClr val="7030A0"/>
                </a:solidFill>
              </a:rPr>
              <a:t>Появились свои координаты. Что это такое? А это азимуты. Опять на помощь пришла математика, ведь азимут не что иное, как сектор круга. Графики и диаграммы, которыми так богата </a:t>
            </a:r>
            <a:r>
              <a:rPr lang="ru-RU" i="1" u="sng" dirty="0" smtClean="0">
                <a:solidFill>
                  <a:srgbClr val="7030A0"/>
                </a:solidFill>
              </a:rPr>
              <a:t>география, </a:t>
            </a:r>
            <a:r>
              <a:rPr lang="ru-RU" i="1" dirty="0" smtClean="0">
                <a:solidFill>
                  <a:srgbClr val="7030A0"/>
                </a:solidFill>
              </a:rPr>
              <a:t>– это сравнительные величины. На карте нельзя измерить расстояние, не прибегнув к математике.</a:t>
            </a:r>
          </a:p>
          <a:p>
            <a:r>
              <a:rPr lang="ru-RU" i="1" dirty="0" smtClean="0">
                <a:solidFill>
                  <a:srgbClr val="7030A0"/>
                </a:solidFill>
              </a:rPr>
              <a:t>  В Сиракузах, в Греции есть площадь Архимеда. Он был не только великий учёный, но и великий патриот. Свои изобретения он использовал для защиты родного города от римлян. Архимед сжигал их корабли </a:t>
            </a:r>
            <a:r>
              <a:rPr lang="ru-RU" i="1" dirty="0" err="1" smtClean="0">
                <a:solidFill>
                  <a:srgbClr val="7030A0"/>
                </a:solidFill>
              </a:rPr>
              <a:t>c</a:t>
            </a:r>
            <a:r>
              <a:rPr lang="ru-RU" i="1" dirty="0" smtClean="0">
                <a:solidFill>
                  <a:srgbClr val="7030A0"/>
                </a:solidFill>
              </a:rPr>
              <a:t> помощью огромных увеличительных стёкол, которые сам сконструировал. </a:t>
            </a:r>
            <a:r>
              <a:rPr lang="ru-RU" i="1" u="sng" dirty="0" smtClean="0">
                <a:solidFill>
                  <a:srgbClr val="7030A0"/>
                </a:solidFill>
              </a:rPr>
              <a:t>История </a:t>
            </a:r>
            <a:r>
              <a:rPr lang="ru-RU" i="1" dirty="0" smtClean="0">
                <a:solidFill>
                  <a:srgbClr val="7030A0"/>
                </a:solidFill>
              </a:rPr>
              <a:t>помнит многих учёных не только за их математические открытия, но и гражданскую позицию, их душевную щедрость и красоту.</a:t>
            </a:r>
          </a:p>
          <a:p>
            <a:r>
              <a:rPr lang="ru-RU" i="1" u="sng" dirty="0" smtClean="0">
                <a:solidFill>
                  <a:srgbClr val="7030A0"/>
                </a:solidFill>
              </a:rPr>
              <a:t>Рисование</a:t>
            </a:r>
            <a:r>
              <a:rPr lang="ru-RU" i="1" dirty="0" smtClean="0">
                <a:solidFill>
                  <a:srgbClr val="7030A0"/>
                </a:solidFill>
              </a:rPr>
              <a:t>. Великий Леонардо да Винчи в XVI веке разработал математическую теорию живописи. В своих картинах он Использовал законы «золотого сечения», законы перспективы, законы параллельного и прямоугольного проектирования. Его великие картины «Тайная вечеря», портрет </a:t>
            </a:r>
            <a:r>
              <a:rPr lang="ru-RU" i="1" dirty="0" err="1" smtClean="0">
                <a:solidFill>
                  <a:srgbClr val="7030A0"/>
                </a:solidFill>
              </a:rPr>
              <a:t>Моны</a:t>
            </a:r>
            <a:r>
              <a:rPr lang="ru-RU" i="1" dirty="0" smtClean="0">
                <a:solidFill>
                  <a:srgbClr val="7030A0"/>
                </a:solidFill>
              </a:rPr>
              <a:t> Лизы (так называемая «Джоконда»)  и другие украшают лучшие музеи мира. B числе важнейших предметов при обучении художника является математика.</a:t>
            </a:r>
          </a:p>
          <a:p>
            <a:endParaRPr lang="ru-RU" dirty="0" smtClean="0"/>
          </a:p>
          <a:p>
            <a:endParaRPr lang="ru-RU" dirty="0"/>
          </a:p>
        </p:txBody>
      </p:sp>
    </p:spTree>
  </p:cSld>
  <p:clrMapOvr>
    <a:masterClrMapping/>
  </p:clrMapOvr>
  <p:transition spd="med">
    <p:spli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u="sng" dirty="0" smtClean="0">
                <a:solidFill>
                  <a:srgbClr val="7030A0"/>
                </a:solidFill>
                <a:latin typeface="+mn-lt"/>
              </a:rPr>
              <a:t>Математическая викторина</a:t>
            </a:r>
            <a:endParaRPr lang="ru-RU" b="1" u="sng" dirty="0">
              <a:solidFill>
                <a:srgbClr val="7030A0"/>
              </a:solidFill>
              <a:latin typeface="+mn-lt"/>
            </a:endParaRPr>
          </a:p>
        </p:txBody>
      </p:sp>
      <p:sp>
        <p:nvSpPr>
          <p:cNvPr id="3" name="Содержимое 2"/>
          <p:cNvSpPr>
            <a:spLocks noGrp="1"/>
          </p:cNvSpPr>
          <p:nvPr>
            <p:ph idx="1"/>
          </p:nvPr>
        </p:nvSpPr>
        <p:spPr/>
        <p:txBody>
          <a:bodyPr>
            <a:normAutofit fontScale="92500" lnSpcReduction="20000"/>
          </a:bodyPr>
          <a:lstStyle/>
          <a:p>
            <a:pPr marL="609600" indent="-609600">
              <a:buClr>
                <a:srgbClr val="0000FF"/>
              </a:buClr>
              <a:buAutoNum type="arabicPeriod"/>
              <a:defRPr/>
            </a:pPr>
            <a:r>
              <a:rPr lang="ru-RU" dirty="0" smtClean="0"/>
              <a:t>Если бы завтрашний день был вчерашним, то до воскресенья осталось бы столько дней, сколько дней прошло от воскресенья до вчерашнего дня. Какой же сегодня день? </a:t>
            </a:r>
          </a:p>
          <a:p>
            <a:pPr marL="609600" indent="-609600">
              <a:buClr>
                <a:srgbClr val="0000FF"/>
              </a:buClr>
              <a:buAutoNum type="arabicPeriod"/>
              <a:defRPr/>
            </a:pPr>
            <a:r>
              <a:rPr lang="ru-RU" dirty="0" smtClean="0"/>
              <a:t>Два мальчика играли на гитарах, а один на балалайке. На чем играл Юра, если Миша с Петей и Петя с Юрой играли на разных инструментах.</a:t>
            </a:r>
          </a:p>
          <a:p>
            <a:pPr marL="609600" indent="-609600">
              <a:buClr>
                <a:srgbClr val="0000FF"/>
              </a:buClr>
              <a:buFont typeface="Wingdings 2"/>
              <a:buAutoNum type="arabicPeriod"/>
              <a:defRPr/>
            </a:pPr>
            <a:r>
              <a:rPr lang="ru-RU" dirty="0" smtClean="0"/>
              <a:t>Шел муж с женой, да брат с сестрой. Несли 3 яблока и разделили поровну. Сколько было людей? </a:t>
            </a:r>
          </a:p>
          <a:p>
            <a:pPr marL="609600" indent="-609600">
              <a:buClr>
                <a:srgbClr val="0000FF"/>
              </a:buClr>
              <a:buAutoNum type="arabicPeriod"/>
              <a:defRPr/>
            </a:pPr>
            <a:endParaRPr lang="ru-RU" dirty="0" smtClean="0"/>
          </a:p>
        </p:txBody>
      </p:sp>
    </p:spTree>
  </p:cSld>
  <p:clrMapOvr>
    <a:masterClrMapping/>
  </p:clrMapOvr>
  <p:transition spd="med">
    <p:wheel/>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304800" y="457200"/>
            <a:ext cx="8686800" cy="328594"/>
          </a:xfrm>
        </p:spPr>
        <p:txBody>
          <a:bodyPr>
            <a:normAutofit fontScale="90000"/>
          </a:bodyPr>
          <a:lstStyle/>
          <a:p>
            <a:pPr eaLnBrk="1" hangingPunct="1">
              <a:defRPr/>
            </a:pPr>
            <a:endParaRPr lang="ru-RU" sz="4000" dirty="0" smtClean="0"/>
          </a:p>
        </p:txBody>
      </p:sp>
      <p:sp>
        <p:nvSpPr>
          <p:cNvPr id="30723" name="Rectangle 3"/>
          <p:cNvSpPr>
            <a:spLocks noGrp="1" noChangeArrowheads="1"/>
          </p:cNvSpPr>
          <p:nvPr>
            <p:ph type="body" idx="1"/>
          </p:nvPr>
        </p:nvSpPr>
        <p:spPr>
          <a:xfrm>
            <a:off x="457200" y="428604"/>
            <a:ext cx="8229600" cy="6024584"/>
          </a:xfrm>
        </p:spPr>
        <p:txBody>
          <a:bodyPr>
            <a:normAutofit/>
          </a:bodyPr>
          <a:lstStyle/>
          <a:p>
            <a:pPr marL="609600" indent="-609600" eaLnBrk="1" hangingPunct="1">
              <a:buNone/>
              <a:defRPr/>
            </a:pPr>
            <a:r>
              <a:rPr lang="ru-RU" dirty="0" smtClean="0"/>
              <a:t> 1) </a:t>
            </a:r>
            <a:r>
              <a:rPr lang="ru-RU" sz="2800" u="sng" dirty="0" smtClean="0"/>
              <a:t>В слове МАТЕМАТИКА  стерли 6  букв  (возможно, среди них были одинаковые). Оставшиеся буквы переписали в обратном порядке. Что не могло получиться?</a:t>
            </a:r>
          </a:p>
          <a:p>
            <a:pPr marL="609600" indent="-609600" eaLnBrk="1" hangingPunct="1">
              <a:buFont typeface="Wingdings" pitchFamily="2" charset="2"/>
              <a:buNone/>
              <a:defRPr/>
            </a:pPr>
            <a:r>
              <a:rPr lang="ru-RU" dirty="0" smtClean="0"/>
              <a:t> а)  КАМА;	        б) КИМА;	    в) АТЕМ;	 </a:t>
            </a:r>
          </a:p>
          <a:p>
            <a:pPr marL="609600" indent="-609600" eaLnBrk="1" hangingPunct="1">
              <a:buFont typeface="Wingdings" pitchFamily="2" charset="2"/>
              <a:buNone/>
              <a:defRPr/>
            </a:pPr>
            <a:r>
              <a:rPr lang="ru-RU" dirty="0" smtClean="0"/>
              <a:t>  г) ТЕМА;	  	</a:t>
            </a:r>
            <a:r>
              <a:rPr lang="ru-RU" dirty="0" err="1" smtClean="0"/>
              <a:t>д</a:t>
            </a:r>
            <a:r>
              <a:rPr lang="ru-RU" dirty="0" smtClean="0"/>
              <a:t>) ТАЕТ.</a:t>
            </a:r>
          </a:p>
          <a:p>
            <a:pPr marL="609600" indent="-609600" eaLnBrk="1" hangingPunct="1">
              <a:buFont typeface="Wingdings" pitchFamily="2" charset="2"/>
              <a:buNone/>
              <a:defRPr/>
            </a:pPr>
            <a:endParaRPr lang="ru-RU" dirty="0" smtClean="0"/>
          </a:p>
          <a:p>
            <a:pPr marL="609600" indent="-609600" eaLnBrk="1" hangingPunct="1">
              <a:buFont typeface="Wingdings" pitchFamily="2" charset="2"/>
              <a:buNone/>
              <a:defRPr/>
            </a:pPr>
            <a:r>
              <a:rPr lang="ru-RU" dirty="0" smtClean="0"/>
              <a:t>  2) </a:t>
            </a:r>
            <a:r>
              <a:rPr lang="ru-RU" sz="2800" u="sng" dirty="0" smtClean="0"/>
              <a:t>Чем является  число 27 для числа 3?</a:t>
            </a:r>
          </a:p>
          <a:p>
            <a:pPr marL="609600" indent="-609600" algn="ctr">
              <a:buNone/>
              <a:defRPr/>
            </a:pPr>
            <a:r>
              <a:rPr lang="ru-RU" dirty="0" smtClean="0"/>
              <a:t>а) квадратом;   б) треугольником;</a:t>
            </a:r>
          </a:p>
          <a:p>
            <a:pPr marL="609600" indent="-609600" algn="ctr">
              <a:buNone/>
              <a:defRPr/>
            </a:pPr>
            <a:r>
              <a:rPr lang="ru-RU" dirty="0" smtClean="0"/>
              <a:t>в) кругом;    г) кубом;    </a:t>
            </a:r>
            <a:r>
              <a:rPr lang="ru-RU" dirty="0" err="1" smtClean="0"/>
              <a:t>д</a:t>
            </a:r>
            <a:r>
              <a:rPr lang="ru-RU" dirty="0" smtClean="0"/>
              <a:t>) шаром.</a:t>
            </a:r>
          </a:p>
          <a:p>
            <a:pPr marL="609600" indent="-609600" eaLnBrk="1" hangingPunct="1">
              <a:buFont typeface="Wingdings" pitchFamily="2" charset="2"/>
              <a:buNone/>
              <a:defRPr/>
            </a:pPr>
            <a:endParaRPr lang="ru-RU" dirty="0" smtClean="0"/>
          </a:p>
          <a:p>
            <a:pPr marL="609600" indent="-609600" eaLnBrk="1" hangingPunct="1">
              <a:buFont typeface="Wingdings" pitchFamily="2" charset="2"/>
              <a:buNone/>
              <a:defRPr/>
            </a:pPr>
            <a:endParaRPr lang="ru-RU" dirty="0" smtClean="0"/>
          </a:p>
          <a:p>
            <a:pPr marL="609600" indent="-609600" eaLnBrk="1" hangingPunct="1">
              <a:buFont typeface="Wingdings" pitchFamily="2" charset="2"/>
              <a:buNone/>
              <a:defRPr/>
            </a:pPr>
            <a:endParaRPr lang="ru-RU" dirty="0" smtClean="0"/>
          </a:p>
        </p:txBody>
      </p:sp>
    </p:spTree>
  </p:cSld>
  <p:clrMapOvr>
    <a:masterClrMapping/>
  </p:clrMapOvr>
  <p:transition spd="med">
    <p:wheel/>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solidFill>
                  <a:srgbClr val="7030A0"/>
                </a:solidFill>
              </a:rPr>
              <a:t>Конкурс  «Цифровые загадки»   </a:t>
            </a:r>
            <a:r>
              <a:rPr lang="ru-RU" b="1" dirty="0" smtClean="0"/>
              <a:t/>
            </a:r>
            <a:br>
              <a:rPr lang="ru-RU" b="1" dirty="0" smtClean="0"/>
            </a:br>
            <a:endParaRPr lang="ru-RU" dirty="0"/>
          </a:p>
        </p:txBody>
      </p:sp>
      <p:sp>
        <p:nvSpPr>
          <p:cNvPr id="3" name="Содержимое 2"/>
          <p:cNvSpPr>
            <a:spLocks noGrp="1"/>
          </p:cNvSpPr>
          <p:nvPr>
            <p:ph idx="1"/>
          </p:nvPr>
        </p:nvSpPr>
        <p:spPr>
          <a:xfrm>
            <a:off x="304800" y="1071546"/>
            <a:ext cx="8686800" cy="5008579"/>
          </a:xfrm>
        </p:spPr>
        <p:txBody>
          <a:bodyPr>
            <a:normAutofit fontScale="62500" lnSpcReduction="20000"/>
          </a:bodyPr>
          <a:lstStyle/>
          <a:p>
            <a:pPr>
              <a:buNone/>
            </a:pPr>
            <a:endParaRPr lang="ru-RU" dirty="0" smtClean="0"/>
          </a:p>
          <a:p>
            <a:r>
              <a:rPr lang="ru-RU" dirty="0" smtClean="0"/>
              <a:t>1) В  названии  какой  артистической  профессии  содержится  цифра?</a:t>
            </a:r>
          </a:p>
          <a:p>
            <a:pPr>
              <a:buNone/>
            </a:pPr>
            <a:r>
              <a:rPr lang="ru-RU" dirty="0" smtClean="0"/>
              <a:t>        \ </a:t>
            </a:r>
            <a:r>
              <a:rPr lang="ru-RU" dirty="0" err="1" smtClean="0"/>
              <a:t>акТРИса\</a:t>
            </a:r>
            <a:endParaRPr lang="ru-RU" dirty="0" smtClean="0"/>
          </a:p>
          <a:p>
            <a:r>
              <a:rPr lang="ru-RU" dirty="0" smtClean="0"/>
              <a:t>2) Назовите  слово,  сто  одинаковых  букв  которого  можно  найти  на  лугу  \</a:t>
            </a:r>
            <a:r>
              <a:rPr lang="ru-RU" dirty="0" err="1" smtClean="0"/>
              <a:t>стог\</a:t>
            </a:r>
            <a:endParaRPr lang="ru-RU" dirty="0" smtClean="0"/>
          </a:p>
          <a:p>
            <a:r>
              <a:rPr lang="ru-RU" dirty="0" smtClean="0"/>
              <a:t>3) В  каком  слове  100  отрицаний   \</a:t>
            </a:r>
            <a:r>
              <a:rPr lang="ru-RU" dirty="0" err="1" smtClean="0"/>
              <a:t>стонет\</a:t>
            </a:r>
            <a:endParaRPr lang="ru-RU" dirty="0" smtClean="0"/>
          </a:p>
          <a:p>
            <a:r>
              <a:rPr lang="ru-RU" dirty="0" smtClean="0"/>
              <a:t>4) Какое  женское  имя  состоит  из  30  местоимений   \</a:t>
            </a:r>
            <a:r>
              <a:rPr lang="ru-RU" dirty="0" err="1" smtClean="0"/>
              <a:t>Зоя\</a:t>
            </a:r>
            <a:endParaRPr lang="ru-RU" dirty="0" smtClean="0"/>
          </a:p>
          <a:p>
            <a:r>
              <a:rPr lang="ru-RU" dirty="0" smtClean="0"/>
              <a:t>5) В  названии какого  предмета  одежды  слышится  английское  число 2?\ТУфли\</a:t>
            </a:r>
          </a:p>
          <a:p>
            <a:r>
              <a:rPr lang="ru-RU" dirty="0" smtClean="0"/>
              <a:t>6) В  названии  какого  вида  спорта  можно  услышать  английское  слово 10 ?  \</a:t>
            </a:r>
            <a:r>
              <a:rPr lang="ru-RU" dirty="0" err="1" smtClean="0"/>
              <a:t>ТЕНнис\</a:t>
            </a:r>
            <a:endParaRPr lang="ru-RU" dirty="0" smtClean="0"/>
          </a:p>
          <a:p>
            <a:r>
              <a:rPr lang="ru-RU" dirty="0" smtClean="0"/>
              <a:t>7) В названии  какой  цифры  слышится  название  меньшей  цифры?  \</a:t>
            </a:r>
            <a:r>
              <a:rPr lang="ru-RU" dirty="0" err="1" smtClean="0"/>
              <a:t>воСЕМЬ\</a:t>
            </a:r>
            <a:endParaRPr lang="ru-RU" dirty="0" smtClean="0"/>
          </a:p>
          <a:p>
            <a:r>
              <a:rPr lang="ru-RU" dirty="0" smtClean="0"/>
              <a:t>8) Сколько  нулей  будет  на  конце  числа,  если  перемножить  все  числа?  \1\</a:t>
            </a:r>
          </a:p>
          <a:p>
            <a:pPr>
              <a:buNone/>
            </a:pPr>
            <a:r>
              <a:rPr lang="ru-RU" dirty="0" smtClean="0"/>
              <a:t> </a:t>
            </a:r>
          </a:p>
          <a:p>
            <a:endParaRPr lang="ru-RU" dirty="0" smtClean="0"/>
          </a:p>
          <a:p>
            <a:endParaRPr lang="ru-RU" dirty="0"/>
          </a:p>
        </p:txBody>
      </p:sp>
    </p:spTree>
  </p:cSld>
  <p:clrMapOvr>
    <a:masterClrMapping/>
  </p:clrMapOvr>
  <p:transition spd="med">
    <p:wheel spokes="8"/>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chemeClr val="bg2">
                    <a:lumMod val="10000"/>
                  </a:schemeClr>
                </a:solidFill>
              </a:rPr>
              <a:t>Цель :</a:t>
            </a:r>
            <a:endParaRPr lang="ru-RU" b="1" dirty="0">
              <a:solidFill>
                <a:schemeClr val="bg2">
                  <a:lumMod val="10000"/>
                </a:schemeClr>
              </a:solidFill>
            </a:endParaRPr>
          </a:p>
        </p:txBody>
      </p:sp>
      <p:sp>
        <p:nvSpPr>
          <p:cNvPr id="3" name="Содержимое 2"/>
          <p:cNvSpPr>
            <a:spLocks noGrp="1"/>
          </p:cNvSpPr>
          <p:nvPr>
            <p:ph idx="1"/>
          </p:nvPr>
        </p:nvSpPr>
        <p:spPr/>
        <p:txBody>
          <a:bodyPr>
            <a:normAutofit/>
          </a:bodyPr>
          <a:lstStyle/>
          <a:p>
            <a:pPr lvl="0"/>
            <a:r>
              <a:rPr lang="ru-RU" b="1" dirty="0" smtClean="0">
                <a:solidFill>
                  <a:srgbClr val="7030A0"/>
                </a:solidFill>
                <a:latin typeface="Monotype Corsiva" pitchFamily="66" charset="0"/>
              </a:rPr>
              <a:t>Прививать  интерес к математике, познакомить  с различными отраслями, в которых применяется математика, показать красоту  математики;</a:t>
            </a:r>
          </a:p>
          <a:p>
            <a:pPr lvl="0"/>
            <a:r>
              <a:rPr lang="ru-RU" b="1" dirty="0" smtClean="0">
                <a:solidFill>
                  <a:srgbClr val="7030A0"/>
                </a:solidFill>
                <a:latin typeface="Monotype Corsiva" pitchFamily="66" charset="0"/>
              </a:rPr>
              <a:t>расширить знания учащихся;</a:t>
            </a:r>
          </a:p>
          <a:p>
            <a:pPr lvl="0"/>
            <a:r>
              <a:rPr lang="ru-RU" b="1" dirty="0" smtClean="0">
                <a:solidFill>
                  <a:srgbClr val="7030A0"/>
                </a:solidFill>
                <a:latin typeface="Monotype Corsiva" pitchFamily="66" charset="0"/>
              </a:rPr>
              <a:t>развивать познавательный интерес, интеллект;</a:t>
            </a:r>
          </a:p>
          <a:p>
            <a:pPr lvl="0"/>
            <a:r>
              <a:rPr lang="ru-RU" b="1" dirty="0" smtClean="0">
                <a:solidFill>
                  <a:srgbClr val="7030A0"/>
                </a:solidFill>
                <a:latin typeface="Monotype Corsiva" pitchFamily="66" charset="0"/>
              </a:rPr>
              <a:t>воспитывать стремление к непрерывному совершенствованию своих знаний.</a:t>
            </a:r>
          </a:p>
          <a:p>
            <a:pPr lvl="0">
              <a:buNone/>
            </a:pPr>
            <a:endParaRPr lang="ru-RU" dirty="0" smtClean="0"/>
          </a:p>
          <a:p>
            <a:endParaRPr lang="ru-RU" b="1" dirty="0" smtClean="0"/>
          </a:p>
          <a:p>
            <a:endParaRPr lang="ru-RU" dirty="0"/>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defRPr/>
            </a:pPr>
            <a:r>
              <a:rPr lang="ru-RU" dirty="0" smtClean="0">
                <a:solidFill>
                  <a:srgbClr val="7030A0"/>
                </a:solidFill>
              </a:rPr>
              <a:t>«Определение возраста»</a:t>
            </a:r>
          </a:p>
        </p:txBody>
      </p:sp>
      <p:sp>
        <p:nvSpPr>
          <p:cNvPr id="45059" name="Rectangle 3"/>
          <p:cNvSpPr>
            <a:spLocks noGrp="1" noChangeArrowheads="1"/>
          </p:cNvSpPr>
          <p:nvPr>
            <p:ph type="body" idx="1"/>
          </p:nvPr>
        </p:nvSpPr>
        <p:spPr/>
        <p:txBody>
          <a:bodyPr/>
          <a:lstStyle/>
          <a:p>
            <a:pPr eaLnBrk="1" hangingPunct="1">
              <a:buNone/>
              <a:defRPr/>
            </a:pPr>
            <a:r>
              <a:rPr lang="ru-RU" dirty="0" smtClean="0"/>
              <a:t>    Скажите, сколько получится, если от числа в 10 раз большего, чем число ваших лет, вычесть произведение какого-нибудь однозначного числа на 9.  Теперь я знаю, сколько вам лет.</a:t>
            </a:r>
          </a:p>
        </p:txBody>
      </p:sp>
    </p:spTree>
  </p:cSld>
  <p:clrMapOvr>
    <a:masterClrMapping/>
  </p:clrMapOvr>
  <p:transition spd="med">
    <p:wheel spokes="8"/>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Rectangle 4"/>
          <p:cNvSpPr>
            <a:spLocks noGrp="1" noChangeArrowheads="1"/>
          </p:cNvSpPr>
          <p:nvPr>
            <p:ph type="title"/>
          </p:nvPr>
        </p:nvSpPr>
        <p:spPr/>
        <p:txBody>
          <a:bodyPr>
            <a:normAutofit fontScale="90000"/>
          </a:bodyPr>
          <a:lstStyle/>
          <a:p>
            <a:pPr eaLnBrk="1" hangingPunct="1">
              <a:defRPr/>
            </a:pPr>
            <a:r>
              <a:rPr lang="ru-RU" sz="4000" dirty="0" smtClean="0">
                <a:solidFill>
                  <a:srgbClr val="7030A0"/>
                </a:solidFill>
              </a:rPr>
              <a:t>«Угадывание задуманного  числа» </a:t>
            </a:r>
          </a:p>
        </p:txBody>
      </p:sp>
      <p:sp>
        <p:nvSpPr>
          <p:cNvPr id="40965" name="Rectangle 5"/>
          <p:cNvSpPr>
            <a:spLocks noGrp="1" noChangeArrowheads="1"/>
          </p:cNvSpPr>
          <p:nvPr>
            <p:ph type="body" idx="1"/>
          </p:nvPr>
        </p:nvSpPr>
        <p:spPr/>
        <p:txBody>
          <a:bodyPr/>
          <a:lstStyle/>
          <a:p>
            <a:pPr eaLnBrk="1" hangingPunct="1">
              <a:defRPr/>
            </a:pPr>
            <a:r>
              <a:rPr lang="ru-RU" dirty="0" smtClean="0"/>
              <a:t>Задумайте число.</a:t>
            </a:r>
          </a:p>
          <a:p>
            <a:pPr eaLnBrk="1" hangingPunct="1">
              <a:defRPr/>
            </a:pPr>
            <a:r>
              <a:rPr lang="ru-RU" dirty="0" smtClean="0"/>
              <a:t>Удвойте его и к полученному произведению прибавьте 5.</a:t>
            </a:r>
          </a:p>
          <a:p>
            <a:pPr eaLnBrk="1" hangingPunct="1">
              <a:defRPr/>
            </a:pPr>
            <a:r>
              <a:rPr lang="ru-RU" dirty="0" smtClean="0"/>
              <a:t>Полученный результат увеличьте в 5 раз, после чего прибавьте 10.</a:t>
            </a:r>
          </a:p>
          <a:p>
            <a:pPr eaLnBrk="1" hangingPunct="1">
              <a:defRPr/>
            </a:pPr>
            <a:r>
              <a:rPr lang="ru-RU" dirty="0" smtClean="0"/>
              <a:t>Эту сумму возьмите 10 раз, а получившееся  число сообщите.</a:t>
            </a:r>
          </a:p>
          <a:p>
            <a:pPr eaLnBrk="1" hangingPunct="1">
              <a:defRPr/>
            </a:pPr>
            <a:endParaRPr lang="ru-RU" dirty="0" smtClean="0"/>
          </a:p>
        </p:txBody>
      </p:sp>
    </p:spTree>
  </p:cSld>
  <p:clrMapOvr>
    <a:masterClrMapping/>
  </p:clrMapOvr>
  <p:transition spd="med">
    <p:strips/>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0" y="1305342"/>
            <a:ext cx="4572000" cy="4247317"/>
          </a:xfrm>
          <a:prstGeom prst="rect">
            <a:avLst/>
          </a:prstGeom>
        </p:spPr>
        <p:txBody>
          <a:bodyPr>
            <a:spAutoFit/>
          </a:bodyPr>
          <a:lstStyle/>
          <a:p>
            <a:r>
              <a:rPr lang="ru-RU" b="1" dirty="0"/>
              <a:t>Выводы:</a:t>
            </a:r>
            <a:r>
              <a:rPr lang="ru-RU" dirty="0"/>
              <a:t> </a:t>
            </a:r>
            <a:r>
              <a:rPr lang="ru-RU" dirty="0" smtClean="0"/>
              <a:t>  </a:t>
            </a:r>
            <a:r>
              <a:rPr lang="ru-RU" dirty="0"/>
              <a:t>Математика </a:t>
            </a:r>
            <a:r>
              <a:rPr lang="ru-RU" dirty="0" smtClean="0"/>
              <a:t>нужна и важна, </a:t>
            </a:r>
            <a:r>
              <a:rPr lang="ru-RU" dirty="0"/>
              <a:t>она может во многом послужить на благо человека. Как бы ни относились люди к математике, без нее - как без рук. Она - повсюду. Нужно только уметь ее увидеть. Огромную помощь в этом оказывают книги, позволяющие взглянуть на предмет с новой, неожиданной точки зрения. В </a:t>
            </a:r>
            <a:r>
              <a:rPr lang="ru-RU" dirty="0" smtClean="0"/>
              <a:t>моих примерах  </a:t>
            </a:r>
            <a:r>
              <a:rPr lang="ru-RU" dirty="0"/>
              <a:t>показана  роль математики в повседневной жизни людей и ее связь с различными областями знаний, с различными </a:t>
            </a:r>
            <a:r>
              <a:rPr lang="ru-RU" dirty="0" smtClean="0"/>
              <a:t>профессиями. </a:t>
            </a:r>
          </a:p>
          <a:p>
            <a:r>
              <a:rPr lang="ru-RU" dirty="0" smtClean="0"/>
              <a:t>    Изучайте математику, интересуйтесь ею, эта очень интересная, вовсе нескучная наука.</a:t>
            </a:r>
            <a:endParaRPr lang="ru-RU" dirty="0"/>
          </a:p>
        </p:txBody>
      </p:sp>
      <p:pic>
        <p:nvPicPr>
          <p:cNvPr id="3" name="Picture 6"/>
          <p:cNvPicPr>
            <a:picLocks noChangeAspect="1" noChangeArrowheads="1" noCrop="1"/>
          </p:cNvPicPr>
          <p:nvPr/>
        </p:nvPicPr>
        <p:blipFill>
          <a:blip r:embed="rId2" cstate="print"/>
          <a:srcRect/>
          <a:stretch>
            <a:fillRect/>
          </a:stretch>
        </p:blipFill>
        <p:spPr bwMode="auto">
          <a:xfrm>
            <a:off x="6429388" y="4572008"/>
            <a:ext cx="2916237" cy="1985962"/>
          </a:xfrm>
          <a:prstGeom prst="rect">
            <a:avLst/>
          </a:prstGeom>
          <a:noFill/>
          <a:ln w="9525">
            <a:noFill/>
            <a:miter lim="800000"/>
            <a:headEnd/>
            <a:tailEnd/>
          </a:ln>
        </p:spPr>
      </p:pic>
    </p:spTree>
  </p:cSld>
  <p:clrMapOvr>
    <a:masterClrMapping/>
  </p:clrMapOvr>
  <p:transition spd="med">
    <p:wheel/>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solidFill>
                  <a:srgbClr val="7030A0"/>
                </a:solidFill>
              </a:rPr>
              <a:t>Литература:</a:t>
            </a:r>
            <a:endParaRPr lang="ru-RU" dirty="0">
              <a:solidFill>
                <a:srgbClr val="7030A0"/>
              </a:solidFill>
            </a:endParaRPr>
          </a:p>
        </p:txBody>
      </p:sp>
      <p:sp>
        <p:nvSpPr>
          <p:cNvPr id="3" name="Содержимое 2"/>
          <p:cNvSpPr>
            <a:spLocks noGrp="1"/>
          </p:cNvSpPr>
          <p:nvPr>
            <p:ph idx="1"/>
          </p:nvPr>
        </p:nvSpPr>
        <p:spPr/>
        <p:txBody>
          <a:bodyPr>
            <a:normAutofit fontScale="85000" lnSpcReduction="10000"/>
          </a:bodyPr>
          <a:lstStyle/>
          <a:p>
            <a:pPr lvl="0"/>
            <a:r>
              <a:rPr lang="ru-RU" dirty="0" smtClean="0"/>
              <a:t>Занимательная математика. 5-11 классы. (Как сделать уроки математики нескучными) / Авт.-сост. Т.Д.Гаврилова. – Волгоград: Учитель,2005 г.</a:t>
            </a:r>
          </a:p>
          <a:p>
            <a:pPr lvl="0"/>
            <a:r>
              <a:rPr lang="ru-RU" dirty="0" smtClean="0"/>
              <a:t>Отдыхаем с математикой: внеклассная работа по математике в 5-11 классах / Авт.-сост. </a:t>
            </a:r>
            <a:r>
              <a:rPr lang="ru-RU" dirty="0" err="1" smtClean="0"/>
              <a:t>М.А.Иченская</a:t>
            </a:r>
            <a:r>
              <a:rPr lang="ru-RU" dirty="0" smtClean="0"/>
              <a:t>. – Волгоград: Учитель, 2006 г.</a:t>
            </a:r>
          </a:p>
          <a:p>
            <a:pPr lvl="0"/>
            <a:r>
              <a:rPr lang="ru-RU" dirty="0" smtClean="0"/>
              <a:t>Предметные недели в школе. Математика / Сост. Л.В.Гончарова. – Волгоград: Учитель, 2004 г.</a:t>
            </a:r>
          </a:p>
          <a:p>
            <a:r>
              <a:rPr lang="ru-RU" dirty="0" smtClean="0"/>
              <a:t>Энциклопедический словарь юного математика / Сост. А.П.Савин. – М.: Педагогика-Пресс,1997 г</a:t>
            </a:r>
            <a:endParaRPr lang="ru-RU" dirty="0"/>
          </a:p>
        </p:txBody>
      </p:sp>
    </p:spTree>
  </p:cSld>
  <p:clrMapOvr>
    <a:masterClrMapping/>
  </p:clrMapOvr>
  <p:transition spd="med">
    <p:wheel spokes="8"/>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Какую роль играет математика в нашей жизни?</a:t>
            </a:r>
            <a:endParaRPr lang="ru-RU" dirty="0"/>
          </a:p>
        </p:txBody>
      </p:sp>
      <p:sp>
        <p:nvSpPr>
          <p:cNvPr id="4" name="Содержимое 3"/>
          <p:cNvSpPr>
            <a:spLocks noGrp="1"/>
          </p:cNvSpPr>
          <p:nvPr>
            <p:ph sz="half" idx="2"/>
          </p:nvPr>
        </p:nvSpPr>
        <p:spPr/>
        <p:txBody>
          <a:bodyPr>
            <a:normAutofit fontScale="70000" lnSpcReduction="20000"/>
          </a:bodyPr>
          <a:lstStyle/>
          <a:p>
            <a:pPr>
              <a:buNone/>
            </a:pPr>
            <a:r>
              <a:rPr lang="ru-RU" dirty="0" smtClean="0"/>
              <a:t>     C </a:t>
            </a:r>
            <a:r>
              <a:rPr lang="ru-RU" dirty="0"/>
              <a:t>математикой мы встречаемся везде, на каждом шагу, с утра и до вечера. Просыпаясь, мы смотрим на часы; в трамвае или троллейбусе нужно рассчитаться за проезд; чтобы сделать покупку в магазине, нужно снова выполнить денежные расчеты и т. д. Без математики нельзя было бы изучить ни физику, ни географию, ни черчение. </a:t>
            </a:r>
            <a:br>
              <a:rPr lang="ru-RU" dirty="0"/>
            </a:br>
            <a:r>
              <a:rPr lang="ru-RU" dirty="0"/>
              <a:t>Летом мы все любим совершать различные походы по родному краю пешком или на плоту по реке. Разве не приходится и здесь делать расчеты? </a:t>
            </a:r>
            <a:r>
              <a:rPr lang="ru-RU" dirty="0" smtClean="0"/>
              <a:t>Но </a:t>
            </a:r>
            <a:r>
              <a:rPr lang="ru-RU" dirty="0"/>
              <a:t>это еще не все. </a:t>
            </a:r>
          </a:p>
        </p:txBody>
      </p:sp>
      <p:pic>
        <p:nvPicPr>
          <p:cNvPr id="6" name="Рисунок 5" descr="i (3).jpg"/>
          <p:cNvPicPr>
            <a:picLocks noChangeAspect="1"/>
          </p:cNvPicPr>
          <p:nvPr/>
        </p:nvPicPr>
        <p:blipFill>
          <a:blip r:embed="rId2" cstate="print"/>
          <a:stretch>
            <a:fillRect/>
          </a:stretch>
        </p:blipFill>
        <p:spPr>
          <a:xfrm>
            <a:off x="1000100" y="4143380"/>
            <a:ext cx="3093727" cy="2071692"/>
          </a:xfrm>
          <a:prstGeom prst="round2DiagRect">
            <a:avLst>
              <a:gd name="adj1" fmla="val 16667"/>
              <a:gd name="adj2" fmla="val 0"/>
            </a:avLst>
          </a:prstGeom>
          <a:ln w="88900" cap="sq">
            <a:solidFill>
              <a:schemeClr val="accent1"/>
            </a:solidFill>
            <a:miter lim="800000"/>
          </a:ln>
          <a:effectLst>
            <a:outerShdw blurRad="254000" algn="tl" rotWithShape="0">
              <a:srgbClr val="000000">
                <a:alpha val="43000"/>
              </a:srgbClr>
            </a:outerShdw>
          </a:effectLst>
        </p:spPr>
      </p:pic>
      <p:pic>
        <p:nvPicPr>
          <p:cNvPr id="8" name="Picture 5" descr="H:\альмира  картинки по математике\i (2).jpg"/>
          <p:cNvPicPr>
            <a:picLocks noGrp="1" noChangeAspect="1" noChangeArrowheads="1"/>
          </p:cNvPicPr>
          <p:nvPr>
            <p:ph sz="half" idx="1"/>
          </p:nvPr>
        </p:nvPicPr>
        <p:blipFill>
          <a:blip r:embed="rId3" cstate="print"/>
          <a:srcRect/>
          <a:stretch>
            <a:fillRect/>
          </a:stretch>
        </p:blipFill>
        <p:spPr bwMode="auto">
          <a:xfrm>
            <a:off x="1142976" y="1643050"/>
            <a:ext cx="2643206" cy="1982405"/>
          </a:xfrm>
          <a:prstGeom prst="round2DiagRect">
            <a:avLst>
              <a:gd name="adj1" fmla="val 16667"/>
              <a:gd name="adj2" fmla="val 0"/>
            </a:avLst>
          </a:prstGeom>
          <a:ln w="88900" cap="sq">
            <a:solidFill>
              <a:schemeClr val="accent1"/>
            </a:solidFill>
            <a:miter lim="800000"/>
          </a:ln>
          <a:effectLst>
            <a:outerShdw blurRad="254000" algn="tl" rotWithShape="0">
              <a:srgbClr val="000000">
                <a:alpha val="43000"/>
              </a:srgbClr>
            </a:outerShdw>
          </a:effectLst>
        </p:spPr>
      </p:pic>
    </p:spTree>
  </p:cSld>
  <p:clrMapOvr>
    <a:masterClrMapping/>
  </p:clrMapOvr>
  <p:transition spd="med">
    <p:wheel spokes="8"/>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4" name="Содержимое 3"/>
          <p:cNvSpPr>
            <a:spLocks noGrp="1"/>
          </p:cNvSpPr>
          <p:nvPr>
            <p:ph sz="half" idx="2"/>
          </p:nvPr>
        </p:nvSpPr>
        <p:spPr>
          <a:xfrm>
            <a:off x="4648200" y="642918"/>
            <a:ext cx="4038600" cy="5483245"/>
          </a:xfrm>
        </p:spPr>
        <p:txBody>
          <a:bodyPr>
            <a:normAutofit fontScale="62500" lnSpcReduction="20000"/>
          </a:bodyPr>
          <a:lstStyle/>
          <a:p>
            <a:pPr>
              <a:buNone/>
            </a:pPr>
            <a:r>
              <a:rPr lang="ru-RU" dirty="0" smtClean="0"/>
              <a:t>       Если </a:t>
            </a:r>
            <a:r>
              <a:rPr lang="ru-RU" dirty="0"/>
              <a:t>мы пошли в поход пешком, то нужно наметить маршрут по карте, измерить расстояние, а для этого нужно уметь пользоваться линейкой или каким-нибудь прибором, например курвиметром, нужно суметь вычислить длину маршрута, пользуясь масштабом. Но это еще не все. Необходимо произвести расчет продуктов, с тем чтобы не брать лишнего, чтобы питание было вкусное </a:t>
            </a:r>
            <a:r>
              <a:rPr lang="ru-RU" dirty="0" smtClean="0"/>
              <a:t> и разнообразное</a:t>
            </a:r>
            <a:r>
              <a:rPr lang="ru-RU" dirty="0"/>
              <a:t>. </a:t>
            </a:r>
            <a:br>
              <a:rPr lang="ru-RU" dirty="0"/>
            </a:br>
            <a:r>
              <a:rPr lang="ru-RU" dirty="0" smtClean="0"/>
              <a:t>Если решим плыть на плоту по реке, нужно определить длину маршрута, его продолжительность, скорость течения реки. Как это узнать? На помощь приходит математика. </a:t>
            </a:r>
          </a:p>
          <a:p>
            <a:endParaRPr lang="ru-RU" dirty="0"/>
          </a:p>
        </p:txBody>
      </p:sp>
      <p:pic>
        <p:nvPicPr>
          <p:cNvPr id="6" name="Рисунок 5" descr="i.jpg"/>
          <p:cNvPicPr>
            <a:picLocks noChangeAspect="1"/>
          </p:cNvPicPr>
          <p:nvPr/>
        </p:nvPicPr>
        <p:blipFill>
          <a:blip r:embed="rId2" cstate="print"/>
          <a:stretch>
            <a:fillRect/>
          </a:stretch>
        </p:blipFill>
        <p:spPr>
          <a:xfrm>
            <a:off x="714349" y="571480"/>
            <a:ext cx="3500462" cy="2643196"/>
          </a:xfrm>
          <a:prstGeom prst="round2DiagRect">
            <a:avLst>
              <a:gd name="adj1" fmla="val 16667"/>
              <a:gd name="adj2" fmla="val 0"/>
            </a:avLst>
          </a:prstGeom>
          <a:ln w="88900" cap="sq">
            <a:solidFill>
              <a:schemeClr val="accent1"/>
            </a:solidFill>
            <a:miter lim="800000"/>
          </a:ln>
          <a:effectLst>
            <a:outerShdw blurRad="254000" algn="tl" rotWithShape="0">
              <a:srgbClr val="000000">
                <a:alpha val="43000"/>
              </a:srgbClr>
            </a:outerShdw>
          </a:effectLst>
        </p:spPr>
      </p:pic>
      <p:pic>
        <p:nvPicPr>
          <p:cNvPr id="8" name="Содержимое 7" descr="i (1).jpg"/>
          <p:cNvPicPr>
            <a:picLocks noGrp="1" noChangeAspect="1"/>
          </p:cNvPicPr>
          <p:nvPr>
            <p:ph sz="half" idx="1"/>
          </p:nvPr>
        </p:nvPicPr>
        <p:blipFill>
          <a:blip r:embed="rId3" cstate="print"/>
          <a:stretch>
            <a:fillRect/>
          </a:stretch>
        </p:blipFill>
        <p:spPr>
          <a:xfrm>
            <a:off x="857224" y="3714752"/>
            <a:ext cx="1571636" cy="2203228"/>
          </a:xfrm>
          <a:prstGeom prst="round2DiagRect">
            <a:avLst>
              <a:gd name="adj1" fmla="val 16667"/>
              <a:gd name="adj2" fmla="val 0"/>
            </a:avLst>
          </a:prstGeom>
          <a:ln w="88900" cap="sq">
            <a:solidFill>
              <a:schemeClr val="accent1"/>
            </a:solidFill>
            <a:miter lim="800000"/>
          </a:ln>
          <a:effectLst>
            <a:outerShdw blurRad="254000" algn="tl" rotWithShape="0">
              <a:srgbClr val="000000">
                <a:alpha val="43000"/>
              </a:srgbClr>
            </a:outerShdw>
          </a:effectLst>
        </p:spPr>
      </p:pic>
      <p:pic>
        <p:nvPicPr>
          <p:cNvPr id="9" name="Рисунок 8" descr="00302017.jpg"/>
          <p:cNvPicPr>
            <a:picLocks noChangeAspect="1"/>
          </p:cNvPicPr>
          <p:nvPr/>
        </p:nvPicPr>
        <p:blipFill>
          <a:blip r:embed="rId4" cstate="print"/>
          <a:stretch>
            <a:fillRect/>
          </a:stretch>
        </p:blipFill>
        <p:spPr>
          <a:xfrm>
            <a:off x="2857488" y="3643314"/>
            <a:ext cx="1571636" cy="2507573"/>
          </a:xfrm>
          <a:prstGeom prst="round2DiagRect">
            <a:avLst>
              <a:gd name="adj1" fmla="val 16667"/>
              <a:gd name="adj2" fmla="val 0"/>
            </a:avLst>
          </a:prstGeom>
          <a:ln w="88900" cap="sq">
            <a:solidFill>
              <a:schemeClr val="accent1"/>
            </a:solidFill>
            <a:miter lim="800000"/>
          </a:ln>
          <a:effectLst>
            <a:outerShdw blurRad="254000" algn="tl" rotWithShape="0">
              <a:srgbClr val="000000">
                <a:alpha val="43000"/>
              </a:srgbClr>
            </a:outerShdw>
          </a:effectLst>
        </p:spPr>
      </p:pic>
    </p:spTree>
  </p:cSld>
  <p:clrMapOvr>
    <a:masterClrMapping/>
  </p:clrMapOvr>
  <p:transition spd="med">
    <p:split dir="in"/>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Текст 2"/>
          <p:cNvSpPr>
            <a:spLocks noGrp="1"/>
          </p:cNvSpPr>
          <p:nvPr>
            <p:ph type="body" idx="1"/>
          </p:nvPr>
        </p:nvSpPr>
        <p:spPr/>
        <p:txBody>
          <a:bodyPr/>
          <a:lstStyle/>
          <a:p>
            <a:endParaRPr lang="ru-RU"/>
          </a:p>
        </p:txBody>
      </p:sp>
      <p:sp>
        <p:nvSpPr>
          <p:cNvPr id="5" name="Текст 4"/>
          <p:cNvSpPr>
            <a:spLocks noGrp="1"/>
          </p:cNvSpPr>
          <p:nvPr>
            <p:ph type="body" sz="half" idx="3"/>
          </p:nvPr>
        </p:nvSpPr>
        <p:spPr/>
        <p:txBody>
          <a:bodyPr/>
          <a:lstStyle/>
          <a:p>
            <a:endParaRPr lang="ru-RU"/>
          </a:p>
        </p:txBody>
      </p:sp>
      <p:sp>
        <p:nvSpPr>
          <p:cNvPr id="6" name="Содержимое 5"/>
          <p:cNvSpPr>
            <a:spLocks noGrp="1"/>
          </p:cNvSpPr>
          <p:nvPr>
            <p:ph sz="quarter" idx="4"/>
          </p:nvPr>
        </p:nvSpPr>
        <p:spPr>
          <a:xfrm>
            <a:off x="4643438" y="785794"/>
            <a:ext cx="4041775" cy="5857916"/>
          </a:xfrm>
        </p:spPr>
        <p:txBody>
          <a:bodyPr>
            <a:normAutofit fontScale="92500"/>
          </a:bodyPr>
          <a:lstStyle/>
          <a:p>
            <a:pPr>
              <a:buNone/>
            </a:pPr>
            <a:r>
              <a:rPr lang="ru-RU" dirty="0" smtClean="0"/>
              <a:t>      Даже </a:t>
            </a:r>
            <a:r>
              <a:rPr lang="ru-RU" dirty="0"/>
              <a:t>в игре без математики трудно. Чтобы организовать спортивные игры в пионерском лагере, нужно суметь разметить спортивную площадку, для чего необходимо знание геометрии </a:t>
            </a:r>
            <a:r>
              <a:rPr lang="ru-RU" dirty="0" smtClean="0"/>
              <a:t>.Чтобы </a:t>
            </a:r>
            <a:r>
              <a:rPr lang="ru-RU" dirty="0"/>
              <a:t>выиграть в военной игре, нужно хорошо ориентироваться по компасу, знать, как определить высоту дерева, расстояние до недоступного предмета, ширину реки и пр. </a:t>
            </a:r>
            <a:br>
              <a:rPr lang="ru-RU" dirty="0"/>
            </a:br>
            <a:endParaRPr lang="ru-RU" dirty="0"/>
          </a:p>
        </p:txBody>
      </p:sp>
      <p:pic>
        <p:nvPicPr>
          <p:cNvPr id="9" name="Содержимое 8" descr="i (5).jpg"/>
          <p:cNvPicPr>
            <a:picLocks noGrp="1" noChangeAspect="1"/>
          </p:cNvPicPr>
          <p:nvPr>
            <p:ph sz="quarter" idx="2"/>
          </p:nvPr>
        </p:nvPicPr>
        <p:blipFill>
          <a:blip r:embed="rId2" cstate="print"/>
          <a:stretch>
            <a:fillRect/>
          </a:stretch>
        </p:blipFill>
        <p:spPr>
          <a:xfrm>
            <a:off x="2786050" y="2714620"/>
            <a:ext cx="2152650"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pic>
        <p:nvPicPr>
          <p:cNvPr id="10" name="Рисунок 9" descr="i (7).jpg"/>
          <p:cNvPicPr>
            <a:picLocks noChangeAspect="1"/>
          </p:cNvPicPr>
          <p:nvPr/>
        </p:nvPicPr>
        <p:blipFill>
          <a:blip r:embed="rId3" cstate="print"/>
          <a:stretch>
            <a:fillRect/>
          </a:stretch>
        </p:blipFill>
        <p:spPr>
          <a:xfrm>
            <a:off x="285720" y="2714620"/>
            <a:ext cx="2143125"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pic>
        <p:nvPicPr>
          <p:cNvPr id="11" name="Рисунок 10" descr="i.jpg"/>
          <p:cNvPicPr>
            <a:picLocks noChangeAspect="1"/>
          </p:cNvPicPr>
          <p:nvPr/>
        </p:nvPicPr>
        <p:blipFill>
          <a:blip r:embed="rId4" cstate="print"/>
          <a:stretch>
            <a:fillRect/>
          </a:stretch>
        </p:blipFill>
        <p:spPr>
          <a:xfrm>
            <a:off x="1500166" y="4714884"/>
            <a:ext cx="1905000"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pic>
        <p:nvPicPr>
          <p:cNvPr id="14338" name="Picture 2" descr="http://im6-tub-ru.yandex.net/i?id=255644906-42-72&amp;n=21"/>
          <p:cNvPicPr>
            <a:picLocks noChangeAspect="1" noChangeArrowheads="1"/>
          </p:cNvPicPr>
          <p:nvPr/>
        </p:nvPicPr>
        <p:blipFill>
          <a:blip r:embed="rId5" cstate="print"/>
          <a:srcRect/>
          <a:stretch>
            <a:fillRect/>
          </a:stretch>
        </p:blipFill>
        <p:spPr bwMode="auto">
          <a:xfrm>
            <a:off x="1428728" y="785794"/>
            <a:ext cx="2133600"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spTree>
  </p:cSld>
  <p:clrMapOvr>
    <a:masterClrMapping/>
  </p:clrMapOvr>
  <p:transition spd="med">
    <p:wheel spokes="3"/>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half" idx="1"/>
          </p:nvPr>
        </p:nvSpPr>
        <p:spPr/>
        <p:txBody>
          <a:bodyPr>
            <a:normAutofit fontScale="70000" lnSpcReduction="20000"/>
          </a:bodyPr>
          <a:lstStyle/>
          <a:p>
            <a:pPr>
              <a:buNone/>
            </a:pPr>
            <a:r>
              <a:rPr lang="ru-RU" dirty="0" smtClean="0"/>
              <a:t>      Мы </a:t>
            </a:r>
            <a:r>
              <a:rPr lang="ru-RU" dirty="0"/>
              <a:t>живем в удивительное время: в нашей стране строятся гигантские электростанции и домны, автоматические заводы, построен атомный ледокол "Ленин", запускаются спутники и ракеты, тяжеловесные корабли штурмуют космическое пространство. Первый — Юрий Гагарин, а за ним целая плеяда героев-космонавтов облетели земной шар по космической трассе. Во всех этих делах нам всегда помогала и помогает математика. </a:t>
            </a:r>
            <a:br>
              <a:rPr lang="ru-RU" dirty="0"/>
            </a:br>
            <a:endParaRPr lang="ru-RU" dirty="0"/>
          </a:p>
        </p:txBody>
      </p:sp>
      <p:pic>
        <p:nvPicPr>
          <p:cNvPr id="5" name="Picture 2" descr="H:\альмира  картинки по математике\i (14).jpg"/>
          <p:cNvPicPr>
            <a:picLocks noGrp="1" noChangeAspect="1" noChangeArrowheads="1"/>
          </p:cNvPicPr>
          <p:nvPr>
            <p:ph sz="half" idx="2"/>
          </p:nvPr>
        </p:nvPicPr>
        <p:blipFill>
          <a:blip r:embed="rId2" cstate="print"/>
          <a:srcRect/>
          <a:stretch>
            <a:fillRect/>
          </a:stretch>
        </p:blipFill>
        <p:spPr bwMode="auto">
          <a:xfrm>
            <a:off x="4763454" y="428604"/>
            <a:ext cx="4159120" cy="2928958"/>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pic>
        <p:nvPicPr>
          <p:cNvPr id="6" name="Picture 3" descr="H:\альмира  картинки по математике\i (15).jpg"/>
          <p:cNvPicPr>
            <a:picLocks noChangeAspect="1" noChangeArrowheads="1"/>
          </p:cNvPicPr>
          <p:nvPr/>
        </p:nvPicPr>
        <p:blipFill>
          <a:blip r:embed="rId3" cstate="print"/>
          <a:srcRect/>
          <a:stretch>
            <a:fillRect/>
          </a:stretch>
        </p:blipFill>
        <p:spPr bwMode="auto">
          <a:xfrm>
            <a:off x="5072066" y="3857628"/>
            <a:ext cx="3248034" cy="2365073"/>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spTree>
  </p:cSld>
  <p:clrMapOvr>
    <a:masterClrMapping/>
  </p:clrMapOvr>
  <p:transition spd="med">
    <p:strips dir="l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4" name="Содержимое 3"/>
          <p:cNvSpPr>
            <a:spLocks noGrp="1"/>
          </p:cNvSpPr>
          <p:nvPr>
            <p:ph sz="half" idx="2"/>
          </p:nvPr>
        </p:nvSpPr>
        <p:spPr>
          <a:xfrm>
            <a:off x="5000596" y="285728"/>
            <a:ext cx="4143404" cy="6357982"/>
          </a:xfrm>
        </p:spPr>
        <p:txBody>
          <a:bodyPr>
            <a:normAutofit fontScale="77500" lnSpcReduction="20000"/>
          </a:bodyPr>
          <a:lstStyle/>
          <a:p>
            <a:endParaRPr lang="ru-RU" dirty="0" smtClean="0"/>
          </a:p>
          <a:p>
            <a:endParaRPr lang="ru-RU" dirty="0" smtClean="0"/>
          </a:p>
          <a:p>
            <a:pPr>
              <a:buNone/>
            </a:pPr>
            <a:r>
              <a:rPr lang="ru-RU" dirty="0" smtClean="0"/>
              <a:t>      Наши </a:t>
            </a:r>
            <a:r>
              <a:rPr lang="ru-RU" dirty="0"/>
              <a:t>ученые и инженеры создали такие вычислительные машины, которые за одну секунду могут выполнить десятки и сотни тысяч арифметических действий, что и позволило в кратчайшие сроки проделать сложнейшие технические расчеты, связанные со строительством различных сооружений, с полетами наших ракет, спутников, управляемых космических станций, космических кораблей с советскими героями на борту. </a:t>
            </a:r>
            <a:br>
              <a:rPr lang="ru-RU" dirty="0"/>
            </a:br>
            <a:endParaRPr lang="ru-RU" dirty="0"/>
          </a:p>
        </p:txBody>
      </p:sp>
      <p:pic>
        <p:nvPicPr>
          <p:cNvPr id="4100" name="Picture 4" descr="H:\альмира  картинки по математике\i (17).jpg"/>
          <p:cNvPicPr>
            <a:picLocks noChangeAspect="1" noChangeArrowheads="1"/>
          </p:cNvPicPr>
          <p:nvPr/>
        </p:nvPicPr>
        <p:blipFill>
          <a:blip r:embed="rId2" cstate="print"/>
          <a:srcRect/>
          <a:stretch>
            <a:fillRect/>
          </a:stretch>
        </p:blipFill>
        <p:spPr bwMode="auto">
          <a:xfrm>
            <a:off x="857224" y="428604"/>
            <a:ext cx="3429024" cy="1985921"/>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pic>
        <p:nvPicPr>
          <p:cNvPr id="4101" name="Picture 5" descr="H:\альмира  картинки по математике\i (18).jpg"/>
          <p:cNvPicPr>
            <a:picLocks noChangeAspect="1" noChangeArrowheads="1"/>
          </p:cNvPicPr>
          <p:nvPr/>
        </p:nvPicPr>
        <p:blipFill>
          <a:blip r:embed="rId3" cstate="print"/>
          <a:srcRect/>
          <a:stretch>
            <a:fillRect/>
          </a:stretch>
        </p:blipFill>
        <p:spPr bwMode="auto">
          <a:xfrm>
            <a:off x="2786050" y="2786058"/>
            <a:ext cx="1590675"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pic>
        <p:nvPicPr>
          <p:cNvPr id="4104" name="Picture 8" descr="H:\альмира  картинки по математике\i (20).jpg"/>
          <p:cNvPicPr>
            <a:picLocks noGrp="1" noChangeAspect="1" noChangeArrowheads="1"/>
          </p:cNvPicPr>
          <p:nvPr>
            <p:ph sz="half" idx="1"/>
          </p:nvPr>
        </p:nvPicPr>
        <p:blipFill>
          <a:blip r:embed="rId4" cstate="print"/>
          <a:srcRect/>
          <a:stretch>
            <a:fillRect/>
          </a:stretch>
        </p:blipFill>
        <p:spPr bwMode="auto">
          <a:xfrm>
            <a:off x="428596" y="2714620"/>
            <a:ext cx="1800225"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pic>
        <p:nvPicPr>
          <p:cNvPr id="4106" name="Picture 10" descr="http://im4-tub-ru.yandex.net/i?id=321016814-50-72&amp;n=21"/>
          <p:cNvPicPr>
            <a:picLocks noChangeAspect="1" noChangeArrowheads="1"/>
          </p:cNvPicPr>
          <p:nvPr/>
        </p:nvPicPr>
        <p:blipFill>
          <a:blip r:embed="rId5" cstate="print"/>
          <a:srcRect/>
          <a:stretch>
            <a:fillRect/>
          </a:stretch>
        </p:blipFill>
        <p:spPr bwMode="auto">
          <a:xfrm>
            <a:off x="285720" y="4643446"/>
            <a:ext cx="1905000"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pic>
        <p:nvPicPr>
          <p:cNvPr id="4110" name="Picture 14" descr="http://im0-tub-ru.yandex.net/i?id=472232166-71-72&amp;n=21"/>
          <p:cNvPicPr>
            <a:picLocks noChangeAspect="1" noChangeArrowheads="1"/>
          </p:cNvPicPr>
          <p:nvPr/>
        </p:nvPicPr>
        <p:blipFill>
          <a:blip r:embed="rId6" cstate="print"/>
          <a:srcRect/>
          <a:stretch>
            <a:fillRect/>
          </a:stretch>
        </p:blipFill>
        <p:spPr bwMode="auto">
          <a:xfrm>
            <a:off x="2714612" y="4643446"/>
            <a:ext cx="2286000"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spTree>
  </p:cSld>
  <p:clrMapOvr>
    <a:masterClrMapping/>
  </p:clrMapOvr>
  <p:transition spd="med">
    <p:strips dir="l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4" name="Текст 3"/>
          <p:cNvSpPr>
            <a:spLocks noGrp="1"/>
          </p:cNvSpPr>
          <p:nvPr>
            <p:ph type="body" idx="2"/>
          </p:nvPr>
        </p:nvSpPr>
        <p:spPr/>
        <p:txBody>
          <a:bodyPr/>
          <a:lstStyle/>
          <a:p>
            <a:endParaRPr lang="ru-RU" dirty="0"/>
          </a:p>
        </p:txBody>
      </p:sp>
      <p:sp>
        <p:nvSpPr>
          <p:cNvPr id="3" name="Содержимое 2"/>
          <p:cNvSpPr>
            <a:spLocks noGrp="1"/>
          </p:cNvSpPr>
          <p:nvPr>
            <p:ph sz="half" idx="1"/>
          </p:nvPr>
        </p:nvSpPr>
        <p:spPr/>
        <p:txBody>
          <a:bodyPr>
            <a:normAutofit fontScale="62500" lnSpcReduction="20000"/>
          </a:bodyPr>
          <a:lstStyle/>
          <a:p>
            <a:endParaRPr lang="ru-RU" dirty="0" smtClean="0"/>
          </a:p>
          <a:p>
            <a:endParaRPr lang="ru-RU" dirty="0"/>
          </a:p>
          <a:p>
            <a:pPr>
              <a:buNone/>
            </a:pPr>
            <a:r>
              <a:rPr lang="ru-RU" dirty="0"/>
              <a:t> </a:t>
            </a:r>
            <a:r>
              <a:rPr lang="ru-RU" dirty="0" smtClean="0"/>
              <a:t>     Многие </a:t>
            </a:r>
            <a:r>
              <a:rPr lang="ru-RU" dirty="0"/>
              <a:t>известные математики говорят, что главное в математике — научить человека мыслить, ставя порою перед ним очень сложные задания. «Математика развивает логическое мышление, умение самостоятельно решать проблемы, способность быстро уловить суть и найти к жизненной задаче наиболее подходящий и простой подход»- говорят нам взрослые.  Математика тесно связана с нашей </a:t>
            </a:r>
            <a:r>
              <a:rPr lang="ru-RU" dirty="0" smtClean="0"/>
              <a:t>повседневной </a:t>
            </a:r>
            <a:r>
              <a:rPr lang="ru-RU" dirty="0"/>
              <a:t>жизнью. Математика встречается в нашей жизни практически на каждом шагу и не такая уж она серая и скучная, а разноцветная и веселая...</a:t>
            </a:r>
          </a:p>
          <a:p>
            <a:endParaRPr lang="ru-RU" dirty="0"/>
          </a:p>
        </p:txBody>
      </p:sp>
      <p:pic>
        <p:nvPicPr>
          <p:cNvPr id="5" name="Picture 6" descr="H:\альмира  картинки по математике\i (19).jpg"/>
          <p:cNvPicPr>
            <a:picLocks noChangeAspect="1" noChangeArrowheads="1"/>
          </p:cNvPicPr>
          <p:nvPr/>
        </p:nvPicPr>
        <p:blipFill>
          <a:blip r:embed="rId2" cstate="print"/>
          <a:srcRect/>
          <a:stretch>
            <a:fillRect/>
          </a:stretch>
        </p:blipFill>
        <p:spPr bwMode="auto">
          <a:xfrm>
            <a:off x="357158" y="1142984"/>
            <a:ext cx="1785950"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pic>
        <p:nvPicPr>
          <p:cNvPr id="6" name="Рисунок 5" descr="i (8).jpg"/>
          <p:cNvPicPr>
            <a:picLocks noChangeAspect="1"/>
          </p:cNvPicPr>
          <p:nvPr/>
        </p:nvPicPr>
        <p:blipFill>
          <a:blip r:embed="rId3" cstate="print"/>
          <a:stretch>
            <a:fillRect/>
          </a:stretch>
        </p:blipFill>
        <p:spPr>
          <a:xfrm>
            <a:off x="357158" y="3071810"/>
            <a:ext cx="1428760" cy="186360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pic>
        <p:nvPicPr>
          <p:cNvPr id="7" name="Рисунок 6" descr="i (9).jpg"/>
          <p:cNvPicPr>
            <a:picLocks noChangeAspect="1"/>
          </p:cNvPicPr>
          <p:nvPr/>
        </p:nvPicPr>
        <p:blipFill>
          <a:blip r:embed="rId4" cstate="print"/>
          <a:stretch>
            <a:fillRect/>
          </a:stretch>
        </p:blipFill>
        <p:spPr>
          <a:xfrm>
            <a:off x="2214546" y="3071810"/>
            <a:ext cx="1416846" cy="178594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pic>
        <p:nvPicPr>
          <p:cNvPr id="8" name="Рисунок 7" descr="i.jpg"/>
          <p:cNvPicPr>
            <a:picLocks noChangeAspect="1"/>
          </p:cNvPicPr>
          <p:nvPr/>
        </p:nvPicPr>
        <p:blipFill>
          <a:blip r:embed="rId5" cstate="print"/>
          <a:stretch>
            <a:fillRect/>
          </a:stretch>
        </p:blipFill>
        <p:spPr>
          <a:xfrm>
            <a:off x="2500298" y="1142984"/>
            <a:ext cx="1295400"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pic>
        <p:nvPicPr>
          <p:cNvPr id="9" name="Picture 4" descr="an00790_"/>
          <p:cNvPicPr>
            <a:picLocks noChangeAspect="1" noChangeArrowheads="1"/>
          </p:cNvPicPr>
          <p:nvPr/>
        </p:nvPicPr>
        <p:blipFill>
          <a:blip r:embed="rId6" cstate="print"/>
          <a:srcRect/>
          <a:stretch>
            <a:fillRect/>
          </a:stretch>
        </p:blipFill>
        <p:spPr bwMode="auto">
          <a:xfrm>
            <a:off x="6929454" y="4786322"/>
            <a:ext cx="1857388" cy="1721953"/>
          </a:xfrm>
          <a:prstGeom prst="rect">
            <a:avLst/>
          </a:prstGeom>
          <a:noFill/>
          <a:ln w="9525">
            <a:noFill/>
            <a:miter lim="800000"/>
            <a:headEnd/>
            <a:tailEnd/>
          </a:ln>
        </p:spPr>
      </p:pic>
    </p:spTree>
  </p:cSld>
  <p:clrMapOvr>
    <a:masterClrMapping/>
  </p:clrMapOvr>
  <p:transition spd="med">
    <p:whee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normAutofit/>
          </a:bodyPr>
          <a:lstStyle/>
          <a:p>
            <a:endParaRPr lang="ru-RU" sz="2400" dirty="0" smtClean="0"/>
          </a:p>
          <a:p>
            <a:pPr>
              <a:buNone/>
            </a:pPr>
            <a:r>
              <a:rPr lang="ru-RU" sz="2400" dirty="0" smtClean="0">
                <a:solidFill>
                  <a:srgbClr val="7030A0"/>
                </a:solidFill>
              </a:rPr>
              <a:t>     С </a:t>
            </a:r>
            <a:r>
              <a:rPr lang="ru-RU" sz="2400" dirty="0">
                <a:solidFill>
                  <a:srgbClr val="7030A0"/>
                </a:solidFill>
              </a:rPr>
              <a:t>древних времен в своей повседневной жизни человек не мог обойтись без счета. У каждого народа необходимость в простейших арифметических подсчетах возникала задолго до появления первых зачатков письменности, потому что постижение Мира во всем его многообразии </a:t>
            </a:r>
            <a:r>
              <a:rPr lang="ru-RU" sz="2400" dirty="0" smtClean="0">
                <a:solidFill>
                  <a:srgbClr val="7030A0"/>
                </a:solidFill>
              </a:rPr>
              <a:t>постоянно </a:t>
            </a:r>
            <a:r>
              <a:rPr lang="ru-RU" sz="2400" dirty="0">
                <a:solidFill>
                  <a:srgbClr val="7030A0"/>
                </a:solidFill>
              </a:rPr>
              <a:t>требовало количественной оценки обретенных знаний. Используя опыт ушедших поколений, первые великие мыслители своими открытиями закладывали фундамент древнейшей из наук, имя которой </a:t>
            </a:r>
            <a:r>
              <a:rPr lang="ru-RU" sz="2400" b="1" dirty="0">
                <a:solidFill>
                  <a:srgbClr val="7030A0"/>
                </a:solidFill>
              </a:rPr>
              <a:t>– математика.</a:t>
            </a:r>
          </a:p>
        </p:txBody>
      </p:sp>
      <p:pic>
        <p:nvPicPr>
          <p:cNvPr id="4" name="Рисунок 3" descr="i (10).jpg"/>
          <p:cNvPicPr>
            <a:picLocks noChangeAspect="1"/>
          </p:cNvPicPr>
          <p:nvPr/>
        </p:nvPicPr>
        <p:blipFill>
          <a:blip r:embed="rId2" cstate="print"/>
          <a:stretch>
            <a:fillRect/>
          </a:stretch>
        </p:blipFill>
        <p:spPr>
          <a:xfrm>
            <a:off x="785786" y="428604"/>
            <a:ext cx="1905000"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pic>
        <p:nvPicPr>
          <p:cNvPr id="5" name="Рисунок 4" descr="i (11).jpg"/>
          <p:cNvPicPr>
            <a:picLocks noChangeAspect="1"/>
          </p:cNvPicPr>
          <p:nvPr/>
        </p:nvPicPr>
        <p:blipFill>
          <a:blip r:embed="rId3" cstate="print"/>
          <a:stretch>
            <a:fillRect/>
          </a:stretch>
        </p:blipFill>
        <p:spPr>
          <a:xfrm>
            <a:off x="6572264" y="428604"/>
            <a:ext cx="1905000"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pic>
        <p:nvPicPr>
          <p:cNvPr id="6" name="Рисунок 5" descr="i (12).jpg"/>
          <p:cNvPicPr>
            <a:picLocks noChangeAspect="1"/>
          </p:cNvPicPr>
          <p:nvPr/>
        </p:nvPicPr>
        <p:blipFill>
          <a:blip r:embed="rId4" cstate="print"/>
          <a:stretch>
            <a:fillRect/>
          </a:stretch>
        </p:blipFill>
        <p:spPr>
          <a:xfrm>
            <a:off x="4643438" y="428604"/>
            <a:ext cx="1562100"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pic>
        <p:nvPicPr>
          <p:cNvPr id="7" name="Рисунок 6" descr="i.jpg"/>
          <p:cNvPicPr>
            <a:picLocks noChangeAspect="1"/>
          </p:cNvPicPr>
          <p:nvPr/>
        </p:nvPicPr>
        <p:blipFill>
          <a:blip r:embed="rId5" cstate="print"/>
          <a:stretch>
            <a:fillRect/>
          </a:stretch>
        </p:blipFill>
        <p:spPr>
          <a:xfrm>
            <a:off x="3071802" y="428604"/>
            <a:ext cx="1295400" cy="1428750"/>
          </a:xfrm>
          <a:prstGeom prst="round2DiagRect">
            <a:avLst>
              <a:gd name="adj1" fmla="val 16667"/>
              <a:gd name="adj2" fmla="val 0"/>
            </a:avLst>
          </a:prstGeom>
          <a:ln w="88900" cap="sq">
            <a:solidFill>
              <a:srgbClr val="00B050"/>
            </a:solidFill>
            <a:miter lim="800000"/>
          </a:ln>
          <a:effectLst>
            <a:outerShdw blurRad="254000" algn="tl" rotWithShape="0">
              <a:srgbClr val="000000">
                <a:alpha val="43000"/>
              </a:srgbClr>
            </a:outerShdw>
          </a:effectLst>
        </p:spPr>
      </p:pic>
    </p:spTree>
  </p:cSld>
  <p:clrMapOvr>
    <a:masterClrMapping/>
  </p:clrMapOvr>
  <p:transition spd="med">
    <p:strips/>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Метро">
      <a:dk1>
        <a:sysClr val="windowText" lastClr="000000"/>
      </a:dk1>
      <a:lt1>
        <a:sysClr val="window" lastClr="DFDFD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3014</TotalTime>
  <Words>1758</Words>
  <Application>Microsoft Office PowerPoint</Application>
  <PresentationFormat>Экран (4:3)</PresentationFormat>
  <Paragraphs>97</Paragraphs>
  <Slides>23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Трек</vt:lpstr>
      <vt:lpstr>Математика в нашей жизни    </vt:lpstr>
      <vt:lpstr>Цель :</vt:lpstr>
      <vt:lpstr>Какую роль играет математика в нашей жизни?</vt:lpstr>
      <vt:lpstr>Слайд 4</vt:lpstr>
      <vt:lpstr>Слайд 5</vt:lpstr>
      <vt:lpstr>Слайд 6</vt:lpstr>
      <vt:lpstr>Слайд 7</vt:lpstr>
      <vt:lpstr>Слайд 8</vt:lpstr>
      <vt:lpstr>Слайд 9</vt:lpstr>
      <vt:lpstr>Слайд 10</vt:lpstr>
      <vt:lpstr>Математика в кулинарии</vt:lpstr>
      <vt:lpstr> Математика в торговле</vt:lpstr>
      <vt:lpstr>Математика в раскрое одежды</vt:lpstr>
      <vt:lpstr> Математика в строительстве</vt:lpstr>
      <vt:lpstr>Математика – царица наук</vt:lpstr>
      <vt:lpstr>Слайд 16</vt:lpstr>
      <vt:lpstr>Математическая викторина</vt:lpstr>
      <vt:lpstr>Слайд 18</vt:lpstr>
      <vt:lpstr>Конкурс  «Цифровые загадки»    </vt:lpstr>
      <vt:lpstr>«Определение возраста»</vt:lpstr>
      <vt:lpstr>«Угадывание задуманного  числа» </vt:lpstr>
      <vt:lpstr>Слайд 22</vt:lpstr>
      <vt:lpstr>Литература:</vt:lpstr>
    </vt:vector>
  </TitlesOfParts>
  <Company>DNA Project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Математика вокруг нас</dc:title>
  <dc:creator>DNA7 X86</dc:creator>
  <cp:lastModifiedBy>Раиль</cp:lastModifiedBy>
  <cp:revision>78</cp:revision>
  <dcterms:created xsi:type="dcterms:W3CDTF">2013-03-29T15:00:16Z</dcterms:created>
  <dcterms:modified xsi:type="dcterms:W3CDTF">2013-11-23T15:28:08Z</dcterms:modified>
</cp:coreProperties>
</file>