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1"/>
  </p:notesMasterIdLst>
  <p:sldIdLst>
    <p:sldId id="256" r:id="rId2"/>
    <p:sldId id="262" r:id="rId3"/>
    <p:sldId id="257" r:id="rId4"/>
    <p:sldId id="263" r:id="rId5"/>
    <p:sldId id="258" r:id="rId6"/>
    <p:sldId id="259" r:id="rId7"/>
    <p:sldId id="260" r:id="rId8"/>
    <p:sldId id="261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96" y="-3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6D4972-CC9D-46EC-A0B0-C93F13A6D5FE}" type="datetimeFigureOut">
              <a:rPr lang="ru-RU" smtClean="0"/>
              <a:t>30.01.2014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7FCD19-7E5B-4A7F-B382-6A51BEE306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99268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7FCD19-7E5B-4A7F-B382-6A51BEE306BB}" type="slidenum">
              <a:rPr lang="ru-RU" smtClean="0"/>
              <a:t>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41FF2-D35B-47C3-9720-1FDBC3F273AD}" type="datetimeFigureOut">
              <a:rPr lang="ru-RU" smtClean="0"/>
              <a:t>30.01.2014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BB545-4E13-4637-BF2C-828C822542B2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41FF2-D35B-47C3-9720-1FDBC3F273AD}" type="datetimeFigureOut">
              <a:rPr lang="ru-RU" smtClean="0"/>
              <a:t>30.01.2014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BB545-4E13-4637-BF2C-828C822542B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41FF2-D35B-47C3-9720-1FDBC3F273AD}" type="datetimeFigureOut">
              <a:rPr lang="ru-RU" smtClean="0"/>
              <a:t>30.01.2014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BB545-4E13-4637-BF2C-828C822542B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41FF2-D35B-47C3-9720-1FDBC3F273AD}" type="datetimeFigureOut">
              <a:rPr lang="ru-RU" smtClean="0"/>
              <a:t>30.01.2014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BB545-4E13-4637-BF2C-828C822542B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41FF2-D35B-47C3-9720-1FDBC3F273AD}" type="datetimeFigureOut">
              <a:rPr lang="ru-RU" smtClean="0"/>
              <a:t>30.01.2014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BB545-4E13-4637-BF2C-828C822542B2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41FF2-D35B-47C3-9720-1FDBC3F273AD}" type="datetimeFigureOut">
              <a:rPr lang="ru-RU" smtClean="0"/>
              <a:t>30.01.2014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BB545-4E13-4637-BF2C-828C822542B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41FF2-D35B-47C3-9720-1FDBC3F273AD}" type="datetimeFigureOut">
              <a:rPr lang="ru-RU" smtClean="0"/>
              <a:t>30.01.2014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BB545-4E13-4637-BF2C-828C822542B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41FF2-D35B-47C3-9720-1FDBC3F273AD}" type="datetimeFigureOut">
              <a:rPr lang="ru-RU" smtClean="0"/>
              <a:t>30.01.2014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BB545-4E13-4637-BF2C-828C822542B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41FF2-D35B-47C3-9720-1FDBC3F273AD}" type="datetimeFigureOut">
              <a:rPr lang="ru-RU" smtClean="0"/>
              <a:t>30.01.2014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BB545-4E13-4637-BF2C-828C822542B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41FF2-D35B-47C3-9720-1FDBC3F273AD}" type="datetimeFigureOut">
              <a:rPr lang="ru-RU" smtClean="0"/>
              <a:t>30.01.2014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BB545-4E13-4637-BF2C-828C822542B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41FF2-D35B-47C3-9720-1FDBC3F273AD}" type="datetimeFigureOut">
              <a:rPr lang="ru-RU" smtClean="0"/>
              <a:t>30.01.2014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03BB545-4E13-4637-BF2C-828C822542B2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B941FF2-D35B-47C3-9720-1FDBC3F273AD}" type="datetimeFigureOut">
              <a:rPr lang="ru-RU" smtClean="0"/>
              <a:t>30.01.2014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03BB545-4E13-4637-BF2C-828C822542B2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548680"/>
            <a:ext cx="7851648" cy="2088232"/>
          </a:xfrm>
        </p:spPr>
        <p:txBody>
          <a:bodyPr/>
          <a:lstStyle/>
          <a:p>
            <a:pPr algn="l"/>
            <a:r>
              <a:rPr lang="ru-RU" dirty="0" smtClean="0"/>
              <a:t>Как </a:t>
            </a:r>
            <a:r>
              <a:rPr lang="ru-RU" dirty="0"/>
              <a:t>сделать </a:t>
            </a:r>
            <a:r>
              <a:rPr lang="ru-RU" dirty="0" smtClean="0"/>
              <a:t>урок</a:t>
            </a:r>
            <a:br>
              <a:rPr lang="ru-RU" dirty="0" smtClean="0"/>
            </a:br>
            <a:r>
              <a:rPr lang="ru-RU" dirty="0"/>
              <a:t> </a:t>
            </a:r>
            <a:r>
              <a:rPr lang="ru-RU" dirty="0" smtClean="0"/>
              <a:t>                       интересным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5272102" cy="3324244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Разминка</a:t>
            </a:r>
          </a:p>
          <a:p>
            <a:r>
              <a:rPr lang="ru-RU" dirty="0" smtClean="0"/>
              <a:t>Буквенный диктант</a:t>
            </a:r>
          </a:p>
          <a:p>
            <a:r>
              <a:rPr lang="ru-RU" dirty="0" smtClean="0"/>
              <a:t>Числовой диктант</a:t>
            </a:r>
          </a:p>
          <a:p>
            <a:r>
              <a:rPr lang="ru-RU" dirty="0" smtClean="0"/>
              <a:t>Цифровой диктант</a:t>
            </a:r>
          </a:p>
          <a:p>
            <a:r>
              <a:rPr lang="ru-RU" dirty="0" smtClean="0"/>
              <a:t>Задания со сменой установки</a:t>
            </a:r>
          </a:p>
          <a:p>
            <a:r>
              <a:rPr lang="ru-RU" dirty="0" smtClean="0"/>
              <a:t>Проверка внимания</a:t>
            </a:r>
          </a:p>
          <a:p>
            <a:r>
              <a:rPr lang="ru-RU" dirty="0" smtClean="0"/>
              <a:t>Развитие смысловой памяти </a:t>
            </a:r>
          </a:p>
          <a:p>
            <a:r>
              <a:rPr lang="ru-RU" dirty="0" smtClean="0"/>
              <a:t>для 5 класса</a:t>
            </a:r>
          </a:p>
          <a:p>
            <a:endParaRPr lang="ru-RU" dirty="0" smtClean="0"/>
          </a:p>
          <a:p>
            <a:pPr algn="r"/>
            <a:r>
              <a:rPr lang="ru-RU" sz="1400" dirty="0" smtClean="0"/>
              <a:t>Подготовила учитель </a:t>
            </a:r>
          </a:p>
          <a:p>
            <a:pPr algn="r"/>
            <a:r>
              <a:rPr lang="ru-RU" sz="1400" dirty="0"/>
              <a:t>м</a:t>
            </a:r>
            <a:r>
              <a:rPr lang="ru-RU" sz="1400" dirty="0" smtClean="0"/>
              <a:t>атематики МОУ</a:t>
            </a:r>
            <a:r>
              <a:rPr lang="en-US" sz="1400" dirty="0" smtClean="0"/>
              <a:t> </a:t>
            </a:r>
            <a:r>
              <a:rPr lang="ru-RU" sz="1400" smtClean="0"/>
              <a:t>Лицей 7 </a:t>
            </a:r>
            <a:endParaRPr lang="ru-RU" sz="1400" dirty="0" smtClean="0"/>
          </a:p>
          <a:p>
            <a:pPr algn="r"/>
            <a:r>
              <a:rPr lang="ru-RU" sz="1400" dirty="0" smtClean="0"/>
              <a:t>Дзержинского района г. Волгограда </a:t>
            </a:r>
          </a:p>
          <a:p>
            <a:pPr algn="r"/>
            <a:r>
              <a:rPr lang="ru-RU" sz="1400" dirty="0" smtClean="0"/>
              <a:t>Юрко Татьяна Геннадьевна</a:t>
            </a:r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80246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Разминка</a:t>
            </a:r>
            <a:br>
              <a:rPr lang="ru-RU" dirty="0" smtClean="0"/>
            </a:br>
            <a:r>
              <a:rPr lang="ru-RU" sz="1800" dirty="0" smtClean="0"/>
              <a:t>Приём фронтальной работы, вовлекающий в деятельность весь класс, развивает быстроту реакции, умение слушать и слышать вопрос, чётко и конкретно мыслить.  Детям предлагается как можно быстрее, хором отвечать на вопросы и самостоятельно оценивать себя: в случае правильного ответа ставить себе в тетради заметку. В конце разминки учитель объясняет, за сколько ответов можно поставить себе «+»</a:t>
            </a:r>
            <a:endParaRPr lang="ru-RU" sz="1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ru-RU" sz="1800" dirty="0" smtClean="0"/>
                  <a:t>Назовите наименьшее однозначное число.</a:t>
                </a:r>
              </a:p>
              <a:p>
                <a:r>
                  <a:rPr lang="ru-RU" sz="1800" dirty="0" smtClean="0"/>
                  <a:t>Можно ли количество цветов в спектре радуги разделить на 3 без остатка?</a:t>
                </a:r>
              </a:p>
              <a:p>
                <a:r>
                  <a:rPr lang="ru-RU" sz="1800" dirty="0" smtClean="0"/>
                  <a:t>Если температура воздуха была -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18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ru-RU" sz="1800" b="0" i="1" smtClean="0">
                            <a:latin typeface="Cambria Math"/>
                          </a:rPr>
                          <m:t>8</m:t>
                        </m:r>
                      </m:e>
                      <m:sup>
                        <m:r>
                          <a:rPr lang="ru-RU" sz="1800" b="0" i="1" smtClean="0">
                            <a:latin typeface="Cambria Math"/>
                          </a:rPr>
                          <m:t>0</m:t>
                        </m:r>
                      </m:sup>
                    </m:sSup>
                  </m:oMath>
                </a14:m>
                <a:r>
                  <a:rPr lang="ru-RU" sz="1800" dirty="0" smtClean="0"/>
                  <a:t>, а потом потеплело на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18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ru-RU" sz="1800" b="0" i="1" smtClean="0">
                            <a:latin typeface="Cambria Math"/>
                          </a:rPr>
                          <m:t>6</m:t>
                        </m:r>
                      </m:e>
                      <m:sup>
                        <m:r>
                          <a:rPr lang="ru-RU" sz="1800" b="0" i="1" smtClean="0">
                            <a:latin typeface="Cambria Math"/>
                          </a:rPr>
                          <m:t>0</m:t>
                        </m:r>
                      </m:sup>
                    </m:sSup>
                  </m:oMath>
                </a14:m>
                <a:r>
                  <a:rPr lang="ru-RU" sz="1800" dirty="0" smtClean="0"/>
                  <a:t>, положительной ли стала температура? </a:t>
                </a:r>
              </a:p>
              <a:p>
                <a:r>
                  <a:rPr lang="ru-RU" sz="1800" dirty="0" smtClean="0"/>
                  <a:t>Сколько человек в трёх квартетах?</a:t>
                </a:r>
              </a:p>
              <a:p>
                <a:r>
                  <a:rPr lang="ru-RU" sz="1800" dirty="0" smtClean="0"/>
                  <a:t>Сложите порядковые номера месяцев года – мая и августа.</a:t>
                </a:r>
              </a:p>
              <a:p>
                <a:r>
                  <a:rPr lang="ru-RU" sz="1800" dirty="0" smtClean="0"/>
                  <a:t>Периметр прямоугольника из проволоки 12 см, его разогнули и сделали квадрат. Чему равна его площадь?</a:t>
                </a:r>
              </a:p>
              <a:p>
                <a:r>
                  <a:rPr lang="ru-RU" sz="1800" dirty="0" smtClean="0"/>
                  <a:t>Сколько лет было совершеннолетнему 3 года назад?</a:t>
                </a:r>
              </a:p>
              <a:p>
                <a:r>
                  <a:rPr lang="ru-RU" sz="1800" dirty="0" smtClean="0"/>
                  <a:t>Чему равна сумма чисел, на которые показывают стрелки механических часов в 9 утра?</a:t>
                </a:r>
              </a:p>
              <a:p>
                <a:r>
                  <a:rPr lang="ru-RU" sz="1800" dirty="0" smtClean="0"/>
                  <a:t>Сколько ног, хвостов и рогов у трёх коров?</a:t>
                </a:r>
              </a:p>
              <a:p>
                <a:r>
                  <a:rPr lang="ru-RU" sz="1800" dirty="0" smtClean="0"/>
                  <a:t>Сколько палочек в римском написании века гибели А.С. Пушкина?</a:t>
                </a:r>
              </a:p>
              <a:p>
                <a:endParaRPr lang="ru-RU" sz="1800" dirty="0" smtClean="0"/>
              </a:p>
              <a:p>
                <a:endParaRPr lang="ru-RU" sz="1800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296" t="-69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24164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105726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Буквенный  диктант</a:t>
            </a:r>
            <a:br>
              <a:rPr lang="ru-RU" dirty="0" smtClean="0"/>
            </a:br>
            <a:r>
              <a:rPr lang="ru-RU" sz="1800" dirty="0" smtClean="0"/>
              <a:t>Смысл диктанта в следующем: учащиеся отвечают про себя на вопрос, а записывают лишь первую букву ответа. Затем из выделенных слов учащиеся составляют слово</a:t>
            </a:r>
            <a:endParaRPr lang="ru-RU" sz="1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752" y="1857364"/>
            <a:ext cx="8503920" cy="4241684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Т – цирковая кличка  собаки Каштанка,</a:t>
            </a:r>
          </a:p>
          <a:p>
            <a:pPr algn="r"/>
            <a:r>
              <a:rPr lang="ru-RU" dirty="0" smtClean="0"/>
              <a:t>(Тётка)</a:t>
            </a:r>
          </a:p>
          <a:p>
            <a:r>
              <a:rPr lang="ru-RU" dirty="0" smtClean="0"/>
              <a:t>Р – полевой цветок народный для гадания пригодный,</a:t>
            </a:r>
          </a:p>
          <a:p>
            <a:pPr algn="r"/>
            <a:r>
              <a:rPr lang="ru-RU" dirty="0" smtClean="0"/>
              <a:t>(ромашка)</a:t>
            </a:r>
          </a:p>
          <a:p>
            <a:r>
              <a:rPr lang="ru-RU" dirty="0" smtClean="0"/>
              <a:t>О – время года, когда листья становятся разноцветными,</a:t>
            </a:r>
          </a:p>
          <a:p>
            <a:pPr algn="r"/>
            <a:r>
              <a:rPr lang="ru-RU" dirty="0" smtClean="0"/>
              <a:t>(осень)</a:t>
            </a:r>
          </a:p>
          <a:p>
            <a:r>
              <a:rPr lang="ru-RU" dirty="0" smtClean="0"/>
              <a:t>З – свет мой … скажи, да всю правду расскажи,</a:t>
            </a:r>
          </a:p>
          <a:p>
            <a:pPr algn="r"/>
            <a:r>
              <a:rPr lang="ru-RU" dirty="0" smtClean="0"/>
              <a:t>(зеркало)</a:t>
            </a:r>
          </a:p>
          <a:p>
            <a:r>
              <a:rPr lang="ru-RU" dirty="0" smtClean="0"/>
              <a:t>Е - самая плохая оценка (7 букв),</a:t>
            </a:r>
          </a:p>
          <a:p>
            <a:pPr algn="r"/>
            <a:r>
              <a:rPr lang="ru-RU" dirty="0" smtClean="0"/>
              <a:t>(единица)</a:t>
            </a:r>
          </a:p>
          <a:p>
            <a:r>
              <a:rPr lang="ru-RU" dirty="0" smtClean="0"/>
              <a:t>К – и от дедушки ушёл и от бабушки ушёл,</a:t>
            </a:r>
          </a:p>
          <a:p>
            <a:pPr algn="r"/>
            <a:r>
              <a:rPr lang="ru-RU" dirty="0" smtClean="0"/>
              <a:t>(Колобок)</a:t>
            </a:r>
          </a:p>
          <a:p>
            <a:r>
              <a:rPr lang="ru-RU" dirty="0" smtClean="0"/>
              <a:t>О – металл, из которого сделан стойкий солдатик,</a:t>
            </a:r>
          </a:p>
          <a:p>
            <a:pPr algn="r"/>
            <a:r>
              <a:rPr lang="ru-RU" dirty="0" smtClean="0"/>
              <a:t>(олово)</a:t>
            </a:r>
          </a:p>
          <a:p>
            <a:pPr>
              <a:buNone/>
            </a:pPr>
            <a:r>
              <a:rPr lang="ru-RU" sz="2900" dirty="0" smtClean="0">
                <a:solidFill>
                  <a:srgbClr val="0070C0"/>
                </a:solidFill>
              </a:rPr>
              <a:t>Из первых слов составляем слово- анаграмму - ОТРЕЗОК</a:t>
            </a:r>
          </a:p>
          <a:p>
            <a:endParaRPr lang="ru-RU" dirty="0" smtClean="0"/>
          </a:p>
          <a:p>
            <a:pPr algn="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728192"/>
          </a:xfrm>
        </p:spPr>
        <p:txBody>
          <a:bodyPr>
            <a:normAutofit/>
          </a:bodyPr>
          <a:lstStyle/>
          <a:p>
            <a:r>
              <a:rPr lang="ru-RU" dirty="0" smtClean="0"/>
              <a:t>Числовой диктант</a:t>
            </a:r>
            <a:br>
              <a:rPr lang="ru-RU" dirty="0" smtClean="0"/>
            </a:br>
            <a:r>
              <a:rPr lang="ru-RU" sz="2000" dirty="0" smtClean="0"/>
              <a:t>При использовании этого приёма дети вспоминают два понятия , пытаются сохранить их памяти, а затем по заданию учителя совершают между ними какое-либо действие и ответ записывают в тетрадь.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4047728"/>
          </a:xfrm>
        </p:spPr>
        <p:txBody>
          <a:bodyPr>
            <a:normAutofit/>
          </a:bodyPr>
          <a:lstStyle/>
          <a:p>
            <a:r>
              <a:rPr lang="ru-RU" sz="2000" dirty="0" smtClean="0"/>
              <a:t>Сумму смежных углов разделите на количество сторон квадрата.</a:t>
            </a:r>
          </a:p>
          <a:p>
            <a:r>
              <a:rPr lang="ru-RU" sz="2000" dirty="0" smtClean="0"/>
              <a:t>Количество материков умножьте на количество океанов.</a:t>
            </a:r>
          </a:p>
          <a:p>
            <a:r>
              <a:rPr lang="ru-RU" sz="2000" dirty="0" smtClean="0"/>
              <a:t>Найдите сумму цифр года начала второй мировой войны.</a:t>
            </a:r>
          </a:p>
          <a:p>
            <a:r>
              <a:rPr lang="ru-RU" sz="2000" dirty="0" smtClean="0"/>
              <a:t>Разделите  прямой угол на 3 части.</a:t>
            </a:r>
          </a:p>
          <a:p>
            <a:r>
              <a:rPr lang="ru-RU" sz="2000" dirty="0" smtClean="0"/>
              <a:t>Объём куба с ребром 4 см, разделите на объём куба с ребром 2 см.</a:t>
            </a:r>
          </a:p>
          <a:p>
            <a:r>
              <a:rPr lang="ru-RU" sz="2000" dirty="0" smtClean="0"/>
              <a:t>Диаметр окружности 8 см, разделите его на радиус этой же окружности.</a:t>
            </a:r>
          </a:p>
          <a:p>
            <a:r>
              <a:rPr lang="ru-RU" sz="2000" dirty="0" smtClean="0"/>
              <a:t>Наибольшее трёхзначное число умножьте на наименьшее натуральное число.</a:t>
            </a:r>
          </a:p>
          <a:p>
            <a:pPr marL="0" indent="0">
              <a:buNone/>
            </a:pPr>
            <a:endParaRPr lang="ru-RU" sz="1800" dirty="0" smtClean="0"/>
          </a:p>
          <a:p>
            <a:endParaRPr lang="ru-RU" sz="1800" dirty="0" smtClean="0"/>
          </a:p>
          <a:p>
            <a:endParaRPr lang="ru-RU" sz="1800" dirty="0" smtClean="0"/>
          </a:p>
          <a:p>
            <a:endParaRPr lang="ru-RU" sz="1800" dirty="0" smtClean="0"/>
          </a:p>
          <a:p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2331352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Цифровой диктант</a:t>
            </a:r>
            <a:br>
              <a:rPr lang="ru-RU" dirty="0" smtClean="0"/>
            </a:br>
            <a:r>
              <a:rPr lang="ru-RU" sz="1800" dirty="0" smtClean="0"/>
              <a:t>Смысл диктанта в следующем: Учитель произносит следующее утверждение и, если ученик согласен, то ставит единицу (1), если нет- нуль (0). В результате получается число. Все, кто получили правильное число получают «плюс» за работу.</a:t>
            </a:r>
            <a:endParaRPr lang="ru-RU" sz="1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>
                <a:solidFill>
                  <a:srgbClr val="0070C0"/>
                </a:solidFill>
              </a:rPr>
              <a:t>Тема «Решение уравнений»</a:t>
            </a:r>
          </a:p>
          <a:p>
            <a:pPr marL="514350" indent="-514350"/>
            <a:r>
              <a:rPr lang="ru-RU" dirty="0" smtClean="0"/>
              <a:t>Уравнение – это равенство, содержащее букву, значение которой надо найти.</a:t>
            </a:r>
          </a:p>
          <a:p>
            <a:pPr marL="514350" indent="-514350"/>
            <a:r>
              <a:rPr lang="ru-RU" dirty="0" smtClean="0"/>
              <a:t>Чтобы найти неизвестное слагаемое, надо к сумме прибавить известное слагаемое.</a:t>
            </a:r>
          </a:p>
          <a:p>
            <a:pPr marL="514350" indent="-514350"/>
            <a:r>
              <a:rPr lang="ru-RU" dirty="0" smtClean="0"/>
              <a:t>Решить уравнение – значит найти все его корни (или убедиться, что корней нет).</a:t>
            </a:r>
          </a:p>
          <a:p>
            <a:pPr marL="514350" indent="-514350"/>
            <a:r>
              <a:rPr lang="ru-RU" dirty="0" smtClean="0"/>
              <a:t>100 : 4 = 20</a:t>
            </a:r>
          </a:p>
          <a:p>
            <a:pPr marL="514350" indent="-514350"/>
            <a:r>
              <a:rPr lang="ru-RU" dirty="0" smtClean="0"/>
              <a:t>Чтобы найти неизвестное уменьшаемое, надо к разности прибавить вычитаемое.</a:t>
            </a:r>
          </a:p>
          <a:p>
            <a:pPr marL="514350" indent="-514350"/>
            <a:r>
              <a:rPr lang="ru-RU" dirty="0" smtClean="0"/>
              <a:t>Корнем уравнения называется значение буквы, при котором из уравнения получается верное числовое равенство.</a:t>
            </a:r>
          </a:p>
          <a:p>
            <a:pPr marL="514350" indent="-514350"/>
            <a:r>
              <a:rPr lang="ru-RU" dirty="0" smtClean="0"/>
              <a:t>120 больше 60 на 2.</a:t>
            </a:r>
          </a:p>
          <a:p>
            <a:pPr marL="514350" indent="-514350" algn="ctr">
              <a:buNone/>
            </a:pPr>
            <a:r>
              <a:rPr lang="ru-RU" sz="2900" dirty="0" smtClean="0">
                <a:solidFill>
                  <a:srgbClr val="0070C0"/>
                </a:solidFill>
              </a:rPr>
              <a:t>Полученное число   1.010.110</a:t>
            </a:r>
          </a:p>
          <a:p>
            <a:pPr marL="514350" indent="-514350"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86765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Задания со сменой установки</a:t>
            </a:r>
            <a:br>
              <a:rPr lang="ru-RU" dirty="0" smtClean="0"/>
            </a:br>
            <a:r>
              <a:rPr lang="ru-RU" sz="2000" dirty="0" smtClean="0"/>
              <a:t>Смысл задания в следующем: на доске заранее пишется задание (несколько чисел, фигуры), учащимся предлагается их запомнить в том же порядке. Затем задание убираем, а дети должны постараться ответить на вопросы учителя (отвечают хором) или письменно в тетрадях</a:t>
            </a:r>
            <a:br>
              <a:rPr lang="ru-RU" sz="2000" dirty="0" smtClean="0"/>
            </a:b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214686"/>
            <a:ext cx="8229600" cy="2357454"/>
          </a:xfrm>
        </p:spPr>
        <p:txBody>
          <a:bodyPr/>
          <a:lstStyle/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sz="6000" dirty="0" smtClean="0"/>
              <a:t>43   0   55   148   1812</a:t>
            </a:r>
            <a:endParaRPr lang="ru-RU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500042"/>
            <a:ext cx="8305800" cy="5786478"/>
          </a:xfrm>
        </p:spPr>
        <p:txBody>
          <a:bodyPr>
            <a:normAutofit fontScale="90000"/>
          </a:bodyPr>
          <a:lstStyle/>
          <a:p>
            <a:r>
              <a:rPr lang="ru-RU" sz="3600" dirty="0" smtClean="0"/>
              <a:t>1. Сколько всего чисел?</a:t>
            </a:r>
            <a:br>
              <a:rPr lang="ru-RU" sz="3600" dirty="0" smtClean="0"/>
            </a:br>
            <a:r>
              <a:rPr lang="ru-RU" sz="3600" dirty="0" smtClean="0"/>
              <a:t>2. На каком месте стоит число, которое не является натуральным?</a:t>
            </a:r>
            <a:br>
              <a:rPr lang="ru-RU" sz="3600" dirty="0" smtClean="0"/>
            </a:br>
            <a:r>
              <a:rPr lang="ru-RU" sz="3600" dirty="0" smtClean="0"/>
              <a:t>3. На каком месте стоит число, в записи которого цифра 1 стоит в разряде десятков?</a:t>
            </a:r>
            <a:br>
              <a:rPr lang="ru-RU" sz="3600" dirty="0" smtClean="0"/>
            </a:br>
            <a:r>
              <a:rPr lang="ru-RU" sz="3600" dirty="0" smtClean="0"/>
              <a:t>4. Сложите 3-е и 5-е числа с конца.</a:t>
            </a:r>
            <a:br>
              <a:rPr lang="ru-RU" sz="3600" dirty="0" smtClean="0"/>
            </a:br>
            <a:r>
              <a:rPr lang="ru-RU" sz="3600" dirty="0" smtClean="0"/>
              <a:t>5. Какое число стоит после нуля?</a:t>
            </a:r>
            <a:br>
              <a:rPr lang="ru-RU" sz="3600" dirty="0" smtClean="0"/>
            </a:br>
            <a:r>
              <a:rPr lang="ru-RU" sz="3600" dirty="0" smtClean="0"/>
              <a:t>6. На каком месте стоит трёхзначное число?</a:t>
            </a:r>
            <a:br>
              <a:rPr lang="ru-RU" sz="3600" dirty="0" smtClean="0"/>
            </a:br>
            <a:r>
              <a:rPr lang="ru-RU" sz="3600" dirty="0" smtClean="0"/>
              <a:t>7. Какие цифры отсутствуют в ряду?</a:t>
            </a:r>
            <a:br>
              <a:rPr lang="ru-RU" sz="3600" dirty="0" smtClean="0"/>
            </a:br>
            <a:r>
              <a:rPr lang="ru-RU" sz="3600" dirty="0" smtClean="0"/>
              <a:t>8. Назовите первое число.</a:t>
            </a:r>
            <a:br>
              <a:rPr lang="ru-RU" sz="3600" dirty="0" smtClean="0"/>
            </a:br>
            <a:r>
              <a:rPr lang="ru-RU" sz="3600" dirty="0" smtClean="0"/>
              <a:t>9. Какому историческому событию соответствует последнее число?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Задания на проверку внимания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ru-RU" dirty="0"/>
              <a:t> </a:t>
            </a:r>
          </a:p>
          <a:p>
            <a:pPr marL="0" indent="0">
              <a:buNone/>
            </a:pPr>
            <a:r>
              <a:rPr lang="ru-RU" sz="3300" dirty="0">
                <a:latin typeface="+mj-lt"/>
              </a:rPr>
              <a:t>                 </a:t>
            </a:r>
            <a:r>
              <a:rPr lang="ru-RU" sz="3800" dirty="0">
                <a:latin typeface="+mj-lt"/>
              </a:rPr>
              <a:t>Внимательно  посмотрите  на  плакат . </a:t>
            </a:r>
          </a:p>
          <a:p>
            <a:pPr marL="0" indent="0">
              <a:buNone/>
            </a:pPr>
            <a:r>
              <a:rPr lang="ru-RU" sz="3800" dirty="0">
                <a:latin typeface="+mj-lt"/>
              </a:rPr>
              <a:t>               </a:t>
            </a:r>
            <a:r>
              <a:rPr lang="ru-RU" sz="3800" dirty="0" smtClean="0">
                <a:latin typeface="+mj-lt"/>
              </a:rPr>
              <a:t>Вам  </a:t>
            </a:r>
            <a:r>
              <a:rPr lang="ru-RU" sz="3800" dirty="0">
                <a:latin typeface="+mj-lt"/>
              </a:rPr>
              <a:t>дается  одна  секунда , после  чего  плакат  будет  убран , а  вы  </a:t>
            </a:r>
          </a:p>
          <a:p>
            <a:pPr marL="0" indent="0">
              <a:buNone/>
            </a:pPr>
            <a:r>
              <a:rPr lang="ru-RU" sz="3800" dirty="0">
                <a:latin typeface="+mj-lt"/>
              </a:rPr>
              <a:t>               </a:t>
            </a:r>
            <a:r>
              <a:rPr lang="ru-RU" sz="3800" dirty="0" smtClean="0">
                <a:latin typeface="+mj-lt"/>
              </a:rPr>
              <a:t>должны  </a:t>
            </a:r>
            <a:r>
              <a:rPr lang="ru-RU" sz="3800" dirty="0">
                <a:latin typeface="+mj-lt"/>
              </a:rPr>
              <a:t>сложить  три  числа , которые  были  на  нём  и  назвать  сумму  </a:t>
            </a:r>
          </a:p>
          <a:p>
            <a:pPr marL="0" indent="0">
              <a:buNone/>
            </a:pPr>
            <a:r>
              <a:rPr lang="ru-RU" sz="3800" dirty="0">
                <a:latin typeface="+mj-lt"/>
              </a:rPr>
              <a:t>               </a:t>
            </a:r>
            <a:r>
              <a:rPr lang="ru-RU" sz="3800" dirty="0" smtClean="0">
                <a:latin typeface="+mj-lt"/>
              </a:rPr>
              <a:t>этих  </a:t>
            </a:r>
            <a:r>
              <a:rPr lang="ru-RU" sz="3800" dirty="0">
                <a:latin typeface="+mj-lt"/>
              </a:rPr>
              <a:t>чисел .</a:t>
            </a:r>
          </a:p>
          <a:p>
            <a:pPr marL="0" indent="0">
              <a:buNone/>
            </a:pPr>
            <a:r>
              <a:rPr lang="ru-RU" dirty="0">
                <a:latin typeface="+mj-lt"/>
              </a:rPr>
              <a:t> 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/>
              <a:t>   </a:t>
            </a:r>
          </a:p>
          <a:p>
            <a:pPr marL="0" indent="0">
              <a:buNone/>
            </a:pPr>
            <a:r>
              <a:rPr lang="ru-RU" dirty="0"/>
              <a:t> </a:t>
            </a:r>
          </a:p>
          <a:p>
            <a:pPr marL="0" indent="0">
              <a:buNone/>
            </a:pPr>
            <a:r>
              <a:rPr lang="ru-RU" dirty="0"/>
              <a:t> </a:t>
            </a:r>
          </a:p>
          <a:p>
            <a:pPr marL="0" indent="0">
              <a:buNone/>
            </a:pPr>
            <a:r>
              <a:rPr lang="ru-RU" dirty="0"/>
              <a:t> </a:t>
            </a:r>
          </a:p>
          <a:p>
            <a:pPr marL="0" indent="0">
              <a:buNone/>
            </a:pPr>
            <a:r>
              <a:rPr lang="ru-RU" dirty="0"/>
              <a:t> </a:t>
            </a:r>
          </a:p>
          <a:p>
            <a:pPr marL="0" indent="0">
              <a:buNone/>
            </a:pPr>
            <a:r>
              <a:rPr lang="ru-RU" dirty="0"/>
              <a:t> </a:t>
            </a:r>
          </a:p>
          <a:p>
            <a:pPr marL="0" indent="0">
              <a:buNone/>
            </a:pPr>
            <a:r>
              <a:rPr lang="ru-RU" dirty="0"/>
              <a:t> </a:t>
            </a:r>
          </a:p>
          <a:p>
            <a:pPr marL="0" indent="0">
              <a:buNone/>
            </a:pPr>
            <a:r>
              <a:rPr lang="ru-RU" dirty="0"/>
              <a:t/>
            </a:r>
            <a:br>
              <a:rPr lang="ru-RU" dirty="0"/>
            </a:br>
            <a:r>
              <a:rPr lang="ru-RU" sz="3800" dirty="0">
                <a:latin typeface="+mj-lt"/>
              </a:rPr>
              <a:t>                Эксперимент  заключается  в  том , что  дана  установка : </a:t>
            </a:r>
          </a:p>
          <a:p>
            <a:pPr marL="0" indent="0">
              <a:buNone/>
            </a:pPr>
            <a:r>
              <a:rPr lang="ru-RU" sz="3800" dirty="0">
                <a:latin typeface="+mj-lt"/>
              </a:rPr>
              <a:t>                Назвать  сумму  чисел , а  вопросы  будут  иметь  другое  содержание </a:t>
            </a:r>
          </a:p>
          <a:p>
            <a:pPr marL="0" indent="0">
              <a:buNone/>
            </a:pPr>
            <a:r>
              <a:rPr lang="ru-RU" sz="3800" dirty="0">
                <a:latin typeface="+mj-lt"/>
              </a:rPr>
              <a:t>                Какое  число  записано  внутри  квадрата , треугольника , круга  ?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3429000"/>
            <a:ext cx="1038225" cy="1038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3514725"/>
            <a:ext cx="1238250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3429000"/>
            <a:ext cx="1038225" cy="1038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77260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dirty="0" smtClean="0"/>
              <a:t>Развитие смысловой памяти</a:t>
            </a:r>
            <a:br>
              <a:rPr lang="ru-RU" sz="4000" dirty="0" smtClean="0"/>
            </a:br>
            <a:r>
              <a:rPr lang="ru-RU" sz="2000" dirty="0" smtClean="0"/>
              <a:t>Учитель сначала читает по блокам пары слов, а затем – только первое слово каждой пары. Учащиеся должны воспроизвести в своих тетрадях второе слово каждой пары.</a:t>
            </a:r>
            <a:endParaRPr lang="ru-RU" sz="2000" dirty="0"/>
          </a:p>
        </p:txBody>
      </p:sp>
      <p:sp>
        <p:nvSpPr>
          <p:cNvPr id="8" name="Объект 7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dirty="0" smtClean="0"/>
              <a:t>Блок 1</a:t>
            </a:r>
          </a:p>
          <a:p>
            <a:pPr marL="0" indent="0">
              <a:buNone/>
            </a:pPr>
            <a:r>
              <a:rPr lang="ru-RU" dirty="0" smtClean="0"/>
              <a:t>Равные – доли</a:t>
            </a:r>
          </a:p>
          <a:p>
            <a:pPr marL="0" indent="0">
              <a:buNone/>
            </a:pPr>
            <a:r>
              <a:rPr lang="ru-RU" dirty="0" smtClean="0"/>
              <a:t>Обыкновенные - дроби</a:t>
            </a:r>
          </a:p>
          <a:p>
            <a:pPr marL="0" indent="0">
              <a:buNone/>
            </a:pPr>
            <a:r>
              <a:rPr lang="ru-RU" dirty="0" smtClean="0"/>
              <a:t>Числитель – знаменатель</a:t>
            </a:r>
          </a:p>
          <a:p>
            <a:pPr marL="0" indent="0">
              <a:buNone/>
            </a:pPr>
            <a:r>
              <a:rPr lang="ru-RU" dirty="0" smtClean="0"/>
              <a:t>Часть – целое</a:t>
            </a:r>
          </a:p>
          <a:p>
            <a:pPr marL="0" indent="0">
              <a:buNone/>
            </a:pPr>
            <a:r>
              <a:rPr lang="ru-RU" dirty="0" smtClean="0"/>
              <a:t>Половина – часа</a:t>
            </a:r>
          </a:p>
          <a:p>
            <a:pPr marL="0" indent="0">
              <a:buNone/>
            </a:pPr>
            <a:r>
              <a:rPr lang="ru-RU" dirty="0" smtClean="0"/>
              <a:t>Смешанное – число</a:t>
            </a:r>
          </a:p>
          <a:p>
            <a:pPr marL="0" indent="0">
              <a:buNone/>
            </a:pPr>
            <a:r>
              <a:rPr lang="ru-RU" dirty="0" smtClean="0"/>
              <a:t>Неполное - частное</a:t>
            </a:r>
            <a:endParaRPr lang="ru-RU" dirty="0"/>
          </a:p>
        </p:txBody>
      </p:sp>
      <p:sp>
        <p:nvSpPr>
          <p:cNvPr id="9" name="Объект 8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dirty="0" smtClean="0"/>
              <a:t>Блок 2</a:t>
            </a:r>
          </a:p>
          <a:p>
            <a:pPr marL="0" indent="0">
              <a:buNone/>
            </a:pPr>
            <a:r>
              <a:rPr lang="ru-RU" dirty="0" smtClean="0"/>
              <a:t>Окружность – круг</a:t>
            </a:r>
          </a:p>
          <a:p>
            <a:pPr marL="0" indent="0">
              <a:buNone/>
            </a:pPr>
            <a:r>
              <a:rPr lang="ru-RU" dirty="0" smtClean="0"/>
              <a:t>Часть – окружности</a:t>
            </a:r>
          </a:p>
          <a:p>
            <a:pPr marL="0" indent="0">
              <a:buNone/>
            </a:pPr>
            <a:r>
              <a:rPr lang="ru-RU" dirty="0" smtClean="0"/>
              <a:t>Радиус – диаметр</a:t>
            </a:r>
          </a:p>
          <a:p>
            <a:pPr marL="0" indent="0">
              <a:buNone/>
            </a:pPr>
            <a:r>
              <a:rPr lang="ru-RU" dirty="0" smtClean="0"/>
              <a:t>Четверть – часа</a:t>
            </a:r>
          </a:p>
          <a:p>
            <a:pPr marL="0" indent="0">
              <a:buNone/>
            </a:pPr>
            <a:r>
              <a:rPr lang="ru-RU" dirty="0" smtClean="0"/>
              <a:t>Половина – диаметра</a:t>
            </a:r>
          </a:p>
          <a:p>
            <a:pPr marL="0" indent="0">
              <a:buNone/>
            </a:pPr>
            <a:r>
              <a:rPr lang="ru-RU" dirty="0" smtClean="0"/>
              <a:t>Целое – дробное</a:t>
            </a:r>
          </a:p>
          <a:p>
            <a:pPr marL="0" indent="0">
              <a:buNone/>
            </a:pPr>
            <a:r>
              <a:rPr lang="ru-RU" dirty="0" smtClean="0"/>
              <a:t>Неправильная - дробь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31083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647</TotalTime>
  <Words>485</Words>
  <Application>Microsoft Office PowerPoint</Application>
  <PresentationFormat>Экран (4:3)</PresentationFormat>
  <Paragraphs>104</Paragraphs>
  <Slides>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Поток</vt:lpstr>
      <vt:lpstr>Как сделать урок                         интересным</vt:lpstr>
      <vt:lpstr>Разминка Приём фронтальной работы, вовлекающий в деятельность весь класс, развивает быстроту реакции, умение слушать и слышать вопрос, чётко и конкретно мыслить.  Детям предлагается как можно быстрее, хором отвечать на вопросы и самостоятельно оценивать себя: в случае правильного ответа ставить себе в тетради заметку. В конце разминки учитель объясняет, за сколько ответов можно поставить себе «+»</vt:lpstr>
      <vt:lpstr>Буквенный  диктант Смысл диктанта в следующем: учащиеся отвечают про себя на вопрос, а записывают лишь первую букву ответа. Затем из выделенных слов учащиеся составляют слово</vt:lpstr>
      <vt:lpstr>Числовой диктант При использовании этого приёма дети вспоминают два понятия , пытаются сохранить их памяти, а затем по заданию учителя совершают между ними какое-либо действие и ответ записывают в тетрадь.</vt:lpstr>
      <vt:lpstr>Цифровой диктант Смысл диктанта в следующем: Учитель произносит следующее утверждение и, если ученик согласен, то ставит единицу (1), если нет- нуль (0). В результате получается число. Все, кто получили правильное число получают «плюс» за работу.</vt:lpstr>
      <vt:lpstr>Задания со сменой установки Смысл задания в следующем: на доске заранее пишется задание (несколько чисел, фигуры), учащимся предлагается их запомнить в том же порядке. Затем задание убираем, а дети должны постараться ответить на вопросы учителя (отвечают хором) или письменно в тетрадях </vt:lpstr>
      <vt:lpstr>1. Сколько всего чисел? 2. На каком месте стоит число, которое не является натуральным? 3. На каком месте стоит число, в записи которого цифра 1 стоит в разряде десятков? 4. Сложите 3-е и 5-е числа с конца. 5. Какое число стоит после нуля? 6. На каком месте стоит трёхзначное число? 7. Какие цифры отсутствуют в ряду? 8. Назовите первое число. 9. Какому историческому событию соответствует последнее число?</vt:lpstr>
      <vt:lpstr>Задания на проверку внимания</vt:lpstr>
      <vt:lpstr>Развитие смысловой памяти Учитель сначала читает по блокам пары слов, а затем – только первое слово каждой пары. Учащиеся должны воспроизвести в своих тетрадях второе слово каждой пары.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Как сделать интересный урок</dc:title>
  <dc:creator>Дом</dc:creator>
  <cp:lastModifiedBy>user</cp:lastModifiedBy>
  <cp:revision>25</cp:revision>
  <dcterms:created xsi:type="dcterms:W3CDTF">2011-02-13T07:49:13Z</dcterms:created>
  <dcterms:modified xsi:type="dcterms:W3CDTF">2014-01-29T20:13:22Z</dcterms:modified>
</cp:coreProperties>
</file>