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89" r:id="rId4"/>
    <p:sldId id="290" r:id="rId5"/>
    <p:sldId id="260" r:id="rId6"/>
    <p:sldId id="258" r:id="rId7"/>
    <p:sldId id="261" r:id="rId8"/>
    <p:sldId id="263" r:id="rId9"/>
    <p:sldId id="266" r:id="rId10"/>
    <p:sldId id="268" r:id="rId11"/>
    <p:sldId id="270" r:id="rId12"/>
    <p:sldId id="272" r:id="rId13"/>
    <p:sldId id="275" r:id="rId14"/>
    <p:sldId id="277" r:id="rId15"/>
    <p:sldId id="280" r:id="rId16"/>
    <p:sldId id="283" r:id="rId17"/>
    <p:sldId id="281" r:id="rId18"/>
    <p:sldId id="285" r:id="rId19"/>
    <p:sldId id="287" r:id="rId20"/>
    <p:sldId id="259" r:id="rId21"/>
    <p:sldId id="262" r:id="rId22"/>
    <p:sldId id="265" r:id="rId23"/>
    <p:sldId id="267" r:id="rId24"/>
    <p:sldId id="269" r:id="rId25"/>
    <p:sldId id="271" r:id="rId26"/>
    <p:sldId id="273" r:id="rId27"/>
    <p:sldId id="276" r:id="rId28"/>
    <p:sldId id="279" r:id="rId29"/>
    <p:sldId id="278" r:id="rId30"/>
    <p:sldId id="282" r:id="rId31"/>
    <p:sldId id="284" r:id="rId32"/>
    <p:sldId id="286" r:id="rId33"/>
    <p:sldId id="288" r:id="rId34"/>
    <p:sldId id="25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800000"/>
    <a:srgbClr val="FF9999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66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06B7-0BD0-404B-B68B-42D15977F86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A7B5B-4F05-4D91-8D6C-02E605BF0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6796-FB83-4716-9E99-8BA96411F1C2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2913-0006-444C-A57F-42DE7A323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9B03B-743D-4148-8BE6-4C400789A67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3C4A-4884-412F-9F55-A6E54A55D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7537-6E33-4731-80EC-C53EFF030C2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DD8C-E013-443C-9BF9-37D68B21C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5BB3-AA31-4DA0-9B04-A1290D43F4B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B6FE-B364-4D5D-A592-49AE238E8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7947-AF6B-48B0-8F80-D08D7285247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29FA-A52D-4500-A0F1-168470DAB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4EEB-4182-456F-9CC0-ED44FC73FD1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D76C-CF18-46AE-A895-35BD71EC7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C686-C82D-471F-AB2C-71DD1E7FE661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1E68-B4AA-49C0-84A0-7E4726186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676D-0901-425B-9E11-BBB43B08E4F0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C29C-C3E2-4DAC-8C93-CDFF9DAB6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01216-8D96-4F78-80D7-58ACE7A74E7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95EA5-5530-460E-82CD-024C30F60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6B83-77DB-40A5-B24E-7CDE0C52ABD2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F5C9-D3D4-40AA-A9CD-9484155BA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E27CAE-72BA-4897-8DBB-9D6E3225EA37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A46760-D2B6-429C-A52D-FAF01D7EA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slide" Target="slide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slide" Target="slide5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slide" Target="slide5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slide" Target="slide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slide" Target="slide5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slide" Target="slide5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slide" Target="slide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slide" Target="slide5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slide" Target="slide5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slide" Target="slide5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slide" Target="slide5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slide" Target="slide5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slide" Target="slide5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slide" Target="slide5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slide" Target="slide5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slide" Target="slide5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slide" Target="slide5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slide" Target="slide5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slide" Target="slide5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st.free-lance.ru/users/colibry6/upload/f_4f15279425d75.jpg" TargetMode="External"/><Relationship Id="rId13" Type="http://schemas.openxmlformats.org/officeDocument/2006/relationships/hyperlink" Target="http://journals.ru/attach/346/34582/712352.jpg" TargetMode="External"/><Relationship Id="rId18" Type="http://schemas.openxmlformats.org/officeDocument/2006/relationships/hyperlink" Target="http://kattrys.ru/sites/default/files/imagepicker/1/sinyaya_boroda.jpg" TargetMode="External"/><Relationship Id="rId26" Type="http://schemas.openxmlformats.org/officeDocument/2006/relationships/hyperlink" Target="http://dreamworlds.ru/uploads/posts/2009-11/1258073007_ogr-iz-malchika-s-palchika.jpg" TargetMode="External"/><Relationship Id="rId3" Type="http://schemas.openxmlformats.org/officeDocument/2006/relationships/hyperlink" Target="http://upload.wikimedia.org/wikipedia/commons/d/d4/ChPerrault.jpg" TargetMode="External"/><Relationship Id="rId21" Type="http://schemas.openxmlformats.org/officeDocument/2006/relationships/hyperlink" Target="http://dvafisha.ru/images/ustore/45/37/E6k0cn9fV7eV_9076_XL.jpg" TargetMode="External"/><Relationship Id="rId7" Type="http://schemas.openxmlformats.org/officeDocument/2006/relationships/hyperlink" Target="http://hobbitaniya.ru/perro/kotvsap/kotvsap2.jpg" TargetMode="External"/><Relationship Id="rId12" Type="http://schemas.openxmlformats.org/officeDocument/2006/relationships/hyperlink" Target="http://www.thefairytaletarot.com/images/pentacles/Pentacles_2.jpg" TargetMode="External"/><Relationship Id="rId17" Type="http://schemas.openxmlformats.org/officeDocument/2006/relationships/hyperlink" Target="https://st.free-lance.ru/users/colibry6/upload/f_500a4baf99268.jpg" TargetMode="External"/><Relationship Id="rId25" Type="http://schemas.openxmlformats.org/officeDocument/2006/relationships/hyperlink" Target="http://www.planetaskazok.ru/images/stories/perro/malchik_s_palchik/img_23.jpg" TargetMode="External"/><Relationship Id="rId33" Type="http://schemas.openxmlformats.org/officeDocument/2006/relationships/hyperlink" Target="http://upload.wikimedia.org/wikipedia/commons/thumb/f/fd/Charles_Perrault02.jpg/357px-Charles_Perrault02.jpg" TargetMode="External"/><Relationship Id="rId2" Type="http://schemas.openxmlformats.org/officeDocument/2006/relationships/hyperlink" Target="http://pedsovet.su/_ld/265/09177714.jpg" TargetMode="External"/><Relationship Id="rId16" Type="http://schemas.openxmlformats.org/officeDocument/2006/relationships/hyperlink" Target="http://img395.imageshack.us/img395/8132/a9nj.jpg" TargetMode="External"/><Relationship Id="rId20" Type="http://schemas.openxmlformats.org/officeDocument/2006/relationships/hyperlink" Target="http://www.vokrugsveta.ru/img/cmn/2010/08/30/001.jpg" TargetMode="External"/><Relationship Id="rId29" Type="http://schemas.openxmlformats.org/officeDocument/2006/relationships/hyperlink" Target="https://st.free-lance.ru/users/colibry6/upload/f_500a48d939e8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3.gstatic.com/images?q=tbn:ANd9GcQVWUYvLR6I6zgdI2RtWNUlMuL_IgKPftoit4uABjAQ79DqboVm" TargetMode="External"/><Relationship Id="rId11" Type="http://schemas.openxmlformats.org/officeDocument/2006/relationships/hyperlink" Target="http://3.bp.blogspot.com/-6vQ1tXIDnEo/T2DOBr5sjKI/AAAAAAAAGFE/YiZMrNhDj-E/s1600/IMG_2148.JPG" TargetMode="External"/><Relationship Id="rId24" Type="http://schemas.openxmlformats.org/officeDocument/2006/relationships/hyperlink" Target="http://media.moyareklama.ru/afisha/16513_1.jpg" TargetMode="External"/><Relationship Id="rId32" Type="http://schemas.openxmlformats.org/officeDocument/2006/relationships/hyperlink" Target="http://upload.wikimedia.org/wikipedia/commons/thumb/6/6b/Claude_Perrault.png/472px-Claude_Perrault.png" TargetMode="External"/><Relationship Id="rId5" Type="http://schemas.openxmlformats.org/officeDocument/2006/relationships/hyperlink" Target="http://dezire.ucoz.ru/_ph/8/2/764034816.jpg" TargetMode="External"/><Relationship Id="rId15" Type="http://schemas.openxmlformats.org/officeDocument/2006/relationships/hyperlink" Target="http://www.planetaskazok.ru/images/stories/perro/zolushka/7.jpg" TargetMode="External"/><Relationship Id="rId23" Type="http://schemas.openxmlformats.org/officeDocument/2006/relationships/hyperlink" Target="http://mirfentazy.ru/images/phocagallery/v/vityukarr/vityukarr_skazki_sh_perro/thumbs/phoca_thumb_l_vityukarr_05.JPG" TargetMode="External"/><Relationship Id="rId28" Type="http://schemas.openxmlformats.org/officeDocument/2006/relationships/hyperlink" Target="http://cutiethoughts.files.wordpress.com/2010/06/cindrella-6.jpg" TargetMode="External"/><Relationship Id="rId10" Type="http://schemas.openxmlformats.org/officeDocument/2006/relationships/hyperlink" Target="http://dic.academic.ru/pictures/wiki/files/76/Loire_Indre_Usse3_tango7174.jpg" TargetMode="External"/><Relationship Id="rId19" Type="http://schemas.openxmlformats.org/officeDocument/2006/relationships/hyperlink" Target="http://img-fotki.yandex.ru/get/5904/marinkop.10/0_487a4_93e31830_XL.jpg" TargetMode="External"/><Relationship Id="rId31" Type="http://schemas.openxmlformats.org/officeDocument/2006/relationships/hyperlink" Target="http://beauty-blogger.ru/wp-content/uploads/2012/09/sleeping-beauty4.jpg" TargetMode="External"/><Relationship Id="rId4" Type="http://schemas.openxmlformats.org/officeDocument/2006/relationships/hyperlink" Target="http://img-fotki.yandex.ru/get/4714/136191046.16/0_61970_b1ac30a_L.jpg" TargetMode="External"/><Relationship Id="rId9" Type="http://schemas.openxmlformats.org/officeDocument/2006/relationships/hyperlink" Target="http://illustrators.ru/illustrations/483442_original.jpg?1352116682" TargetMode="External"/><Relationship Id="rId14" Type="http://schemas.openxmlformats.org/officeDocument/2006/relationships/hyperlink" Target="http://img-fotki.yandex.ru/get/6414/157060903.c7/0_ab277_1cb21377_XXXL.jpg" TargetMode="External"/><Relationship Id="rId22" Type="http://schemas.openxmlformats.org/officeDocument/2006/relationships/hyperlink" Target="http://upload.wikimedia.org/wikipedia/commons/e/e1/45665535_krasavica_son.jpg" TargetMode="External"/><Relationship Id="rId27" Type="http://schemas.openxmlformats.org/officeDocument/2006/relationships/hyperlink" Target="http://audioskazki.net/wp-content/gallery/sharl_perro/zolushka/p0016.jpg" TargetMode="External"/><Relationship Id="rId30" Type="http://schemas.openxmlformats.org/officeDocument/2006/relationships/hyperlink" Target="http://www.ikolyaski.ru/UserFiles/cinderella_blue_dress_classik(2)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26.xml"/><Relationship Id="rId18" Type="http://schemas.openxmlformats.org/officeDocument/2006/relationships/slide" Target="slide33.xml"/><Relationship Id="rId26" Type="http://schemas.openxmlformats.org/officeDocument/2006/relationships/slide" Target="slide16.xml"/><Relationship Id="rId3" Type="http://schemas.openxmlformats.org/officeDocument/2006/relationships/slide" Target="slide6.xml"/><Relationship Id="rId21" Type="http://schemas.openxmlformats.org/officeDocument/2006/relationships/slide" Target="slide11.xml"/><Relationship Id="rId7" Type="http://schemas.openxmlformats.org/officeDocument/2006/relationships/slide" Target="slide32.xml"/><Relationship Id="rId12" Type="http://schemas.openxmlformats.org/officeDocument/2006/relationships/slide" Target="slide27.xml"/><Relationship Id="rId17" Type="http://schemas.openxmlformats.org/officeDocument/2006/relationships/slide" Target="slide22.xml"/><Relationship Id="rId25" Type="http://schemas.openxmlformats.org/officeDocument/2006/relationships/slide" Target="slide15.xml"/><Relationship Id="rId2" Type="http://schemas.openxmlformats.org/officeDocument/2006/relationships/image" Target="../media/image4.png"/><Relationship Id="rId16" Type="http://schemas.openxmlformats.org/officeDocument/2006/relationships/slide" Target="slide23.xml"/><Relationship Id="rId20" Type="http://schemas.openxmlformats.org/officeDocument/2006/relationships/slide" Target="slide20.xml"/><Relationship Id="rId29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28.xml"/><Relationship Id="rId24" Type="http://schemas.openxmlformats.org/officeDocument/2006/relationships/slide" Target="slide14.xml"/><Relationship Id="rId5" Type="http://schemas.openxmlformats.org/officeDocument/2006/relationships/slide" Target="slide17.xml"/><Relationship Id="rId15" Type="http://schemas.openxmlformats.org/officeDocument/2006/relationships/slide" Target="slide24.xml"/><Relationship Id="rId23" Type="http://schemas.openxmlformats.org/officeDocument/2006/relationships/slide" Target="slide13.xml"/><Relationship Id="rId28" Type="http://schemas.openxmlformats.org/officeDocument/2006/relationships/slide" Target="slide8.xml"/><Relationship Id="rId10" Type="http://schemas.openxmlformats.org/officeDocument/2006/relationships/slide" Target="slide29.xml"/><Relationship Id="rId19" Type="http://schemas.openxmlformats.org/officeDocument/2006/relationships/slide" Target="slide21.xml"/><Relationship Id="rId4" Type="http://schemas.openxmlformats.org/officeDocument/2006/relationships/slide" Target="slide19.xml"/><Relationship Id="rId9" Type="http://schemas.openxmlformats.org/officeDocument/2006/relationships/slide" Target="slide30.xml"/><Relationship Id="rId14" Type="http://schemas.openxmlformats.org/officeDocument/2006/relationships/slide" Target="slide25.xml"/><Relationship Id="rId22" Type="http://schemas.openxmlformats.org/officeDocument/2006/relationships/slide" Target="slide12.xml"/><Relationship Id="rId27" Type="http://schemas.openxmlformats.org/officeDocument/2006/relationships/slide" Target="slide7.xml"/><Relationship Id="rId30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slide" Target="slide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slide" Target="slide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827502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Интерактивная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по сказкам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Шарля Перро</a:t>
            </a:r>
            <a:endParaRPr lang="ru-RU" sz="5400" b="1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3157538"/>
            <a:ext cx="2297112" cy="32797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4613" y="3425825"/>
            <a:ext cx="2511425" cy="29686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2738" y="3067050"/>
            <a:ext cx="3371850" cy="2663825"/>
          </a:xfrm>
          <a:prstGeom prst="rect">
            <a:avLst/>
          </a:prstGeom>
          <a:noFill/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571750" y="5786438"/>
            <a:ext cx="3709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Автор: Лукина Ольга Вячеславовна</a:t>
            </a:r>
          </a:p>
          <a:p>
            <a:pPr algn="ctr"/>
            <a:r>
              <a:rPr lang="ru-RU" b="1">
                <a:latin typeface="Calibri" pitchFamily="34" charset="0"/>
              </a:rPr>
              <a:t>педагог – библиотекарь</a:t>
            </a:r>
          </a:p>
          <a:p>
            <a:pPr algn="ctr"/>
            <a:r>
              <a:rPr lang="ru-RU" b="1">
                <a:latin typeface="Calibri" pitchFamily="34" charset="0"/>
              </a:rPr>
              <a:t>МОУ Весьегонская СОШ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Что сказала добрая волшебница об уродливом ребёнке?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9025" y="96838"/>
            <a:ext cx="4870450" cy="1214437"/>
          </a:xfrm>
          <a:prstGeom prst="rect">
            <a:avLst/>
          </a:prstGeom>
          <a:noFill/>
        </p:spPr>
      </p:pic>
      <p:grpSp>
        <p:nvGrpSpPr>
          <p:cNvPr id="9" name="Блок-схема: несколько документов 8"/>
          <p:cNvGrpSpPr>
            <a:grpSpLocks/>
          </p:cNvGrpSpPr>
          <p:nvPr/>
        </p:nvGrpSpPr>
        <p:grpSpPr bwMode="auto">
          <a:xfrm>
            <a:off x="4900613" y="2828925"/>
            <a:ext cx="4054475" cy="1981200"/>
            <a:chOff x="3087" y="1782"/>
            <a:chExt cx="2554" cy="1248"/>
          </a:xfrm>
        </p:grpSpPr>
        <p:pic>
          <p:nvPicPr>
            <p:cNvPr id="22535" name="Блок-схема: несколько документов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87" y="1782"/>
              <a:ext cx="2554" cy="1248"/>
            </a:xfrm>
            <a:prstGeom prst="rect">
              <a:avLst/>
            </a:prstGeom>
            <a:noFill/>
          </p:spPr>
        </p:pic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3105" y="2007"/>
              <a:ext cx="2169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FF"/>
                  </a:solidFill>
                  <a:latin typeface="Bookman Old Style" pitchFamily="18" charset="0"/>
                </a:rPr>
                <a:t>Он будет умнее всех в королевстве.</a:t>
              </a:r>
            </a:p>
          </p:txBody>
        </p:sp>
      </p:grp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214438"/>
            <a:ext cx="4071938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Сколько было детей у дровосека?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888" y="23813"/>
            <a:ext cx="6838950" cy="1214437"/>
          </a:xfrm>
          <a:prstGeom prst="rect">
            <a:avLst/>
          </a:prstGeom>
          <a:noFill/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4929190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7 детей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285750" y="1500188"/>
            <a:ext cx="4429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Где спала Золушка?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763" y="23813"/>
            <a:ext cx="3309937" cy="1214437"/>
          </a:xfrm>
          <a:prstGeom prst="rect">
            <a:avLst/>
          </a:prstGeom>
          <a:noFill/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4929190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Не чердаке под самой крышей.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428625" y="1285875"/>
            <a:ext cx="406876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8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Что потребовала от короля принцесса в последний раз?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357166"/>
            <a:ext cx="4439036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«Ослиная шкура»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grpSp>
        <p:nvGrpSpPr>
          <p:cNvPr id="9" name="Блок-схема: несколько документов 8"/>
          <p:cNvGrpSpPr>
            <a:grpSpLocks/>
          </p:cNvGrpSpPr>
          <p:nvPr/>
        </p:nvGrpSpPr>
        <p:grpSpPr bwMode="auto">
          <a:xfrm>
            <a:off x="4827588" y="2682875"/>
            <a:ext cx="4054475" cy="2767013"/>
            <a:chOff x="3041" y="1690"/>
            <a:chExt cx="2554" cy="1743"/>
          </a:xfrm>
        </p:grpSpPr>
        <p:pic>
          <p:nvPicPr>
            <p:cNvPr id="25607" name="Блок-схема: несколько документов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1" y="1690"/>
              <a:ext cx="2554" cy="1743"/>
            </a:xfrm>
            <a:prstGeom prst="rect">
              <a:avLst/>
            </a:prstGeom>
            <a:noFill/>
          </p:spPr>
        </p:pic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3060" y="2001"/>
              <a:ext cx="2169" cy="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0000FF"/>
                  </a:solidFill>
                  <a:latin typeface="Bookman Old Style" pitchFamily="18" charset="0"/>
                </a:rPr>
                <a:t>Шкуру его любимого осла.</a:t>
              </a:r>
            </a:p>
          </p:txBody>
        </p:sp>
      </p:grp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285875"/>
            <a:ext cx="4357687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9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Кем предстала волшебница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перед старшей дочкой, когда та отправилась за водой?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357166"/>
            <a:ext cx="3695242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«Волшебница»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4929190" y="2857496"/>
            <a:ext cx="4000528" cy="1785950"/>
          </a:xfrm>
          <a:prstGeom prst="flowChartMultidocumen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Молодой красавицей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214313" y="1571625"/>
            <a:ext cx="45053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Что появилось на ключе, которым жена Синей Бороды открыла запретную дверь?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96838"/>
            <a:ext cx="4646613" cy="1214437"/>
          </a:xfrm>
          <a:prstGeom prst="rect">
            <a:avLst/>
          </a:prstGeom>
          <a:noFill/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4929190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Пятно крови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lum bright="10000" contrast="20000"/>
          </a:blip>
          <a:srcRect/>
          <a:stretch>
            <a:fillRect/>
          </a:stretch>
        </p:blipFill>
        <p:spPr bwMode="auto">
          <a:xfrm>
            <a:off x="214313" y="1714500"/>
            <a:ext cx="45720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Каким образом добрая волшебница изменила страшное пожелание злой колдуньи?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96838"/>
            <a:ext cx="5948363" cy="1214437"/>
          </a:xfrm>
          <a:prstGeom prst="rect">
            <a:avLst/>
          </a:prstGeom>
          <a:noFill/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5000628" y="2571744"/>
            <a:ext cx="4000528" cy="2286016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Она сказала, что принцесса не умрёт, а заснёт.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643063"/>
            <a:ext cx="46434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Сколько времени дал подумать принцессе над его предложением Рике – Хохолок?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8725" y="23813"/>
            <a:ext cx="4876800" cy="1214437"/>
          </a:xfrm>
          <a:prstGeom prst="rect">
            <a:avLst/>
          </a:prstGeom>
          <a:noFill/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5000628" y="2571744"/>
            <a:ext cx="4000528" cy="2286016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Один год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428750"/>
            <a:ext cx="45005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С помощью чего Мальчик – с –пальчик спас своих братьев в первый раз?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213" y="23813"/>
            <a:ext cx="6680200" cy="1214437"/>
          </a:xfrm>
          <a:prstGeom prst="rect">
            <a:avLst/>
          </a:prstGeom>
          <a:noFill/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5000628" y="2571744"/>
            <a:ext cx="4000528" cy="2286016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FF"/>
                </a:solidFill>
                <a:latin typeface="Bookman Old Style" pitchFamily="18" charset="0"/>
              </a:rPr>
              <a:t>С помощью маленьких белых камешков.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428750"/>
            <a:ext cx="45910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Из кого волшебница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сделала шестерых слуг?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3100" y="23813"/>
            <a:ext cx="3309938" cy="1214437"/>
          </a:xfrm>
          <a:prstGeom prst="rect">
            <a:avLst/>
          </a:prstGeom>
          <a:noFill/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5000628" y="2571744"/>
            <a:ext cx="4000528" cy="2286016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Из шести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ящериц.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143000"/>
            <a:ext cx="421481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6" y="142852"/>
            <a:ext cx="4572000" cy="64940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Шарль Перро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(родился 12 января 1628 в городе Париж — умер16 мая 1703) — французский поэт и критик, член Французской академии с 1671, ныне известный в основном как автор «Сказок матушки Гусыни».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420688"/>
            <a:ext cx="3724275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357166"/>
            <a:ext cx="443903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«Ослиная шкура»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Какого цвета платье заказала принцесса королю в первый раз?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857752" y="2857496"/>
            <a:ext cx="4000528" cy="1785950"/>
          </a:xfrm>
          <a:prstGeom prst="flowChartMultidocumen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Голубое,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как небо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b="2499"/>
          <a:stretch>
            <a:fillRect/>
          </a:stretch>
        </p:blipFill>
        <p:spPr bwMode="auto">
          <a:xfrm>
            <a:off x="142875" y="1285875"/>
            <a:ext cx="4572000" cy="533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013" y="96838"/>
            <a:ext cx="4632325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Как кот представил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королю своего хозяина?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857752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Маркиз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Карабас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285875"/>
            <a:ext cx="4357687" cy="515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9088" y="96838"/>
            <a:ext cx="4260850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Что стала ронять изо рта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младшая дочь после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встречи с волшебницей?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857752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Цветок или драгоценный камень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500188"/>
            <a:ext cx="458946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8963" y="96838"/>
            <a:ext cx="5883275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Сколько лет было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принцессе, когда 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уколола палец веретеном?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857752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15 лет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lum bright="10000" contrast="20000"/>
          </a:blip>
          <a:srcRect/>
          <a:stretch>
            <a:fillRect/>
          </a:stretch>
        </p:blipFill>
        <p:spPr bwMode="auto">
          <a:xfrm>
            <a:off x="500063" y="1285875"/>
            <a:ext cx="39116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5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96838"/>
            <a:ext cx="4876800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Что сказала волшебница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о принцессе соседнего королевства?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857752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</a:rPr>
              <a:t>Она будет настолько же глупа, насколько красива.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428625" y="1104900"/>
            <a:ext cx="3573463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6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23813"/>
            <a:ext cx="6840537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Что дровосек с женой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решили сделать, когда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в доме нечего было есть?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857752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Завести своих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детей в лес.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214438"/>
            <a:ext cx="3746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7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0075" y="23813"/>
            <a:ext cx="3309938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Каких цветов платья надели сёстры Золушки на бал?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857752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Красное и чёрное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lum bright="10000" contrast="10000"/>
          </a:blip>
          <a:srcRect/>
          <a:stretch>
            <a:fillRect/>
          </a:stretch>
        </p:blipFill>
        <p:spPr bwMode="auto">
          <a:xfrm>
            <a:off x="428625" y="1214438"/>
            <a:ext cx="4071938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8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357166"/>
            <a:ext cx="443903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«Ослиная шкура»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970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Чем чуть не подавился королевич,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когда ел пирог, приготовленный Ослиной Шкурой?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857752" y="2857496"/>
            <a:ext cx="4000528" cy="1785950"/>
          </a:xfrm>
          <a:prstGeom prst="flowChartMultidocumen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Кольцом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214313" y="1214438"/>
            <a:ext cx="44497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9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3813"/>
            <a:ext cx="4627563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970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Кого первыми встретил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Кот в сапогах, когда бежал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впереди кареты?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grpSp>
        <p:nvGrpSpPr>
          <p:cNvPr id="6" name="Блок-схема: несколько документов 5"/>
          <p:cNvGrpSpPr>
            <a:grpSpLocks/>
          </p:cNvGrpSpPr>
          <p:nvPr/>
        </p:nvGrpSpPr>
        <p:grpSpPr bwMode="auto">
          <a:xfrm>
            <a:off x="4900613" y="2395538"/>
            <a:ext cx="4054475" cy="1841500"/>
            <a:chOff x="3087" y="1509"/>
            <a:chExt cx="2554" cy="1160"/>
          </a:xfrm>
        </p:grpSpPr>
        <p:pic>
          <p:nvPicPr>
            <p:cNvPr id="40967" name="Блок-схема: несколько документов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87" y="1509"/>
              <a:ext cx="2554" cy="1160"/>
            </a:xfrm>
            <a:prstGeom prst="rect">
              <a:avLst/>
            </a:prstGeom>
            <a:noFill/>
          </p:spPr>
        </p:pic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3105" y="1721"/>
              <a:ext cx="2169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FF0000"/>
                  </a:solidFill>
                  <a:latin typeface="Bookman Old Style" pitchFamily="18" charset="0"/>
                </a:rPr>
                <a:t>Косарей</a:t>
              </a:r>
            </a:p>
          </p:txBody>
        </p:sp>
      </p:grp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142875" y="1500188"/>
            <a:ext cx="46497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3813"/>
            <a:ext cx="4646613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970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Кто спас последнюю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жену Синей Бороды?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857752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Её братья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1214438"/>
            <a:ext cx="40005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42862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Шарль Перро 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родился в семье судьи Парижского парламента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Пьера Перро 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и был младшим из семи детей (вместе с ним родился и брат-близнец Франсуа, умерший через 6 месяцев). 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Из его братьев </a:t>
            </a:r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Клод Перро </a:t>
            </a:r>
            <a:r>
              <a:rPr lang="ru-RU" sz="2800" b="1">
                <a:latin typeface="Comic Sans MS" pitchFamily="66" charset="0"/>
              </a:rPr>
              <a:t>был известным архитектором.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4714875" y="714375"/>
            <a:ext cx="4165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0" y="96838"/>
            <a:ext cx="5888038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970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Что сделала добрая волшебница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для того, чтобы проснувшись,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принцесса не испугалась?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grpSp>
        <p:nvGrpSpPr>
          <p:cNvPr id="6" name="Блок-схема: несколько документов 5"/>
          <p:cNvGrpSpPr>
            <a:grpSpLocks/>
          </p:cNvGrpSpPr>
          <p:nvPr/>
        </p:nvGrpSpPr>
        <p:grpSpPr bwMode="auto">
          <a:xfrm>
            <a:off x="4900613" y="2755900"/>
            <a:ext cx="4054475" cy="1835150"/>
            <a:chOff x="3087" y="1736"/>
            <a:chExt cx="2554" cy="1156"/>
          </a:xfrm>
        </p:grpSpPr>
        <p:pic>
          <p:nvPicPr>
            <p:cNvPr id="43015" name="Блок-схема: несколько документов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87" y="1736"/>
              <a:ext cx="2554" cy="1156"/>
            </a:xfrm>
            <a:prstGeom prst="rect">
              <a:avLst/>
            </a:prstGeom>
            <a:noFill/>
          </p:spPr>
        </p:pic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3105" y="1946"/>
              <a:ext cx="2169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FF0000"/>
                  </a:solidFill>
                  <a:latin typeface="Bookman Old Style" pitchFamily="18" charset="0"/>
                </a:rPr>
                <a:t>Усыпила в замке всех .</a:t>
              </a:r>
            </a:p>
          </p:txBody>
        </p:sp>
      </p:grp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lum bright="-10000"/>
          </a:blip>
          <a:srcRect/>
          <a:stretch>
            <a:fillRect/>
          </a:stretch>
        </p:blipFill>
        <p:spPr bwMode="auto">
          <a:xfrm>
            <a:off x="285750" y="1428750"/>
            <a:ext cx="442912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3813"/>
            <a:ext cx="4876800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970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Что произошло с принцессой,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как только она пообещала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выйти замуж за Рике - Хохолок?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grpSp>
        <p:nvGrpSpPr>
          <p:cNvPr id="6" name="Блок-схема: несколько документов 5"/>
          <p:cNvGrpSpPr>
            <a:grpSpLocks/>
          </p:cNvGrpSpPr>
          <p:nvPr/>
        </p:nvGrpSpPr>
        <p:grpSpPr bwMode="auto">
          <a:xfrm>
            <a:off x="4968875" y="2468563"/>
            <a:ext cx="4059238" cy="2195512"/>
            <a:chOff x="3130" y="1555"/>
            <a:chExt cx="2557" cy="1383"/>
          </a:xfrm>
        </p:grpSpPr>
        <p:pic>
          <p:nvPicPr>
            <p:cNvPr id="44039" name="Блок-схема: несколько документов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30" y="1555"/>
              <a:ext cx="2557" cy="1383"/>
            </a:xfrm>
            <a:prstGeom prst="rect">
              <a:avLst/>
            </a:prstGeom>
            <a:noFill/>
          </p:spPr>
        </p:pic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150" y="1805"/>
              <a:ext cx="2169" cy="1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solidFill>
                    <a:srgbClr val="FF0000"/>
                  </a:solidFill>
                  <a:latin typeface="Bookman Old Style" pitchFamily="18" charset="0"/>
                </a:rPr>
                <a:t>Она начала складно и хорошо разговаривать.</a:t>
              </a:r>
            </a:p>
          </p:txBody>
        </p:sp>
      </p:grp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571625"/>
            <a:ext cx="4572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96838"/>
            <a:ext cx="6681787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970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Почему людоед вместо мальчиков зарезал своих дочерей?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786314" y="2428868"/>
            <a:ext cx="4143404" cy="214314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Bookman Old Style" pitchFamily="18" charset="0"/>
              </a:rPr>
              <a:t>Мальчик–с-пальчик поменял шапочки мальчиков на веночки девочек.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lum bright="-10000" contrast="10000"/>
          </a:blip>
          <a:srcRect/>
          <a:stretch>
            <a:fillRect/>
          </a:stretch>
        </p:blipFill>
        <p:spPr bwMode="auto">
          <a:xfrm>
            <a:off x="285750" y="1285875"/>
            <a:ext cx="4214813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96838"/>
            <a:ext cx="3309937" cy="1214437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9709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Кого превратила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волшебница в кучера?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4786314" y="2428868"/>
            <a:ext cx="4143404" cy="214314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Большую крысу.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214438"/>
            <a:ext cx="4000500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214313" y="500063"/>
            <a:ext cx="8715375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  <a:hlinkClick r:id="rId2"/>
              </a:rPr>
              <a:t>http://pedsovet.su/_ld/265/09177714.jpg</a:t>
            </a:r>
            <a:r>
              <a:rPr lang="ru-RU" sz="1200">
                <a:latin typeface="Calibri" pitchFamily="34" charset="0"/>
              </a:rPr>
              <a:t> - фон для презентации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3"/>
              </a:rPr>
              <a:t>http://upload.wikimedia.org/wikipedia/commons/d/d4/ChPerrault.jpg</a:t>
            </a:r>
            <a:r>
              <a:rPr lang="ru-RU" sz="1200">
                <a:latin typeface="Calibri" pitchFamily="34" charset="0"/>
              </a:rPr>
              <a:t> - Шарль Перро</a:t>
            </a:r>
          </a:p>
          <a:p>
            <a:r>
              <a:rPr lang="en-US" sz="1200">
                <a:latin typeface="Calibri" pitchFamily="34" charset="0"/>
                <a:hlinkClick r:id="rId4"/>
              </a:rPr>
              <a:t>http://img-fotki.yandex.ru/get/4714/136191046.16/0_61970_b1ac30a_L.jpg</a:t>
            </a:r>
            <a:r>
              <a:rPr lang="ru-RU" sz="1200">
                <a:latin typeface="Calibri" pitchFamily="34" charset="0"/>
              </a:rPr>
              <a:t> - «Ослиная шкура»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5"/>
              </a:rPr>
              <a:t>http://dezire.ucoz.ru/_ph/8/2/764034816.jpg</a:t>
            </a:r>
            <a:r>
              <a:rPr lang="ru-RU" sz="1200">
                <a:latin typeface="Calibri" pitchFamily="34" charset="0"/>
              </a:rPr>
              <a:t> - «Ослиная шкура»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ru-RU" sz="1200">
                <a:latin typeface="Calibri" pitchFamily="34" charset="0"/>
              </a:rPr>
              <a:t>голубое платье</a:t>
            </a:r>
          </a:p>
          <a:p>
            <a:r>
              <a:rPr lang="en-US" sz="1200">
                <a:latin typeface="Calibri" pitchFamily="34" charset="0"/>
                <a:hlinkClick r:id="rId6"/>
              </a:rPr>
              <a:t>http://t3.gstatic.com/images?q=tbn:ANd9GcQVWUYvLR6I6zgdI2RtWNUlMuL_IgKPftoit4uABjAQ79DqboVm</a:t>
            </a:r>
            <a:r>
              <a:rPr lang="ru-RU" sz="1200">
                <a:latin typeface="Calibri" pitchFamily="34" charset="0"/>
              </a:rPr>
              <a:t> – мельница, осёл, кот</a:t>
            </a:r>
            <a:r>
              <a:rPr lang="en-US" sz="1200">
                <a:latin typeface="Calibri" pitchFamily="34" charset="0"/>
              </a:rPr>
              <a:t> </a:t>
            </a:r>
            <a:endParaRPr lang="ru-RU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  <a:hlinkClick r:id="rId7"/>
              </a:rPr>
              <a:t>http://hobbitaniya.ru/perro/kotvsap/kotvsap2.jpg</a:t>
            </a:r>
            <a:r>
              <a:rPr lang="ru-RU" sz="1200">
                <a:latin typeface="Calibri" pitchFamily="34" charset="0"/>
              </a:rPr>
              <a:t> - Маркиз Карабас</a:t>
            </a:r>
            <a:r>
              <a:rPr lang="en-US" sz="1200">
                <a:latin typeface="Calibri" pitchFamily="34" charset="0"/>
              </a:rPr>
              <a:t> </a:t>
            </a:r>
            <a:endParaRPr lang="ru-RU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  <a:hlinkClick r:id="rId8"/>
              </a:rPr>
              <a:t>https://st.free-lance.ru/users/colibry6/upload/f_4f15279425d75.jpg</a:t>
            </a:r>
            <a:r>
              <a:rPr lang="ru-RU" sz="1200">
                <a:latin typeface="Calibri" pitchFamily="34" charset="0"/>
              </a:rPr>
              <a:t> - «Волшебница»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9"/>
              </a:rPr>
              <a:t>http://illustrators.ru/illustrations/483442_original.jpg?1352116682</a:t>
            </a:r>
            <a:r>
              <a:rPr lang="ru-RU" sz="1200">
                <a:latin typeface="Calibri" pitchFamily="34" charset="0"/>
              </a:rPr>
              <a:t> – «Спящая красавица»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10"/>
              </a:rPr>
              <a:t>http://dic.academic.ru/pictures/wiki/files/76/Loire_Indre_Usse3_tango7174.jpg</a:t>
            </a:r>
            <a:r>
              <a:rPr lang="ru-RU" sz="1200">
                <a:latin typeface="Calibri" pitchFamily="34" charset="0"/>
              </a:rPr>
              <a:t> - «Спящая красавица»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11"/>
              </a:rPr>
              <a:t>http://3.bp.blogspot.com/-6vQ1tXIDnEo/T2DOBr5sjKI/AAAAAAAAGFE/YiZMrNhDj-E/s1600/IMG_2148.JPG</a:t>
            </a:r>
            <a:r>
              <a:rPr lang="ru-RU" sz="1200">
                <a:latin typeface="Calibri" pitchFamily="34" charset="0"/>
              </a:rPr>
              <a:t> - «Рикэ - Хохолок»</a:t>
            </a:r>
            <a:r>
              <a:rPr lang="en-US" sz="1200">
                <a:latin typeface="Calibri" pitchFamily="34" charset="0"/>
              </a:rPr>
              <a:t> </a:t>
            </a:r>
            <a:endParaRPr lang="ru-RU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  <a:hlinkClick r:id="rId12"/>
              </a:rPr>
              <a:t>http://www.thefairytaletarot.com/images/pentacles/Pentacles_2.jpg</a:t>
            </a:r>
            <a:r>
              <a:rPr lang="ru-RU" sz="1200">
                <a:latin typeface="Calibri" pitchFamily="34" charset="0"/>
              </a:rPr>
              <a:t> - «Рикэ - Хохолок»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13"/>
              </a:rPr>
              <a:t>http://journals.ru/attach/346/34582/712352.jpg</a:t>
            </a:r>
            <a:r>
              <a:rPr lang="ru-RU" sz="1200">
                <a:latin typeface="Calibri" pitchFamily="34" charset="0"/>
              </a:rPr>
              <a:t> - «Мальчик - с - пальчик»</a:t>
            </a:r>
          </a:p>
          <a:p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14"/>
              </a:rPr>
              <a:t>http://img-fotki.yandex.ru/get/6414/157060903.c7/0_ab277_1cb21377_XXXL.jpg</a:t>
            </a:r>
            <a:r>
              <a:rPr lang="ru-RU" sz="1200">
                <a:latin typeface="Calibri" pitchFamily="34" charset="0"/>
              </a:rPr>
              <a:t> - «Золушка»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15"/>
              </a:rPr>
              <a:t>http://www.planetaskazok.ru/images/stories/perro/zolushka/7.jpg</a:t>
            </a:r>
            <a:r>
              <a:rPr lang="ru-RU" sz="1200">
                <a:latin typeface="Calibri" pitchFamily="34" charset="0"/>
              </a:rPr>
              <a:t> - «Золушка»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16"/>
              </a:rPr>
              <a:t>http://img395.imageshack.us/img395/8132/a9nj.jpg</a:t>
            </a:r>
            <a:r>
              <a:rPr lang="ru-RU" sz="1200">
                <a:latin typeface="Calibri" pitchFamily="34" charset="0"/>
              </a:rPr>
              <a:t> - «Ослиная шкура»</a:t>
            </a:r>
            <a:r>
              <a:rPr lang="en-US" sz="1200">
                <a:latin typeface="Calibri" pitchFamily="34" charset="0"/>
              </a:rPr>
              <a:t> </a:t>
            </a:r>
            <a:endParaRPr lang="ru-RU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  <a:hlinkClick r:id="rId17"/>
              </a:rPr>
              <a:t>https://st.free-lance.ru/users/colibry6/upload/f_500a4baf99268.jpg</a:t>
            </a:r>
            <a:r>
              <a:rPr lang="ru-RU" sz="1200">
                <a:latin typeface="Calibri" pitchFamily="34" charset="0"/>
              </a:rPr>
              <a:t> - «Волшебница»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18"/>
              </a:rPr>
              <a:t>http://kattrys.ru/sites/default/files/imagepicker/1/sinyaya_boroda.jpg</a:t>
            </a:r>
            <a:r>
              <a:rPr lang="ru-RU" sz="1200">
                <a:latin typeface="Calibri" pitchFamily="34" charset="0"/>
              </a:rPr>
              <a:t> - «Синяя Борода»</a:t>
            </a:r>
            <a:r>
              <a:rPr lang="en-US" sz="1200">
                <a:latin typeface="Calibri" pitchFamily="34" charset="0"/>
              </a:rPr>
              <a:t> </a:t>
            </a:r>
            <a:endParaRPr lang="ru-RU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  <a:hlinkClick r:id="rId19"/>
              </a:rPr>
              <a:t>http://img-fotki.yandex.ru/get/5904/marinkop.10/0_487a4_93e31830_XL.jpg</a:t>
            </a:r>
            <a:r>
              <a:rPr lang="ru-RU" sz="1200">
                <a:latin typeface="Calibri" pitchFamily="34" charset="0"/>
              </a:rPr>
              <a:t> - «Кот в сапогах»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20"/>
              </a:rPr>
              <a:t>http://www.vokrugsveta.ru/img/cmn/2010/08/30/001.jpg</a:t>
            </a:r>
            <a:r>
              <a:rPr lang="ru-RU" sz="1200">
                <a:latin typeface="Calibri" pitchFamily="34" charset="0"/>
              </a:rPr>
              <a:t> - «Синяя Борода»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21"/>
              </a:rPr>
              <a:t>http://dvafisha.ru/images/ustore/45/37/E6k0cn9fV7eV_9076_XL.jpg</a:t>
            </a:r>
            <a:r>
              <a:rPr lang="ru-RU" sz="1200">
                <a:latin typeface="Calibri" pitchFamily="34" charset="0"/>
              </a:rPr>
              <a:t> - «Спящая красавица»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22"/>
              </a:rPr>
              <a:t>http://upload.wikimedia.org/wikipedia/commons/e/e1/45665535_krasavica_son.jpg</a:t>
            </a:r>
            <a:r>
              <a:rPr lang="ru-RU" sz="1200">
                <a:latin typeface="Calibri" pitchFamily="34" charset="0"/>
              </a:rPr>
              <a:t>  - «Спящая красавица»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23"/>
              </a:rPr>
              <a:t>http://mirfentazy.ru/images/phocagallery/v/vityukarr/vityukarr_skazki_sh_perro/thumbs/phoca_thumb_l_vityukarr_05.JPG</a:t>
            </a:r>
            <a:r>
              <a:rPr lang="ru-RU" sz="1200">
                <a:latin typeface="Calibri" pitchFamily="34" charset="0"/>
              </a:rPr>
              <a:t> - «Рикэ - Хохолок»</a:t>
            </a:r>
            <a:r>
              <a:rPr lang="en-US" sz="1200">
                <a:latin typeface="Calibri" pitchFamily="34" charset="0"/>
              </a:rPr>
              <a:t> </a:t>
            </a:r>
            <a:endParaRPr lang="ru-RU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  <a:hlinkClick r:id="rId24"/>
              </a:rPr>
              <a:t>http://media.moyareklama.ru/afisha/16513_1.jpg</a:t>
            </a:r>
            <a:r>
              <a:rPr lang="ru-RU" sz="1200">
                <a:latin typeface="Calibri" pitchFamily="34" charset="0"/>
              </a:rPr>
              <a:t> -  «Рикэ - Хохолок»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25"/>
              </a:rPr>
              <a:t>http://www.planetaskazok.ru/images/stories/perro/malchik_s_palchik/img_23.jpg</a:t>
            </a:r>
            <a:r>
              <a:rPr lang="ru-RU" sz="1200">
                <a:latin typeface="Calibri" pitchFamily="34" charset="0"/>
              </a:rPr>
              <a:t> - «Мальчик с пальчик»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26"/>
              </a:rPr>
              <a:t>http://dreamworlds.ru/uploads/posts/2009-11/1258073007_ogr-iz-malchika-s-palchika.jpg</a:t>
            </a:r>
            <a:r>
              <a:rPr lang="ru-RU" sz="1200">
                <a:latin typeface="Calibri" pitchFamily="34" charset="0"/>
              </a:rPr>
              <a:t> - «Мальчик с пальчик»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27"/>
              </a:rPr>
              <a:t>http://audioskazki.net/wp-content/gallery/sharl_perro/zolushka/p0016.jpg</a:t>
            </a:r>
            <a:r>
              <a:rPr lang="ru-RU" sz="1200">
                <a:latin typeface="Calibri" pitchFamily="34" charset="0"/>
              </a:rPr>
              <a:t>  - «Золушка»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28"/>
              </a:rPr>
              <a:t>http://cutiethoughts.files.wordpress.com/2010/06/cindrella-6.jpg</a:t>
            </a:r>
            <a:r>
              <a:rPr lang="ru-RU" sz="1200">
                <a:latin typeface="Calibri" pitchFamily="34" charset="0"/>
              </a:rPr>
              <a:t> - «Золушка»</a:t>
            </a:r>
            <a:r>
              <a:rPr lang="en-US" sz="1200">
                <a:latin typeface="Calibri" pitchFamily="34" charset="0"/>
              </a:rPr>
              <a:t> </a:t>
            </a:r>
            <a:endParaRPr lang="ru-RU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  <a:hlinkClick r:id="rId29"/>
              </a:rPr>
              <a:t>https://st.free-lance.ru/users/colibry6/upload/f_500a48d939e8d.jpg</a:t>
            </a:r>
            <a:r>
              <a:rPr lang="ru-RU" sz="1200">
                <a:latin typeface="Calibri" pitchFamily="34" charset="0"/>
              </a:rPr>
              <a:t> - « Кот в сапогах»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30"/>
              </a:rPr>
              <a:t>http://www.ikolyaski.ru/UserFiles/cinderella_blue_dress_classik(2).jpg</a:t>
            </a:r>
            <a:r>
              <a:rPr lang="ru-RU" sz="1200">
                <a:latin typeface="Calibri" pitchFamily="34" charset="0"/>
              </a:rPr>
              <a:t> – «Золушка»</a:t>
            </a:r>
            <a:r>
              <a:rPr lang="en-US" sz="1200">
                <a:latin typeface="Calibri" pitchFamily="34" charset="0"/>
              </a:rPr>
              <a:t> </a:t>
            </a:r>
            <a:endParaRPr lang="ru-RU" sz="1200">
              <a:latin typeface="Calibri" pitchFamily="34" charset="0"/>
            </a:endParaRPr>
          </a:p>
          <a:p>
            <a:r>
              <a:rPr lang="en-US" sz="1200">
                <a:latin typeface="Calibri" pitchFamily="34" charset="0"/>
                <a:hlinkClick r:id="rId31"/>
              </a:rPr>
              <a:t>http://beauty-blogger.ru/wp-content/uploads/2012/09/sleeping-beauty4.jpg</a:t>
            </a:r>
            <a:r>
              <a:rPr lang="ru-RU" sz="1200">
                <a:latin typeface="Calibri" pitchFamily="34" charset="0"/>
              </a:rPr>
              <a:t> -  «Спящая красавица»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32"/>
              </a:rPr>
              <a:t>http://upload.wikimedia.org/wikipedia/commons/thumb/6/6b/Claude_Perrault.png/472px-Claude_Perrault.png</a:t>
            </a:r>
            <a:r>
              <a:rPr lang="ru-RU" sz="1200">
                <a:latin typeface="Calibri" pitchFamily="34" charset="0"/>
              </a:rPr>
              <a:t> - Клод Перро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  <a:hlinkClick r:id="rId33"/>
              </a:rPr>
              <a:t>http://upload.wikimedia.org/wikipedia/commons/thumb/f/fd/Charles_Perrault02.jpg/357px-Charles_Perrault02.jpg</a:t>
            </a:r>
            <a:r>
              <a:rPr lang="ru-RU" sz="1200">
                <a:latin typeface="Calibri" pitchFamily="34" charset="0"/>
              </a:rPr>
              <a:t> - Раннее издание сказок с портретом автора</a:t>
            </a: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3143250" y="142875"/>
            <a:ext cx="262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Источники информации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507206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73050" algn="just"/>
            <a:r>
              <a:rPr lang="ru-RU" b="1">
                <a:latin typeface="Comic Sans MS" pitchFamily="66" charset="0"/>
              </a:rPr>
              <a:t>Шарль Перро учился в университетском коллеже Бовэ, который бросил, не доучившись. </a:t>
            </a:r>
          </a:p>
          <a:p>
            <a:pPr indent="273050" algn="just"/>
            <a:r>
              <a:rPr lang="ru-RU" b="1">
                <a:latin typeface="Comic Sans MS" pitchFamily="66" charset="0"/>
              </a:rPr>
              <a:t>Купил лицензию адвоката, но вскоре оставил эту должность и поступил клерком к своему брату архитектору Клоду Перро. </a:t>
            </a:r>
          </a:p>
          <a:p>
            <a:pPr indent="273050" algn="just"/>
            <a:r>
              <a:rPr lang="ru-RU" b="1">
                <a:latin typeface="Comic Sans MS" pitchFamily="66" charset="0"/>
              </a:rPr>
              <a:t>Перро был довольно плодовитым литератором, но его художественные произведения, за исключением сказок, вскоре были забыты. </a:t>
            </a:r>
          </a:p>
          <a:p>
            <a:pPr indent="273050" algn="just"/>
            <a:r>
              <a:rPr lang="ru-RU" b="1">
                <a:latin typeface="Comic Sans MS" pitchFamily="66" charset="0"/>
              </a:rPr>
              <a:t>В 1697 г. опубликовал сборник </a:t>
            </a: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«Сказки матушки гусыни, или Истории и сказки былых времен с поучениями». </a:t>
            </a:r>
            <a:r>
              <a:rPr lang="ru-RU" b="1">
                <a:latin typeface="Comic Sans MS" pitchFamily="66" charset="0"/>
              </a:rPr>
              <a:t>Сборник содержал 9 сказок, представлявших собой литературную обработку народных сказок  кроме одной («Рике-Хохолок»), сочиненной самим Перро. </a:t>
            </a:r>
          </a:p>
          <a:p>
            <a:pPr indent="273050" algn="just"/>
            <a:r>
              <a:rPr lang="ru-RU" b="1">
                <a:latin typeface="Comic Sans MS" pitchFamily="66" charset="0"/>
              </a:rPr>
              <a:t>Свои сказки Перро издал не под собственным именем, а под именем своего 19-летнего сына Перро д’Арманкура.</a:t>
            </a:r>
            <a:endParaRPr lang="ru-RU"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429250" y="285750"/>
            <a:ext cx="34004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5929313" y="6000750"/>
            <a:ext cx="2886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Раннее издание сказок </a:t>
            </a:r>
          </a:p>
          <a:p>
            <a:pPr algn="ctr"/>
            <a:r>
              <a:rPr lang="ru-RU" b="1">
                <a:latin typeface="Comic Sans MS" pitchFamily="66" charset="0"/>
              </a:rPr>
              <a:t>с портретом автора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857250" y="1785938"/>
            <a:ext cx="2928938" cy="2928937"/>
          </a:xfrm>
          <a:prstGeom prst="ellipse">
            <a:avLst/>
          </a:prstGeom>
          <a:solidFill>
            <a:srgbClr val="FFFF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команда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синих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3" y="1714500"/>
            <a:ext cx="2928937" cy="2928938"/>
          </a:xfrm>
          <a:prstGeom prst="ellipse">
            <a:avLst/>
          </a:prstGeom>
          <a:solidFill>
            <a:srgbClr val="FFFF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команда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красных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2000250" y="1000125"/>
            <a:ext cx="785813" cy="785813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1214438" y="1143000"/>
            <a:ext cx="785812" cy="785813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14</a:t>
            </a:r>
          </a:p>
        </p:txBody>
      </p:sp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142875" y="2286000"/>
            <a:ext cx="785813" cy="785813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12</a:t>
            </a:r>
          </a:p>
        </p:txBody>
      </p:sp>
      <p:sp>
        <p:nvSpPr>
          <p:cNvPr id="12" name="Овал 11">
            <a:hlinkClick r:id="rId6" action="ppaction://hlinksldjump"/>
          </p:cNvPr>
          <p:cNvSpPr/>
          <p:nvPr/>
        </p:nvSpPr>
        <p:spPr>
          <a:xfrm>
            <a:off x="571500" y="1571625"/>
            <a:ext cx="785813" cy="785813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13</a:t>
            </a:r>
          </a:p>
        </p:txBody>
      </p:sp>
      <p:sp>
        <p:nvSpPr>
          <p:cNvPr id="13" name="Овал 12">
            <a:hlinkClick r:id="rId7" action="ppaction://hlinksldjump"/>
          </p:cNvPr>
          <p:cNvSpPr/>
          <p:nvPr/>
        </p:nvSpPr>
        <p:spPr>
          <a:xfrm>
            <a:off x="4929188" y="1714500"/>
            <a:ext cx="785812" cy="785813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13</a:t>
            </a:r>
          </a:p>
        </p:txBody>
      </p:sp>
      <p:sp>
        <p:nvSpPr>
          <p:cNvPr id="14" name="Овал 13">
            <a:hlinkClick r:id="rId8" action="ppaction://hlinksldjump"/>
          </p:cNvPr>
          <p:cNvSpPr/>
          <p:nvPr/>
        </p:nvSpPr>
        <p:spPr>
          <a:xfrm>
            <a:off x="4572000" y="2500313"/>
            <a:ext cx="785813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12</a:t>
            </a:r>
          </a:p>
        </p:txBody>
      </p:sp>
      <p:sp>
        <p:nvSpPr>
          <p:cNvPr id="15" name="Овал 14">
            <a:hlinkClick r:id="rId9" action="ppaction://hlinksldjump"/>
          </p:cNvPr>
          <p:cNvSpPr/>
          <p:nvPr/>
        </p:nvSpPr>
        <p:spPr>
          <a:xfrm>
            <a:off x="4643438" y="3286125"/>
            <a:ext cx="785812" cy="785813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11</a:t>
            </a:r>
          </a:p>
        </p:txBody>
      </p:sp>
      <p:sp>
        <p:nvSpPr>
          <p:cNvPr id="16" name="Овал 15">
            <a:hlinkClick r:id="rId10" action="ppaction://hlinksldjump"/>
          </p:cNvPr>
          <p:cNvSpPr/>
          <p:nvPr/>
        </p:nvSpPr>
        <p:spPr>
          <a:xfrm>
            <a:off x="5000625" y="4000500"/>
            <a:ext cx="785813" cy="785813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10</a:t>
            </a:r>
          </a:p>
        </p:txBody>
      </p:sp>
      <p:sp>
        <p:nvSpPr>
          <p:cNvPr id="17" name="Овал 16">
            <a:hlinkClick r:id="rId11" action="ppaction://hlinksldjump"/>
          </p:cNvPr>
          <p:cNvSpPr/>
          <p:nvPr/>
        </p:nvSpPr>
        <p:spPr>
          <a:xfrm>
            <a:off x="5643563" y="4429125"/>
            <a:ext cx="785812" cy="785813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9</a:t>
            </a:r>
          </a:p>
        </p:txBody>
      </p:sp>
      <p:sp>
        <p:nvSpPr>
          <p:cNvPr id="18" name="Овал 17">
            <a:hlinkClick r:id="rId12" action="ppaction://hlinksldjump"/>
          </p:cNvPr>
          <p:cNvSpPr/>
          <p:nvPr/>
        </p:nvSpPr>
        <p:spPr>
          <a:xfrm>
            <a:off x="6429375" y="4643438"/>
            <a:ext cx="785813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8</a:t>
            </a:r>
          </a:p>
        </p:txBody>
      </p:sp>
      <p:sp>
        <p:nvSpPr>
          <p:cNvPr id="19" name="Овал 18">
            <a:hlinkClick r:id="rId13" action="ppaction://hlinksldjump"/>
          </p:cNvPr>
          <p:cNvSpPr/>
          <p:nvPr/>
        </p:nvSpPr>
        <p:spPr>
          <a:xfrm>
            <a:off x="7215188" y="4500563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7</a:t>
            </a:r>
          </a:p>
        </p:txBody>
      </p:sp>
      <p:sp>
        <p:nvSpPr>
          <p:cNvPr id="20" name="Овал 19">
            <a:hlinkClick r:id="rId14" action="ppaction://hlinksldjump"/>
          </p:cNvPr>
          <p:cNvSpPr/>
          <p:nvPr/>
        </p:nvSpPr>
        <p:spPr>
          <a:xfrm>
            <a:off x="7858125" y="3929063"/>
            <a:ext cx="785813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6</a:t>
            </a:r>
          </a:p>
        </p:txBody>
      </p:sp>
      <p:sp>
        <p:nvSpPr>
          <p:cNvPr id="21" name="Овал 20">
            <a:hlinkClick r:id="rId15" action="ppaction://hlinksldjump"/>
          </p:cNvPr>
          <p:cNvSpPr/>
          <p:nvPr/>
        </p:nvSpPr>
        <p:spPr>
          <a:xfrm rot="591252">
            <a:off x="8285163" y="3133725"/>
            <a:ext cx="796925" cy="784225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5</a:t>
            </a:r>
          </a:p>
        </p:txBody>
      </p:sp>
      <p:sp>
        <p:nvSpPr>
          <p:cNvPr id="22" name="Овал 21">
            <a:hlinkClick r:id="rId16" action="ppaction://hlinksldjump"/>
          </p:cNvPr>
          <p:cNvSpPr/>
          <p:nvPr/>
        </p:nvSpPr>
        <p:spPr>
          <a:xfrm>
            <a:off x="8215313" y="2286000"/>
            <a:ext cx="785812" cy="785813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4</a:t>
            </a:r>
          </a:p>
        </p:txBody>
      </p:sp>
      <p:sp>
        <p:nvSpPr>
          <p:cNvPr id="23" name="Овал 22">
            <a:hlinkClick r:id="rId17" action="ppaction://hlinksldjump"/>
          </p:cNvPr>
          <p:cNvSpPr/>
          <p:nvPr/>
        </p:nvSpPr>
        <p:spPr>
          <a:xfrm>
            <a:off x="7786688" y="1571625"/>
            <a:ext cx="785812" cy="785813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24" name="Овал 23">
            <a:hlinkClick r:id="rId18" action="ppaction://hlinksldjump"/>
          </p:cNvPr>
          <p:cNvSpPr/>
          <p:nvPr/>
        </p:nvSpPr>
        <p:spPr>
          <a:xfrm>
            <a:off x="5572125" y="1143000"/>
            <a:ext cx="785813" cy="785813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14</a:t>
            </a:r>
          </a:p>
        </p:txBody>
      </p:sp>
      <p:sp>
        <p:nvSpPr>
          <p:cNvPr id="25" name="Овал 24">
            <a:hlinkClick r:id="rId19" action="ppaction://hlinksldjump"/>
          </p:cNvPr>
          <p:cNvSpPr/>
          <p:nvPr/>
        </p:nvSpPr>
        <p:spPr>
          <a:xfrm>
            <a:off x="7143750" y="1071563"/>
            <a:ext cx="785813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26" name="Овал 25">
            <a:hlinkClick r:id="rId20" action="ppaction://hlinksldjump"/>
          </p:cNvPr>
          <p:cNvSpPr/>
          <p:nvPr/>
        </p:nvSpPr>
        <p:spPr>
          <a:xfrm>
            <a:off x="6357938" y="928688"/>
            <a:ext cx="785812" cy="785812"/>
          </a:xfrm>
          <a:prstGeom prst="ellipse">
            <a:avLst/>
          </a:prstGeom>
          <a:solidFill>
            <a:srgbClr val="FF0000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27" name="Овал 26">
            <a:hlinkClick r:id="rId21" action="ppaction://hlinksldjump"/>
          </p:cNvPr>
          <p:cNvSpPr/>
          <p:nvPr/>
        </p:nvSpPr>
        <p:spPr>
          <a:xfrm>
            <a:off x="3429000" y="4000500"/>
            <a:ext cx="785813" cy="785813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6</a:t>
            </a:r>
          </a:p>
        </p:txBody>
      </p:sp>
      <p:sp>
        <p:nvSpPr>
          <p:cNvPr id="28" name="Овал 27">
            <a:hlinkClick r:id="rId22" action="ppaction://hlinksldjump"/>
          </p:cNvPr>
          <p:cNvSpPr/>
          <p:nvPr/>
        </p:nvSpPr>
        <p:spPr>
          <a:xfrm>
            <a:off x="2786063" y="450056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7</a:t>
            </a:r>
          </a:p>
        </p:txBody>
      </p:sp>
      <p:sp>
        <p:nvSpPr>
          <p:cNvPr id="29" name="Овал 28">
            <a:hlinkClick r:id="rId23" action="ppaction://hlinksldjump"/>
          </p:cNvPr>
          <p:cNvSpPr/>
          <p:nvPr/>
        </p:nvSpPr>
        <p:spPr>
          <a:xfrm>
            <a:off x="1928813" y="4714875"/>
            <a:ext cx="785812" cy="785813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8</a:t>
            </a:r>
          </a:p>
        </p:txBody>
      </p:sp>
      <p:sp>
        <p:nvSpPr>
          <p:cNvPr id="30" name="Овал 29">
            <a:hlinkClick r:id="rId24" action="ppaction://hlinksldjump"/>
          </p:cNvPr>
          <p:cNvSpPr/>
          <p:nvPr/>
        </p:nvSpPr>
        <p:spPr>
          <a:xfrm>
            <a:off x="1071563" y="450056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9</a:t>
            </a:r>
          </a:p>
        </p:txBody>
      </p:sp>
      <p:sp>
        <p:nvSpPr>
          <p:cNvPr id="31" name="Овал 30">
            <a:hlinkClick r:id="rId25" action="ppaction://hlinksldjump"/>
          </p:cNvPr>
          <p:cNvSpPr/>
          <p:nvPr/>
        </p:nvSpPr>
        <p:spPr>
          <a:xfrm>
            <a:off x="428625" y="3929063"/>
            <a:ext cx="785813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10</a:t>
            </a:r>
          </a:p>
        </p:txBody>
      </p:sp>
      <p:sp>
        <p:nvSpPr>
          <p:cNvPr id="32" name="Овал 31">
            <a:hlinkClick r:id="rId26" action="ppaction://hlinksldjump"/>
          </p:cNvPr>
          <p:cNvSpPr/>
          <p:nvPr/>
        </p:nvSpPr>
        <p:spPr>
          <a:xfrm>
            <a:off x="142875" y="3143250"/>
            <a:ext cx="785813" cy="785813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11</a:t>
            </a:r>
          </a:p>
        </p:txBody>
      </p:sp>
      <p:sp>
        <p:nvSpPr>
          <p:cNvPr id="36" name="Овал 35">
            <a:hlinkClick r:id="rId27" action="ppaction://hlinksldjump"/>
          </p:cNvPr>
          <p:cNvSpPr/>
          <p:nvPr/>
        </p:nvSpPr>
        <p:spPr>
          <a:xfrm>
            <a:off x="2786063" y="1214438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37" name="Овал 36">
            <a:hlinkClick r:id="rId28" action="ppaction://hlinksldjump"/>
          </p:cNvPr>
          <p:cNvSpPr/>
          <p:nvPr/>
        </p:nvSpPr>
        <p:spPr>
          <a:xfrm>
            <a:off x="3429000" y="1714500"/>
            <a:ext cx="785813" cy="785813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3</a:t>
            </a:r>
          </a:p>
        </p:txBody>
      </p:sp>
      <p:sp>
        <p:nvSpPr>
          <p:cNvPr id="38" name="Овал 37">
            <a:hlinkClick r:id="rId29" action="ppaction://hlinksldjump"/>
          </p:cNvPr>
          <p:cNvSpPr/>
          <p:nvPr/>
        </p:nvSpPr>
        <p:spPr>
          <a:xfrm>
            <a:off x="3714750" y="2428875"/>
            <a:ext cx="785813" cy="785813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chemeClr val="bg1"/>
                </a:solidFill>
                <a:latin typeface="Bookman Old Style" pitchFamily="18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9" name="Овал 38">
            <a:hlinkClick r:id="rId30" action="ppaction://hlinksldjump"/>
          </p:cNvPr>
          <p:cNvSpPr/>
          <p:nvPr/>
        </p:nvSpPr>
        <p:spPr>
          <a:xfrm>
            <a:off x="3786188" y="3286125"/>
            <a:ext cx="785812" cy="785813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5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1</a:t>
            </a: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Кого министры посоветовали королю в жёны, когда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умерла его первая жена?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357166"/>
            <a:ext cx="4439036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«Ослиная шкура»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285750" y="1227138"/>
            <a:ext cx="4214813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9" name="Блок-схема: несколько документов 8"/>
          <p:cNvGrpSpPr>
            <a:grpSpLocks/>
          </p:cNvGrpSpPr>
          <p:nvPr/>
        </p:nvGrpSpPr>
        <p:grpSpPr bwMode="auto">
          <a:xfrm>
            <a:off x="4827588" y="2828925"/>
            <a:ext cx="4054475" cy="1835150"/>
            <a:chOff x="3041" y="1782"/>
            <a:chExt cx="2554" cy="1156"/>
          </a:xfrm>
        </p:grpSpPr>
        <p:pic>
          <p:nvPicPr>
            <p:cNvPr id="18440" name="Блок-схема: несколько документов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1" y="1782"/>
              <a:ext cx="2554" cy="1156"/>
            </a:xfrm>
            <a:prstGeom prst="rect">
              <a:avLst/>
            </a:prstGeom>
            <a:noFill/>
          </p:spPr>
        </p:pic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3060" y="1991"/>
              <a:ext cx="2169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>
                  <a:solidFill>
                    <a:srgbClr val="0000FF"/>
                  </a:solidFill>
                  <a:latin typeface="Bookman Old Style" pitchFamily="18" charset="0"/>
                </a:rPr>
                <a:t>Воспитанницу - принцессу</a:t>
              </a:r>
            </a:p>
          </p:txBody>
        </p:sp>
      </p:grp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Что оставил мельник в наследство своим сыновьям?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700" y="96838"/>
            <a:ext cx="4627563" cy="1214437"/>
          </a:xfrm>
          <a:prstGeom prst="rect">
            <a:avLst/>
          </a:prstGeom>
          <a:noFill/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4929190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Мельницу,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осла, кота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142875" y="1714500"/>
            <a:ext cx="4643438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3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На кого похожа  младшая дочь?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357166"/>
            <a:ext cx="3695242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/>
                  </a:solidFill>
                </a:ln>
                <a:latin typeface="Bookman Old Style" pitchFamily="18" charset="0"/>
              </a:rPr>
              <a:t>«Волшебница»</a:t>
            </a:r>
            <a:endParaRPr lang="ru-RU" sz="3600" b="1" dirty="0">
              <a:ln>
                <a:solidFill>
                  <a:schemeClr val="tx1"/>
                </a:solidFill>
              </a:ln>
              <a:latin typeface="Bookman Old Style" pitchFamily="18" charset="0"/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4929190" y="2857496"/>
            <a:ext cx="4000528" cy="1785950"/>
          </a:xfrm>
          <a:prstGeom prst="flowChartMultidocumen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На отца – добра и вежлива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643063"/>
            <a:ext cx="4643438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14313" y="214313"/>
            <a:ext cx="785812" cy="785812"/>
          </a:xfrm>
          <a:prstGeom prst="ellipse">
            <a:avLst/>
          </a:prstGeom>
          <a:solidFill>
            <a:srgbClr val="0000FF"/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4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285720" y="1643050"/>
            <a:ext cx="8572560" cy="1714512"/>
          </a:xfrm>
          <a:prstGeom prst="ribbon">
            <a:avLst>
              <a:gd name="adj1" fmla="val 19959"/>
              <a:gd name="adj2" fmla="val 6416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00000"/>
                </a:solidFill>
                <a:latin typeface="Comic Sans MS" pitchFamily="66" charset="0"/>
              </a:rPr>
              <a:t>Почему на пир, в честь рождения принцессы, не пригласили одну из волшебниц?</a:t>
            </a:r>
            <a:endParaRPr lang="ru-RU" sz="24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0" y="96838"/>
            <a:ext cx="5956300" cy="1214437"/>
          </a:xfrm>
          <a:prstGeom prst="rect">
            <a:avLst/>
          </a:prstGeom>
          <a:noFill/>
        </p:spPr>
      </p:pic>
      <p:sp>
        <p:nvSpPr>
          <p:cNvPr id="9" name="Блок-схема: несколько документов 8"/>
          <p:cNvSpPr/>
          <p:nvPr/>
        </p:nvSpPr>
        <p:spPr>
          <a:xfrm>
            <a:off x="4929190" y="2857496"/>
            <a:ext cx="4000528" cy="1785950"/>
          </a:xfrm>
          <a:prstGeom prst="flowChartMultidocumen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Думали, что она умерла.</a:t>
            </a:r>
            <a:endParaRPr lang="ru-RU" sz="28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7786688" y="6072188"/>
            <a:ext cx="1071562" cy="500062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500188"/>
            <a:ext cx="461803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685</Words>
  <Application>Microsoft Office PowerPoint</Application>
  <PresentationFormat>Экран (4:3)</PresentationFormat>
  <Paragraphs>169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Calibri</vt:lpstr>
      <vt:lpstr>Arial</vt:lpstr>
      <vt:lpstr>Comic Sans MS</vt:lpstr>
      <vt:lpstr>Bookman Old Style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75</cp:revision>
  <dcterms:created xsi:type="dcterms:W3CDTF">2013-02-21T11:06:31Z</dcterms:created>
  <dcterms:modified xsi:type="dcterms:W3CDTF">2014-02-23T14:14:28Z</dcterms:modified>
</cp:coreProperties>
</file>