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8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9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318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6477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8636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0795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  <a:srgbClr val="FFFFCC"/>
    <a:srgbClr val="3366FF"/>
    <a:srgbClr val="CC00FF"/>
    <a:srgbClr val="00FF00"/>
    <a:srgbClr val="6600CC"/>
    <a:srgbClr val="FF99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" y="6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DA8402FE-B12B-493A-8BB1-8012FA378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A746152-22A4-46EE-9F8E-32AA3E2917E5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732AA93-985C-4C66-8AA5-2AC5BA5C86F8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11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16DB49A-01BA-4281-8E2F-4C100FEA9382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12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4407834-3262-4A0E-903E-B43428A37AAF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13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E39E0CA-5315-4453-B051-D371E4F5CFB6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9A0628-2600-4FC4-8D75-44871D497690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4072C37-627F-43DE-BC9D-BB06605B7652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5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5304811-E221-49BC-BEA8-9E1767B26346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341C019-68FA-4146-9E92-BF81836B9435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5B38B46-B953-43BB-B6D3-01CC9EC35C57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A4F8B45-4F73-4FB4-833E-7C68059D8DF4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9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C57A2F1-DA11-4D00-826B-F82D78CB81EC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10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36C2-A12F-4615-8C45-9D5916196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DC13-8804-41AB-8080-291B776B8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510C-F93F-4327-98C1-BD6958477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42DE-23AA-410A-B838-DD7BE845B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9069387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4338638"/>
            <a:ext cx="9069387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948A-06E2-45D5-AA3F-A10C198948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A18C-449F-47D9-A8EE-5B3876ED5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1BA3-A28C-4142-8BF9-5DC382145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329B-55B0-4B9E-939D-F50A9BAE3A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74E4-97A0-47AE-BF4E-2131555F9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CAFF-303E-4A93-A192-49842FEF4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B821-DE29-421B-97EA-1E396666B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2BAF-8F17-4EF8-968A-98C0A5E674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A1E2-78CF-41BD-BECA-95B98CCF1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D5FD-3249-4F32-B377-CDBBB606F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4A0564DB-936E-4FCF-A8A7-DB6B5E8026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15367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19939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24511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29083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431800" indent="-32385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863600" indent="-287338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295400" indent="-2159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727200" indent="-2159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159000" indent="-2159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6162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34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306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78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Microsoft_Office_Word_97_-_20033.doc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4.doc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Антон\Desktop\Моя папка\картинки и фоны\69657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463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>
                <a:solidFill>
                  <a:srgbClr val="2300DC"/>
                </a:solidFill>
                <a:latin typeface="Arial Black" pitchFamily="34" charset="0"/>
              </a:rPr>
              <a:t>LISTEN, SPEAK AND PLAY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641475"/>
            <a:ext cx="9070975" cy="5243513"/>
          </a:xfrm>
        </p:spPr>
        <p:txBody>
          <a:bodyPr anchor="ctr"/>
          <a:lstStyle/>
          <a:p>
            <a:pPr marL="0" indent="0" eaLnBrk="1">
              <a:lnSpc>
                <a:spcPct val="115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smtClean="0">
                <a:solidFill>
                  <a:srgbClr val="FF0000"/>
                </a:solidFill>
                <a:latin typeface="Arial Black" pitchFamily="34" charset="0"/>
              </a:rPr>
              <a:t>«What</a:t>
            </a:r>
            <a:r>
              <a:rPr lang="en-GB" sz="6000" smtClean="0">
                <a:latin typeface="Arial Black" pitchFamily="34" charset="0"/>
              </a:rPr>
              <a:t> </a:t>
            </a:r>
          </a:p>
          <a:p>
            <a:pPr marL="0" indent="0" eaLnBrk="1">
              <a:lnSpc>
                <a:spcPct val="115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smtClean="0">
                <a:solidFill>
                  <a:srgbClr val="EB613D"/>
                </a:solidFill>
                <a:latin typeface="Arial Black" pitchFamily="34" charset="0"/>
              </a:rPr>
              <a:t>        colours</a:t>
            </a:r>
            <a:r>
              <a:rPr lang="en-GB" sz="6000" smtClean="0">
                <a:latin typeface="Arial Black" pitchFamily="34" charset="0"/>
              </a:rPr>
              <a:t> </a:t>
            </a:r>
          </a:p>
          <a:p>
            <a:pPr marL="0" indent="0" algn="ctr" eaLnBrk="1">
              <a:lnSpc>
                <a:spcPct val="115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smtClean="0">
                <a:solidFill>
                  <a:srgbClr val="FFFF00"/>
                </a:solidFill>
                <a:latin typeface="Arial Black" pitchFamily="34" charset="0"/>
              </a:rPr>
              <a:t>do </a:t>
            </a:r>
          </a:p>
          <a:p>
            <a:pPr marL="0" indent="0" algn="ctr" eaLnBrk="1">
              <a:lnSpc>
                <a:spcPct val="115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smtClean="0">
                <a:solidFill>
                  <a:srgbClr val="23FF23"/>
                </a:solidFill>
                <a:latin typeface="Arial Black" pitchFamily="34" charset="0"/>
              </a:rPr>
              <a:t>         you</a:t>
            </a:r>
            <a:r>
              <a:rPr lang="en-GB" sz="6000" smtClean="0">
                <a:latin typeface="Arial Black" pitchFamily="34" charset="0"/>
              </a:rPr>
              <a:t> </a:t>
            </a:r>
          </a:p>
          <a:p>
            <a:pPr marL="0" indent="0" algn="ctr" eaLnBrk="1">
              <a:lnSpc>
                <a:spcPct val="115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smtClean="0">
                <a:solidFill>
                  <a:srgbClr val="0099FF"/>
                </a:solidFill>
                <a:latin typeface="Arial Black" pitchFamily="34" charset="0"/>
              </a:rPr>
              <a:t>                       know?»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C:\Documents and Settings\user\Рабочий стол\ee6ee02739ec.jpg"/>
          <p:cNvPicPr>
            <a:picLocks noChangeAspect="1" noChangeArrowheads="1"/>
          </p:cNvPicPr>
          <p:nvPr/>
        </p:nvPicPr>
        <p:blipFill>
          <a:blip r:embed="rId4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9700"/>
            <a:ext cx="9070975" cy="158432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LET </a:t>
            </a:r>
            <a:r>
              <a:rPr lang="en-GB" sz="5400" b="1" baseline="33000" smtClean="0">
                <a:solidFill>
                  <a:srgbClr val="2323DC"/>
                </a:solidFill>
                <a:latin typeface="Arial Black" pitchFamily="34" charset="0"/>
              </a:rPr>
              <a:t>,</a:t>
            </a: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S COMPLETE THE SENTENCES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39750" y="4494213"/>
            <a:ext cx="9070975" cy="762000"/>
          </a:xfrm>
        </p:spPr>
        <p:txBody>
          <a:bodyPr/>
          <a:lstStyle/>
          <a:p>
            <a: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smtClean="0">
                <a:latin typeface="Arial Black" pitchFamily="34" charset="0"/>
              </a:rPr>
              <a:t>They love a brown horse.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611313" y="1993900"/>
          <a:ext cx="8177212" cy="2498725"/>
        </p:xfrm>
        <a:graphic>
          <a:graphicData uri="http://schemas.openxmlformats.org/presentationml/2006/ole">
            <p:oleObj spid="_x0000_s4098" name="Document" r:id="rId5" imgW="6154546" imgH="1682336" progId="Word.Document.8">
              <p:embed/>
            </p:oleObj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C:\Documents and Settings\user\Рабочий стол\ee6ee02739ec.jpg"/>
          <p:cNvPicPr>
            <a:picLocks noChangeAspect="1" noChangeArrowheads="1"/>
          </p:cNvPicPr>
          <p:nvPr/>
        </p:nvPicPr>
        <p:blipFill>
          <a:blip r:embed="rId4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9700"/>
            <a:ext cx="9070975" cy="158432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LET </a:t>
            </a:r>
            <a:r>
              <a:rPr lang="en-GB" sz="5400" b="1" baseline="33000" smtClean="0">
                <a:solidFill>
                  <a:srgbClr val="2323DC"/>
                </a:solidFill>
                <a:latin typeface="Arial Black" pitchFamily="34" charset="0"/>
              </a:rPr>
              <a:t>,</a:t>
            </a: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S COMPLETE THE SENTENCES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1611313" y="4494213"/>
            <a:ext cx="6465887" cy="690562"/>
          </a:xfrm>
        </p:spPr>
        <p:txBody>
          <a:bodyPr/>
          <a:lstStyle/>
          <a:p>
            <a: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smtClean="0">
                <a:latin typeface="Arial Black" pitchFamily="34" charset="0"/>
              </a:rPr>
              <a:t>He sees red gloves.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397000" y="1922463"/>
          <a:ext cx="8939213" cy="2619375"/>
        </p:xfrm>
        <a:graphic>
          <a:graphicData uri="http://schemas.openxmlformats.org/presentationml/2006/ole">
            <p:oleObj spid="_x0000_s5122" name="Document" r:id="rId5" imgW="6155994" imgH="1405127" progId="Word.Document.8">
              <p:embed/>
            </p:oleObj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C:\Documents and Settings\user\Рабочий стол\ee6ee02739ec.jpg"/>
          <p:cNvPicPr>
            <a:picLocks noChangeAspect="1" noChangeArrowheads="1"/>
          </p:cNvPicPr>
          <p:nvPr/>
        </p:nvPicPr>
        <p:blipFill>
          <a:blip r:embed="rId4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9700"/>
            <a:ext cx="9070975" cy="158432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LET </a:t>
            </a:r>
            <a:r>
              <a:rPr lang="en-GB" sz="5400" b="1" baseline="33000" smtClean="0">
                <a:solidFill>
                  <a:srgbClr val="2323DC"/>
                </a:solidFill>
                <a:latin typeface="Arial Black" pitchFamily="34" charset="0"/>
              </a:rPr>
              <a:t>,</a:t>
            </a: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S COMPLETE THE SENTENCES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1182688" y="4494213"/>
            <a:ext cx="7537450" cy="690562"/>
          </a:xfrm>
        </p:spPr>
        <p:txBody>
          <a:bodyPr/>
          <a:lstStyle/>
          <a:p>
            <a: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smtClean="0">
                <a:latin typeface="Arial Black" pitchFamily="34" charset="0"/>
              </a:rPr>
              <a:t>She has a yellow duck.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11250" y="2351088"/>
          <a:ext cx="7478713" cy="2005012"/>
        </p:xfrm>
        <a:graphic>
          <a:graphicData uri="http://schemas.openxmlformats.org/presentationml/2006/ole">
            <p:oleObj spid="_x0000_s6146" name="Document" r:id="rId5" imgW="5440408" imgH="1629054" progId="Word.Document.8">
              <p:embed/>
            </p:oleObj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Documents and Settings\user\Рабочий стол\ZBqp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280988"/>
            <a:ext cx="9070975" cy="1265237"/>
          </a:xfrm>
        </p:spPr>
        <p:txBody>
          <a:bodyPr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>
                <a:solidFill>
                  <a:srgbClr val="FFFFCC"/>
                </a:solidFill>
                <a:latin typeface="Arial Black" pitchFamily="34" charset="0"/>
              </a:rPr>
              <a:t>Thank you for your work!!!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1039813" y="2136775"/>
            <a:ext cx="4714875" cy="2874963"/>
          </a:xfrm>
        </p:spPr>
        <p:txBody>
          <a:bodyPr/>
          <a:lstStyle/>
          <a:p>
            <a:pPr eaLnBrk="1">
              <a:lnSpc>
                <a:spcPct val="93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smtClean="0">
                <a:solidFill>
                  <a:srgbClr val="3366FF"/>
                </a:solidFill>
                <a:latin typeface="Arial Black" pitchFamily="34" charset="0"/>
              </a:rPr>
              <a:t>Raise your head!</a:t>
            </a:r>
          </a:p>
          <a:p>
            <a:pPr eaLnBrk="1">
              <a:lnSpc>
                <a:spcPct val="93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smtClean="0">
                <a:solidFill>
                  <a:srgbClr val="3366FF"/>
                </a:solidFill>
                <a:latin typeface="Arial Black" pitchFamily="34" charset="0"/>
              </a:rPr>
              <a:t>   Jump up high!</a:t>
            </a:r>
          </a:p>
          <a:p>
            <a:pPr eaLnBrk="1">
              <a:lnSpc>
                <a:spcPct val="93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smtClean="0">
                <a:solidFill>
                  <a:srgbClr val="3366FF"/>
                </a:solidFill>
                <a:latin typeface="Arial Black" pitchFamily="34" charset="0"/>
              </a:rPr>
              <a:t>   Wave your hand!</a:t>
            </a:r>
          </a:p>
          <a:p>
            <a:pPr eaLnBrk="1">
              <a:lnSpc>
                <a:spcPct val="93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smtClean="0">
                <a:solidFill>
                  <a:srgbClr val="3366FF"/>
                </a:solidFill>
                <a:latin typeface="Arial Black" pitchFamily="34" charset="0"/>
              </a:rPr>
              <a:t>     And say… </a:t>
            </a:r>
          </a:p>
          <a:p>
            <a:pPr eaLnBrk="1">
              <a:lnSpc>
                <a:spcPct val="93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smtClean="0">
                <a:solidFill>
                  <a:srgbClr val="3366FF"/>
                </a:solidFill>
                <a:latin typeface="Arial Black" pitchFamily="34" charset="0"/>
              </a:rPr>
              <a:t>        </a:t>
            </a:r>
            <a:r>
              <a:rPr lang="en-GB" sz="3600" b="1" u="sng" smtClean="0">
                <a:solidFill>
                  <a:srgbClr val="3366FF"/>
                </a:solidFill>
                <a:latin typeface="Arial Black" pitchFamily="34" charset="0"/>
              </a:rPr>
              <a:t>“Good – bye”.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6130" y="1208069"/>
            <a:ext cx="3786214" cy="4097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Антон\Desktop\Моя папка\картинки и фоны\69657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463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3363"/>
            <a:ext cx="9070975" cy="1397000"/>
          </a:xfrm>
        </p:spPr>
        <p:txBody>
          <a:bodyPr/>
          <a:lstStyle/>
          <a:p>
            <a:pPr eaLnBrk="1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smtClean="0">
                <a:solidFill>
                  <a:srgbClr val="2300DC"/>
                </a:solidFill>
                <a:latin typeface="Arial Black" pitchFamily="34" charset="0"/>
              </a:rPr>
              <a:t>GUESS — WHAT COLOUR IS IT?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39875" y="1476375"/>
            <a:ext cx="8034338" cy="5575300"/>
          </a:xfrm>
        </p:spPr>
        <p:txBody>
          <a:bodyPr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     </a:t>
            </a:r>
          </a:p>
          <a:p>
            <a:pPr marL="0" indent="0" eaLnBrk="1">
              <a:lnSpc>
                <a:spcPct val="187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smtClean="0"/>
              <a:t>    der -                        gerona - </a:t>
            </a:r>
          </a:p>
          <a:p>
            <a:pPr marL="0" indent="0" eaLnBrk="1">
              <a:lnSpc>
                <a:spcPct val="187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smtClean="0"/>
              <a:t>    eyllow -                    leub - </a:t>
            </a:r>
          </a:p>
          <a:p>
            <a:pPr marL="0" indent="0" eaLnBrk="1">
              <a:lnSpc>
                <a:spcPct val="187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smtClean="0"/>
              <a:t>    geren -                    perupl - </a:t>
            </a:r>
          </a:p>
          <a:p>
            <a:pPr marL="0" indent="0" eaLnBrk="1">
              <a:lnSpc>
                <a:spcPct val="187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smtClean="0"/>
              <a:t>                   adrkleub - </a:t>
            </a:r>
          </a:p>
          <a:p>
            <a:pPr marL="0" indent="0" algn="ctr" eaLnBrk="1">
              <a:lnSpc>
                <a:spcPct val="187000"/>
              </a:lnSpc>
              <a:spcAft>
                <a:spcPct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60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11500" y="2208213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red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1563" y="32083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yellow</a:t>
            </a:r>
            <a:endParaRPr lang="ru-RU" sz="3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3500" y="220821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6600"/>
                </a:solidFill>
                <a:latin typeface="Arial Black" pitchFamily="34" charset="0"/>
              </a:rPr>
              <a:t>orange</a:t>
            </a:r>
            <a:endParaRPr lang="ru-RU" sz="360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3500" y="320833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Arial Black" pitchFamily="34" charset="0"/>
              </a:rPr>
              <a:t>blue</a:t>
            </a:r>
            <a:endParaRPr lang="ru-RU" sz="360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83000" y="420846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CC00"/>
                </a:solidFill>
                <a:latin typeface="Arial Black" pitchFamily="34" charset="0"/>
              </a:rPr>
              <a:t>green</a:t>
            </a:r>
            <a:endParaRPr lang="ru-RU" sz="3600">
              <a:solidFill>
                <a:srgbClr val="00CC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26375" y="42084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7030A0"/>
                </a:solidFill>
                <a:latin typeface="Arial Black" pitchFamily="34" charset="0"/>
              </a:rPr>
              <a:t>purple</a:t>
            </a:r>
            <a:endParaRPr lang="ru-RU" sz="36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83313" y="5280025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 Black" pitchFamily="34" charset="0"/>
              </a:rPr>
              <a:t>darkblue</a:t>
            </a:r>
            <a:endParaRPr lang="ru-RU" sz="360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C:\Documents and Settings\user\Рабочий стол\82962287_25_03_5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33363"/>
            <a:ext cx="9070975" cy="1397000"/>
          </a:xfrm>
        </p:spPr>
        <p:txBody>
          <a:bodyPr/>
          <a:lstStyle/>
          <a:p>
            <a:pPr eaLnBrk="1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smtClean="0">
                <a:solidFill>
                  <a:srgbClr val="0000FF"/>
                </a:solidFill>
                <a:latin typeface="Arial Black" pitchFamily="34" charset="0"/>
              </a:rPr>
              <a:t>LET </a:t>
            </a:r>
            <a:r>
              <a:rPr lang="en-GB" sz="4000" baseline="33000" smtClean="0">
                <a:solidFill>
                  <a:srgbClr val="0000FF"/>
                </a:solidFill>
                <a:latin typeface="Arial Black" pitchFamily="34" charset="0"/>
              </a:rPr>
              <a:t>,</a:t>
            </a:r>
            <a:r>
              <a:rPr lang="en-GB" sz="4000" smtClean="0">
                <a:solidFill>
                  <a:srgbClr val="0000FF"/>
                </a:solidFill>
                <a:latin typeface="Arial Black" pitchFamily="34" charset="0"/>
              </a:rPr>
              <a:t>S REPEAT COLOURS OF THE RAINBOW.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467945">
            <a:off x="1623137" y="1540238"/>
            <a:ext cx="8298839" cy="2853542"/>
          </a:xfrm>
          <a:custGeom>
            <a:avLst/>
            <a:gdLst>
              <a:gd name="G0" fmla="+- 6566 0 0"/>
              <a:gd name="G1" fmla="+- 11626048 0 0"/>
              <a:gd name="G2" fmla="+- 0 0 11626048"/>
              <a:gd name="T0" fmla="*/ 0 256 1"/>
              <a:gd name="T1" fmla="*/ 180 256 1"/>
              <a:gd name="G3" fmla="+- 11626048 T0 T1"/>
              <a:gd name="T2" fmla="*/ 0 256 1"/>
              <a:gd name="T3" fmla="*/ 90 256 1"/>
              <a:gd name="G4" fmla="+- 11626048 T2 T3"/>
              <a:gd name="G5" fmla="*/ G4 2 1"/>
              <a:gd name="T4" fmla="*/ 90 256 1"/>
              <a:gd name="T5" fmla="*/ 0 256 1"/>
              <a:gd name="G6" fmla="+- 11626048 T4 T5"/>
              <a:gd name="G7" fmla="*/ G6 2 1"/>
              <a:gd name="G8" fmla="abs 116260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66"/>
              <a:gd name="G18" fmla="*/ 6566 1 2"/>
              <a:gd name="G19" fmla="+- G18 5400 0"/>
              <a:gd name="G20" fmla="cos G19 11626048"/>
              <a:gd name="G21" fmla="sin G19 11626048"/>
              <a:gd name="G22" fmla="+- G20 10800 0"/>
              <a:gd name="G23" fmla="+- G21 10800 0"/>
              <a:gd name="G24" fmla="+- 10800 0 G20"/>
              <a:gd name="G25" fmla="+- 6566 10800 0"/>
              <a:gd name="G26" fmla="?: G9 G17 G25"/>
              <a:gd name="G27" fmla="?: G9 0 21600"/>
              <a:gd name="G28" fmla="cos 10800 11626048"/>
              <a:gd name="G29" fmla="sin 10800 11626048"/>
              <a:gd name="G30" fmla="sin 6566 11626048"/>
              <a:gd name="G31" fmla="+- G28 10800 0"/>
              <a:gd name="G32" fmla="+- G29 10800 0"/>
              <a:gd name="G33" fmla="+- G30 10800 0"/>
              <a:gd name="G34" fmla="?: G4 0 G31"/>
              <a:gd name="G35" fmla="?: 11626048 G34 0"/>
              <a:gd name="G36" fmla="?: G6 G35 G31"/>
              <a:gd name="G37" fmla="+- 21600 0 G36"/>
              <a:gd name="G38" fmla="?: G4 0 G33"/>
              <a:gd name="G39" fmla="?: 116260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125 w 21600"/>
              <a:gd name="T15" fmla="*/ 11193 h 21600"/>
              <a:gd name="T16" fmla="*/ 10800 w 21600"/>
              <a:gd name="T17" fmla="*/ 4234 h 21600"/>
              <a:gd name="T18" fmla="*/ 19475 w 21600"/>
              <a:gd name="T19" fmla="*/ 1119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240" y="11097"/>
                </a:moveTo>
                <a:cubicBezTo>
                  <a:pt x="4236" y="10998"/>
                  <a:pt x="4234" y="10899"/>
                  <a:pt x="4234" y="10800"/>
                </a:cubicBezTo>
                <a:cubicBezTo>
                  <a:pt x="4234" y="7173"/>
                  <a:pt x="7173" y="4234"/>
                  <a:pt x="10800" y="4234"/>
                </a:cubicBezTo>
                <a:cubicBezTo>
                  <a:pt x="14426" y="4234"/>
                  <a:pt x="17366" y="7173"/>
                  <a:pt x="17366" y="10800"/>
                </a:cubicBezTo>
                <a:cubicBezTo>
                  <a:pt x="17366" y="10899"/>
                  <a:pt x="17363" y="10998"/>
                  <a:pt x="17359" y="11097"/>
                </a:cubicBezTo>
                <a:lnTo>
                  <a:pt x="21588" y="11290"/>
                </a:lnTo>
                <a:cubicBezTo>
                  <a:pt x="21596" y="11126"/>
                  <a:pt x="21600" y="1096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63"/>
                  <a:pt x="3" y="11126"/>
                  <a:pt x="11" y="11290"/>
                </a:cubicBezTo>
                <a:close/>
              </a:path>
            </a:pathLst>
          </a:custGeom>
          <a:solidFill>
            <a:srgbClr val="C5000B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493817">
            <a:off x="1449125" y="1837959"/>
            <a:ext cx="8487033" cy="317546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EB613D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09839">
            <a:off x="1418031" y="2174920"/>
            <a:ext cx="8463427" cy="284762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E6FF00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489510">
            <a:off x="1412183" y="2555577"/>
            <a:ext cx="8386315" cy="224680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DEB3D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560427">
            <a:off x="1492739" y="2845344"/>
            <a:ext cx="8303551" cy="1834271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561078">
            <a:off x="1421006" y="3084654"/>
            <a:ext cx="8301660" cy="1854079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534071">
            <a:off x="1561540" y="3383230"/>
            <a:ext cx="7942784" cy="1821964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0066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ru-RU">
              <a:ea typeface="+mn-ea"/>
              <a:cs typeface="Lucida Sans Unicode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1252655109_goltum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0"/>
            <a:ext cx="10088563" cy="7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422275"/>
            <a:ext cx="9070975" cy="153987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800" b="1" smtClean="0">
                <a:solidFill>
                  <a:srgbClr val="0000FF"/>
                </a:solidFill>
                <a:latin typeface="Arial Black" pitchFamily="34" charset="0"/>
              </a:rPr>
              <a:t>WHAT COLOURS DID YOU FIND?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2625" y="2851150"/>
            <a:ext cx="878681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KJHGOLDBNVIYEABLUEBJITEUGREENGYUOU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YRYELLOWRIYEBLIUVFVFSILVERUYBHVUIYT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BREDNBUTYBROWNHDJVHJIBLACKBVTGYWP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YNKYTGORANGEBHSLZABMLOYGREYYIJYBG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HGDREPURPLEBVYTRVHKDFDARKBLUEBHG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1252655109_goltum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0"/>
            <a:ext cx="10088563" cy="7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422275"/>
            <a:ext cx="9070975" cy="153987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800" b="1" smtClean="0">
                <a:solidFill>
                  <a:srgbClr val="0000FF"/>
                </a:solidFill>
                <a:latin typeface="Arial Black" pitchFamily="34" charset="0"/>
              </a:rPr>
              <a:t>WHAT COLOURS DID YOU FIND?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2625" y="2851150"/>
            <a:ext cx="878681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KJH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GOLD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BNVIYEA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BLUE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BJITEU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GREEN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GYUOU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YR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YELLOW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RIYEBLIUVFVF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SILVER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UYBHVUIYT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RED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NBUTY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BROWN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HDJVHJI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BLACK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BVTGYWP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YNKYTG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ORANGE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BHSLZABMLOY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GREY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YIJYBG</a:t>
            </a: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HGDRE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PURPLE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BVYTRVHKDF</a:t>
            </a:r>
            <a:r>
              <a:rPr lang="en-GB" sz="2600" b="1">
                <a:solidFill>
                  <a:srgbClr val="FF6600"/>
                </a:solidFill>
                <a:latin typeface="Arial Black" pitchFamily="34" charset="0"/>
              </a:rPr>
              <a:t>DARKBLUE</a:t>
            </a:r>
            <a:r>
              <a:rPr lang="en-GB" sz="2600" b="1">
                <a:solidFill>
                  <a:srgbClr val="6600CC"/>
                </a:solidFill>
                <a:latin typeface="Arial Black" pitchFamily="34" charset="0"/>
              </a:rPr>
              <a:t>BHG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1252655109_goltum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938" y="0"/>
            <a:ext cx="10088563" cy="7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800" smtClean="0">
                <a:solidFill>
                  <a:srgbClr val="0000FF"/>
                </a:solidFill>
                <a:latin typeface="Herman" charset="0"/>
              </a:rPr>
              <a:t> </a:t>
            </a:r>
            <a:r>
              <a:rPr lang="en-GB" sz="4800" b="1" smtClean="0">
                <a:solidFill>
                  <a:srgbClr val="0000FF"/>
                </a:solidFill>
                <a:latin typeface="Arial Black" pitchFamily="34" charset="0"/>
              </a:rPr>
              <a:t>THE CROSSWORD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421063" y="3378200"/>
          <a:ext cx="3251200" cy="812800"/>
        </p:xfrm>
        <a:graphic>
          <a:graphicData uri="http://schemas.openxmlformats.org/presentationml/2006/ole">
            <p:oleObj spid="_x0000_s1026" r:id="rId5" imgW="3251880" imgH="813240" progId="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54125" y="1866900"/>
          <a:ext cx="7500989" cy="4876800"/>
        </p:xfrm>
        <a:graphic>
          <a:graphicData uri="http://schemas.openxmlformats.org/drawingml/2006/table">
            <a:tbl>
              <a:tblPr/>
              <a:tblGrid>
                <a:gridCol w="722464"/>
                <a:gridCol w="808330"/>
                <a:gridCol w="794513"/>
                <a:gridCol w="737268"/>
                <a:gridCol w="752073"/>
                <a:gridCol w="752073"/>
                <a:gridCol w="693841"/>
                <a:gridCol w="752073"/>
                <a:gridCol w="693841"/>
                <a:gridCol w="794513"/>
              </a:tblGrid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1252655109_goltum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0"/>
            <a:ext cx="10088563" cy="75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61925"/>
            <a:ext cx="9070975" cy="153987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800" b="1" smtClean="0">
                <a:solidFill>
                  <a:srgbClr val="0047FF"/>
                </a:solidFill>
                <a:latin typeface="Arial Black" pitchFamily="34" charset="0"/>
              </a:rPr>
              <a:t>ANSWERS ON THE CROSSWORD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4125" y="1866900"/>
          <a:ext cx="7500989" cy="4876800"/>
        </p:xfrm>
        <a:graphic>
          <a:graphicData uri="http://schemas.openxmlformats.org/drawingml/2006/table">
            <a:tbl>
              <a:tblPr/>
              <a:tblGrid>
                <a:gridCol w="722464"/>
                <a:gridCol w="808330"/>
                <a:gridCol w="794513"/>
                <a:gridCol w="737268"/>
                <a:gridCol w="752073"/>
                <a:gridCol w="752073"/>
                <a:gridCol w="693841"/>
                <a:gridCol w="752073"/>
                <a:gridCol w="693841"/>
                <a:gridCol w="794513"/>
              </a:tblGrid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n-US" sz="20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C:\Documents and Settings\user\Рабочий стол\ee6ee02739ec.jpg"/>
          <p:cNvPicPr>
            <a:picLocks noChangeAspect="1" noChangeArrowheads="1"/>
          </p:cNvPicPr>
          <p:nvPr/>
        </p:nvPicPr>
        <p:blipFill>
          <a:blip r:embed="rId4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9700"/>
            <a:ext cx="9070975" cy="158432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LET </a:t>
            </a:r>
            <a:r>
              <a:rPr lang="en-GB" sz="5400" b="1" baseline="33000" smtClean="0">
                <a:solidFill>
                  <a:srgbClr val="2323DC"/>
                </a:solidFill>
                <a:latin typeface="Arial Black" pitchFamily="34" charset="0"/>
              </a:rPr>
              <a:t>,</a:t>
            </a: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S COMPLETE THE SENTENCES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1825625" y="4494213"/>
            <a:ext cx="6072188" cy="690562"/>
          </a:xfrm>
        </p:spPr>
        <p:txBody>
          <a:bodyPr/>
          <a:lstStyle/>
          <a:p>
            <a: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smtClean="0">
                <a:latin typeface="Arial Black" pitchFamily="34" charset="0"/>
              </a:rPr>
              <a:t>I see a black cat.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541463" y="2143125"/>
          <a:ext cx="6061075" cy="1514475"/>
        </p:xfrm>
        <a:graphic>
          <a:graphicData uri="http://schemas.openxmlformats.org/presentationml/2006/ole">
            <p:oleObj spid="_x0000_s2050" name="Document" r:id="rId5" imgW="5389347" imgH="1343925" progId="Word.Document.8">
              <p:embed/>
            </p:oleObj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C:\Documents and Settings\user\Рабочий стол\ee6ee02739ec.jpg"/>
          <p:cNvPicPr>
            <a:picLocks noChangeAspect="1" noChangeArrowheads="1"/>
          </p:cNvPicPr>
          <p:nvPr/>
        </p:nvPicPr>
        <p:blipFill>
          <a:blip r:embed="rId4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9700"/>
            <a:ext cx="9070975" cy="1584325"/>
          </a:xfrm>
        </p:spPr>
        <p:txBody>
          <a:bodyPr/>
          <a:lstStyle/>
          <a:p>
            <a:pPr eaLnBrk="1">
              <a:lnSpc>
                <a:spcPct val="10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LET </a:t>
            </a:r>
            <a:r>
              <a:rPr lang="en-GB" sz="5400" b="1" baseline="33000" smtClean="0">
                <a:solidFill>
                  <a:srgbClr val="2323DC"/>
                </a:solidFill>
                <a:latin typeface="Arial Black" pitchFamily="34" charset="0"/>
              </a:rPr>
              <a:t>,</a:t>
            </a:r>
            <a:r>
              <a:rPr lang="en-GB" b="1" smtClean="0">
                <a:solidFill>
                  <a:srgbClr val="2323DC"/>
                </a:solidFill>
                <a:latin typeface="Arial Black" pitchFamily="34" charset="0"/>
              </a:rPr>
              <a:t>S COMPLETE THE SENTENCES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754063" y="4494213"/>
            <a:ext cx="8037512" cy="762000"/>
          </a:xfrm>
        </p:spPr>
        <p:txBody>
          <a:bodyPr/>
          <a:lstStyle/>
          <a:p>
            <a: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smtClean="0">
                <a:latin typeface="Arial Black" pitchFamily="34" charset="0"/>
              </a:rPr>
              <a:t>We wear green socks.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039938" y="2136775"/>
          <a:ext cx="7000875" cy="1947863"/>
        </p:xfrm>
        <a:graphic>
          <a:graphicData uri="http://schemas.openxmlformats.org/presentationml/2006/ole">
            <p:oleObj spid="_x0000_s3074" name="Document" r:id="rId5" imgW="6154546" imgH="1309724" progId="Word.Document.8">
              <p:embed/>
            </p:oleObj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386</Words>
  <Application>Microsoft Office PowerPoint</Application>
  <PresentationFormat>Произвольный</PresentationFormat>
  <Paragraphs>262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Lucida Sans Unicode</vt:lpstr>
      <vt:lpstr>Wingdings</vt:lpstr>
      <vt:lpstr>Symbol</vt:lpstr>
      <vt:lpstr>Times New Roman</vt:lpstr>
      <vt:lpstr>Arial Black</vt:lpstr>
      <vt:lpstr>Herman</vt:lpstr>
      <vt:lpstr>Calibri</vt:lpstr>
      <vt:lpstr>Тема Office</vt:lpstr>
      <vt:lpstr>Документ Microsoft Office Word 97 - 2003</vt:lpstr>
      <vt:lpstr>LISTEN, SPEAK AND PLAY</vt:lpstr>
      <vt:lpstr>GUESS — WHAT COLOUR IS IT?</vt:lpstr>
      <vt:lpstr>LET ,S REPEAT COLOURS OF THE RAINBOW.</vt:lpstr>
      <vt:lpstr>WHAT COLOURS DID YOU FIND?</vt:lpstr>
      <vt:lpstr>WHAT COLOURS DID YOU FIND?</vt:lpstr>
      <vt:lpstr> THE CROSSWORD</vt:lpstr>
      <vt:lpstr>ANSWERS ON THE CROSSWORD</vt:lpstr>
      <vt:lpstr>LET ,S COMPLETE THE SENTENCES</vt:lpstr>
      <vt:lpstr>LET ,S COMPLETE THE SENTENCES</vt:lpstr>
      <vt:lpstr>LET ,S COMPLETE THE SENTENCES</vt:lpstr>
      <vt:lpstr>LET ,S COMPLETE THE SENTENCES</vt:lpstr>
      <vt:lpstr>LET ,S COMPLETE THE SENTENCES</vt:lpstr>
      <vt:lpstr>Thank you for your work!!!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LISTEN, SPEAK AND PLAY</dc:title>
  <dc:creator>revaz</dc:creator>
  <cp:lastModifiedBy>re</cp:lastModifiedBy>
  <cp:revision>23</cp:revision>
  <dcterms:modified xsi:type="dcterms:W3CDTF">2014-03-19T11:31:51Z</dcterms:modified>
</cp:coreProperties>
</file>