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  <p:sldId id="263" r:id="rId6"/>
    <p:sldId id="258" r:id="rId7"/>
    <p:sldId id="264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5810D-63B5-4736-8400-B66BD0E8742C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A55E5-72F2-4557-91D5-379BA36C86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D659D-233D-46FB-BF28-455606878071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BDE02-BC54-42FB-BF9E-E3B68D2DFE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E8E18-2DCD-4078-81BA-889990859EDB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A6690-68F0-4542-A7C6-9E73301032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76217-4A00-4170-A682-0E9F95998423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85F6E-F6FE-4548-8684-05232926D8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7F031-19DF-4FD0-8F64-947CCC9EE0C6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96188-D30B-402C-92D2-EE00F59592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8D08E-1C0B-4CA9-AAC2-EE30BFACEFC6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11090-541D-4F76-8ABE-CB404557F4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62A00-4F7A-4303-93FC-CDA43FF04C6C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1598D-CDAB-4472-81A8-B1AF07C630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11A64-6FA8-4DE8-9124-CB1411DF536E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5435A-D825-4318-A41B-F836857CB4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17463-0DFA-4D63-8ACD-535EAD2FC679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DB853-1F0A-4946-963B-5E0DEB4167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CC3FB-F337-4B0A-9E5E-EED2EBA33C79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53BD6-E767-42A3-8810-D755ED9BB5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0A2EA-624F-4133-9B58-08292CBA1AB6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E89F9-DA9D-4B28-B00F-0EF001421D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CA4FFA-666C-465A-9AC1-9E6F33E98546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767832-3299-428F-9971-4CD3E7A771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u="sng" dirty="0" smtClean="0"/>
              <a:t>Расчет  неразветвленной </a:t>
            </a:r>
            <a:r>
              <a:rPr lang="ru-RU" u="sng" dirty="0"/>
              <a:t>электрической цепи переменного тока</a:t>
            </a:r>
            <a:endParaRPr lang="ru-RU" dirty="0"/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500" y="4786313"/>
            <a:ext cx="8143875" cy="852487"/>
          </a:xfrm>
        </p:spPr>
        <p:txBody>
          <a:bodyPr/>
          <a:lstStyle/>
          <a:p>
            <a:pPr algn="l" eaLnBrk="1" hangingPunct="1"/>
            <a:r>
              <a:rPr lang="ru-RU" sz="1800" smtClean="0">
                <a:solidFill>
                  <a:schemeClr val="tx1"/>
                </a:solidFill>
              </a:rPr>
              <a:t>Разработка  преподавателя электротехники Сибайского многопрофильного профессионального колледжа Девятовой ИМ </a:t>
            </a:r>
            <a:r>
              <a:rPr lang="en-US" sz="1800" smtClean="0">
                <a:solidFill>
                  <a:schemeClr val="tx1"/>
                </a:solidFill>
              </a:rPr>
              <a:t>[</a:t>
            </a:r>
            <a:r>
              <a:rPr lang="ru-RU" sz="1800" smtClean="0">
                <a:solidFill>
                  <a:schemeClr val="tx1"/>
                </a:solidFill>
              </a:rPr>
              <a:t>267-233-166</a:t>
            </a:r>
            <a:r>
              <a:rPr lang="en-US" sz="1800" smtClean="0">
                <a:solidFill>
                  <a:schemeClr val="tx1"/>
                </a:solidFill>
              </a:rPr>
              <a:t>]</a:t>
            </a:r>
            <a:endParaRPr lang="ru-RU" sz="1800" smtClean="0">
              <a:solidFill>
                <a:schemeClr val="tx1"/>
              </a:solidFill>
            </a:endParaRP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1000125" y="357188"/>
            <a:ext cx="1500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Урок №24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3" descr="2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1285875"/>
            <a:ext cx="246697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Box 6"/>
          <p:cNvSpPr txBox="1">
            <a:spLocks noChangeArrowheads="1"/>
          </p:cNvSpPr>
          <p:nvPr/>
        </p:nvSpPr>
        <p:spPr bwMode="auto">
          <a:xfrm>
            <a:off x="428625" y="357188"/>
            <a:ext cx="821531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Последовательное соединение активного сопротивления и индуктивности</a:t>
            </a:r>
          </a:p>
        </p:txBody>
      </p:sp>
      <p:pic>
        <p:nvPicPr>
          <p:cNvPr id="3076" name="Рисунок 7" descr="3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71563" y="3714750"/>
            <a:ext cx="22955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Box 8"/>
          <p:cNvSpPr txBox="1">
            <a:spLocks noChangeArrowheads="1"/>
          </p:cNvSpPr>
          <p:nvPr/>
        </p:nvSpPr>
        <p:spPr bwMode="auto">
          <a:xfrm>
            <a:off x="2643188" y="1857375"/>
            <a:ext cx="57864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R=100 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    L=0.2  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Гн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      U=120 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         I=?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Box 9"/>
          <p:cNvSpPr txBox="1">
            <a:spLocks noChangeArrowheads="1"/>
          </p:cNvSpPr>
          <p:nvPr/>
        </p:nvSpPr>
        <p:spPr bwMode="auto">
          <a:xfrm>
            <a:off x="3071813" y="2714625"/>
            <a:ext cx="5143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l-GR" sz="2000" b="1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L=2</a:t>
            </a:r>
            <a:r>
              <a:rPr lang="el-GR" sz="2000" b="1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f L= 2*3.14*50*0.2= 62.8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Ом</a:t>
            </a:r>
          </a:p>
        </p:txBody>
      </p:sp>
      <p:sp>
        <p:nvSpPr>
          <p:cNvPr id="3079" name="TextBox 10"/>
          <p:cNvSpPr txBox="1">
            <a:spLocks noChangeArrowheads="1"/>
          </p:cNvSpPr>
          <p:nvPr/>
        </p:nvSpPr>
        <p:spPr bwMode="auto">
          <a:xfrm>
            <a:off x="3071813" y="4071938"/>
            <a:ext cx="5000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Z=√ R</a:t>
            </a:r>
            <a:r>
              <a:rPr lang="en-US" sz="2000" b="1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+ X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b="1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=√100*100 + 62.8*62.8=118.08</a:t>
            </a:r>
            <a:endParaRPr lang="ru-RU" sz="2000" b="1" baseline="-250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571875" y="4143375"/>
            <a:ext cx="10001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857750" y="4143375"/>
            <a:ext cx="221456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500063" y="428625"/>
            <a:ext cx="8143875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=I*R=1.014*100=101.6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;                  U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=I*X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=1.016*62.8=63.8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Calibri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 flipH="1" flipV="1">
            <a:off x="4500563" y="3643313"/>
            <a:ext cx="15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000625" y="3643313"/>
            <a:ext cx="15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1" name="TextBox 102"/>
          <p:cNvSpPr txBox="1">
            <a:spLocks noChangeArrowheads="1"/>
          </p:cNvSpPr>
          <p:nvPr/>
        </p:nvSpPr>
        <p:spPr bwMode="auto">
          <a:xfrm>
            <a:off x="214313" y="1571625"/>
            <a:ext cx="3000375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=arccos (63.8/119.7)=</a:t>
            </a:r>
          </a:p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=57.82º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4102" name="TextBox 103"/>
          <p:cNvSpPr txBox="1">
            <a:spLocks noChangeArrowheads="1"/>
          </p:cNvSpPr>
          <p:nvPr/>
        </p:nvSpPr>
        <p:spPr bwMode="auto">
          <a:xfrm>
            <a:off x="285750" y="3429000"/>
            <a:ext cx="2857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i=1.016 sin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t</a:t>
            </a:r>
          </a:p>
          <a:p>
            <a:r>
              <a:rPr lang="en-US" sz="20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u=120 sin (t+57.82)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Блок-схема: альтернативный процесс 104"/>
          <p:cNvSpPr/>
          <p:nvPr/>
        </p:nvSpPr>
        <p:spPr>
          <a:xfrm>
            <a:off x="142875" y="3357563"/>
            <a:ext cx="2857500" cy="928687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04" name="TextBox 105"/>
          <p:cNvSpPr txBox="1">
            <a:spLocks noChangeArrowheads="1"/>
          </p:cNvSpPr>
          <p:nvPr/>
        </p:nvSpPr>
        <p:spPr bwMode="auto">
          <a:xfrm>
            <a:off x="357188" y="4500563"/>
            <a:ext cx="27146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u="sng">
                <a:latin typeface="Times New Roman" pitchFamily="18" charset="0"/>
                <a:cs typeface="Times New Roman" pitchFamily="18" charset="0"/>
              </a:rPr>
              <a:t>Вывод:</a:t>
            </a:r>
          </a:p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Ток отстает от напряжения на 57,82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º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5" name="Рисунок 38" descr="сетка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71938" y="1357313"/>
            <a:ext cx="4705350" cy="450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1" name="Прямая со стрелкой 40"/>
          <p:cNvCxnSpPr/>
          <p:nvPr/>
        </p:nvCxnSpPr>
        <p:spPr>
          <a:xfrm>
            <a:off x="4500563" y="4286250"/>
            <a:ext cx="3857625" cy="158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4500563" y="4214813"/>
            <a:ext cx="857250" cy="1587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rot="5400000" flipH="1" flipV="1">
            <a:off x="3498850" y="3214688"/>
            <a:ext cx="2001837" cy="158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 flipH="1" flipV="1">
            <a:off x="7358063" y="3286125"/>
            <a:ext cx="200183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4572000" y="2286000"/>
            <a:ext cx="3714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 flipV="1">
            <a:off x="4500563" y="2286000"/>
            <a:ext cx="3857625" cy="1928813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2" name="TextBox 61"/>
          <p:cNvSpPr txBox="1">
            <a:spLocks noChangeArrowheads="1"/>
          </p:cNvSpPr>
          <p:nvPr/>
        </p:nvSpPr>
        <p:spPr bwMode="auto">
          <a:xfrm>
            <a:off x="6000750" y="3000375"/>
            <a:ext cx="500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U</a:t>
            </a:r>
            <a:endParaRPr lang="ru-RU">
              <a:latin typeface="Calibri" pitchFamily="34" charset="0"/>
            </a:endParaRPr>
          </a:p>
        </p:txBody>
      </p:sp>
      <p:sp>
        <p:nvSpPr>
          <p:cNvPr id="4113" name="TextBox 63"/>
          <p:cNvSpPr txBox="1">
            <a:spLocks noChangeArrowheads="1"/>
          </p:cNvSpPr>
          <p:nvPr/>
        </p:nvSpPr>
        <p:spPr bwMode="auto">
          <a:xfrm>
            <a:off x="4572000" y="2928938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L</a:t>
            </a:r>
            <a:endParaRPr lang="ru-RU">
              <a:latin typeface="Calibri" pitchFamily="34" charset="0"/>
            </a:endParaRPr>
          </a:p>
        </p:txBody>
      </p:sp>
      <p:sp>
        <p:nvSpPr>
          <p:cNvPr id="4114" name="TextBox 65"/>
          <p:cNvSpPr txBox="1">
            <a:spLocks noChangeArrowheads="1"/>
          </p:cNvSpPr>
          <p:nvPr/>
        </p:nvSpPr>
        <p:spPr bwMode="auto">
          <a:xfrm>
            <a:off x="6072188" y="4429125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R</a:t>
            </a:r>
            <a:endParaRPr lang="ru-RU">
              <a:latin typeface="Calibri" pitchFamily="34" charset="0"/>
            </a:endParaRPr>
          </a:p>
        </p:txBody>
      </p:sp>
      <p:sp>
        <p:nvSpPr>
          <p:cNvPr id="4115" name="TextBox 66"/>
          <p:cNvSpPr txBox="1">
            <a:spLocks noChangeArrowheads="1"/>
          </p:cNvSpPr>
          <p:nvPr/>
        </p:nvSpPr>
        <p:spPr bwMode="auto">
          <a:xfrm>
            <a:off x="4786313" y="4357688"/>
            <a:ext cx="357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I</a:t>
            </a: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2" grpId="0"/>
      <p:bldP spid="4113" grpId="0"/>
      <p:bldP spid="4114" grpId="0"/>
      <p:bldP spid="41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1" descr="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500" y="1357313"/>
            <a:ext cx="2276475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Прямоугольник 2"/>
          <p:cNvSpPr>
            <a:spLocks noChangeArrowheads="1"/>
          </p:cNvSpPr>
          <p:nvPr/>
        </p:nvSpPr>
        <p:spPr bwMode="auto">
          <a:xfrm>
            <a:off x="642938" y="142875"/>
            <a:ext cx="76438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Последовательное соединение активного сопротивления и емкости</a:t>
            </a:r>
          </a:p>
        </p:txBody>
      </p:sp>
      <p:sp>
        <p:nvSpPr>
          <p:cNvPr id="5124" name="Прямоугольник 3"/>
          <p:cNvSpPr>
            <a:spLocks noChangeArrowheads="1"/>
          </p:cNvSpPr>
          <p:nvPr/>
        </p:nvSpPr>
        <p:spPr bwMode="auto">
          <a:xfrm>
            <a:off x="3071813" y="1428750"/>
            <a:ext cx="56435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R=100 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=2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мкф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      U=120 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         I=?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3071813" y="2714625"/>
            <a:ext cx="5143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l-GR" sz="2000" b="1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L=2</a:t>
            </a:r>
            <a:r>
              <a:rPr lang="el-GR" sz="2000" b="1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f L= 2*3.14*50*0.2= 62.8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Ом</a:t>
            </a:r>
          </a:p>
        </p:txBody>
      </p:sp>
      <p:sp>
        <p:nvSpPr>
          <p:cNvPr id="5126" name="TextBox 5"/>
          <p:cNvSpPr txBox="1">
            <a:spLocks noChangeArrowheads="1"/>
          </p:cNvSpPr>
          <p:nvPr/>
        </p:nvSpPr>
        <p:spPr bwMode="auto">
          <a:xfrm>
            <a:off x="3071813" y="4071938"/>
            <a:ext cx="5000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Z=√ R</a:t>
            </a:r>
            <a:r>
              <a:rPr lang="en-US" sz="2000" b="1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+ X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000" b="1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=√100*100 + 62.8*62.8=118.08</a:t>
            </a:r>
            <a:endParaRPr lang="ru-RU" sz="2000" b="1" baseline="-25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500063" y="428625"/>
            <a:ext cx="8143875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=I*R=0,64*100=64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;                  U</a:t>
            </a:r>
            <a:r>
              <a:rPr lang="ru-RU" sz="2000" b="1" baseline="-2500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=I*X</a:t>
            </a:r>
            <a:r>
              <a:rPr lang="ru-RU" sz="2000" b="1" baseline="-2500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=0,64*159,23=101.9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Calibri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 flipH="1" flipV="1">
            <a:off x="4500563" y="3643313"/>
            <a:ext cx="15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000625" y="3643313"/>
            <a:ext cx="15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9" name="TextBox 84"/>
          <p:cNvSpPr txBox="1">
            <a:spLocks noChangeArrowheads="1"/>
          </p:cNvSpPr>
          <p:nvPr/>
        </p:nvSpPr>
        <p:spPr bwMode="auto">
          <a:xfrm>
            <a:off x="428625" y="1285875"/>
            <a:ext cx="3000375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=arccos (101.9/120.3)=</a:t>
            </a:r>
          </a:p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=32.12º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86" name="Блок-схема: альтернативный процесс 85"/>
          <p:cNvSpPr/>
          <p:nvPr/>
        </p:nvSpPr>
        <p:spPr>
          <a:xfrm>
            <a:off x="357188" y="2857500"/>
            <a:ext cx="2857500" cy="92868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151" name="TextBox 86"/>
          <p:cNvSpPr txBox="1">
            <a:spLocks noChangeArrowheads="1"/>
          </p:cNvSpPr>
          <p:nvPr/>
        </p:nvSpPr>
        <p:spPr bwMode="auto">
          <a:xfrm>
            <a:off x="357188" y="3000375"/>
            <a:ext cx="2857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i=0.64 sin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t</a:t>
            </a:r>
          </a:p>
          <a:p>
            <a:r>
              <a:rPr lang="en-US" sz="20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u=120 sin (t-32.12)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2" name="TextBox 88"/>
          <p:cNvSpPr txBox="1">
            <a:spLocks noChangeArrowheads="1"/>
          </p:cNvSpPr>
          <p:nvPr/>
        </p:nvSpPr>
        <p:spPr bwMode="auto">
          <a:xfrm>
            <a:off x="285750" y="4572000"/>
            <a:ext cx="27146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u="sng">
                <a:latin typeface="Times New Roman" pitchFamily="18" charset="0"/>
                <a:cs typeface="Times New Roman" pitchFamily="18" charset="0"/>
              </a:rPr>
              <a:t>Вывод:</a:t>
            </a:r>
          </a:p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Ток опережает напряжение на 32,12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º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3" name="Рисунок 51" descr="сетка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143375" y="2000250"/>
            <a:ext cx="4705350" cy="450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5" name="Прямая со стрелкой 54"/>
          <p:cNvCxnSpPr/>
          <p:nvPr/>
        </p:nvCxnSpPr>
        <p:spPr>
          <a:xfrm>
            <a:off x="5357813" y="3000375"/>
            <a:ext cx="857250" cy="1588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5357813" y="3071813"/>
            <a:ext cx="2500312" cy="1587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rot="5400000">
            <a:off x="3786982" y="4571206"/>
            <a:ext cx="3143250" cy="1587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 rot="16200000" flipH="1">
            <a:off x="5143500" y="3357563"/>
            <a:ext cx="3000375" cy="2428875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TextBox 73"/>
          <p:cNvSpPr txBox="1">
            <a:spLocks noChangeArrowheads="1"/>
          </p:cNvSpPr>
          <p:nvPr/>
        </p:nvSpPr>
        <p:spPr bwMode="auto">
          <a:xfrm>
            <a:off x="5715000" y="257175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I</a:t>
            </a:r>
            <a:endParaRPr lang="ru-RU">
              <a:latin typeface="Calibri" pitchFamily="34" charset="0"/>
            </a:endParaRPr>
          </a:p>
        </p:txBody>
      </p:sp>
      <p:sp>
        <p:nvSpPr>
          <p:cNvPr id="6159" name="TextBox 74"/>
          <p:cNvSpPr txBox="1">
            <a:spLocks noChangeArrowheads="1"/>
          </p:cNvSpPr>
          <p:nvPr/>
        </p:nvSpPr>
        <p:spPr bwMode="auto">
          <a:xfrm>
            <a:off x="6786563" y="4214813"/>
            <a:ext cx="500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U</a:t>
            </a:r>
            <a:endParaRPr lang="ru-RU">
              <a:latin typeface="Calibri" pitchFamily="34" charset="0"/>
            </a:endParaRPr>
          </a:p>
        </p:txBody>
      </p:sp>
      <p:sp>
        <p:nvSpPr>
          <p:cNvPr id="6160" name="TextBox 75"/>
          <p:cNvSpPr txBox="1">
            <a:spLocks noChangeArrowheads="1"/>
          </p:cNvSpPr>
          <p:nvPr/>
        </p:nvSpPr>
        <p:spPr bwMode="auto">
          <a:xfrm>
            <a:off x="7143750" y="257175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R</a:t>
            </a:r>
            <a:endParaRPr lang="ru-RU">
              <a:latin typeface="Calibri" pitchFamily="34" charset="0"/>
            </a:endParaRPr>
          </a:p>
        </p:txBody>
      </p:sp>
      <p:sp>
        <p:nvSpPr>
          <p:cNvPr id="6161" name="TextBox 76"/>
          <p:cNvSpPr txBox="1">
            <a:spLocks noChangeArrowheads="1"/>
          </p:cNvSpPr>
          <p:nvPr/>
        </p:nvSpPr>
        <p:spPr bwMode="auto">
          <a:xfrm>
            <a:off x="4714875" y="428625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C</a:t>
            </a:r>
            <a:endParaRPr lang="ru-RU">
              <a:latin typeface="Calibri" pitchFamily="34" charset="0"/>
            </a:endParaRPr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 rot="5400000">
            <a:off x="6322219" y="4607719"/>
            <a:ext cx="307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rot="10800000">
            <a:off x="5429250" y="6143625"/>
            <a:ext cx="25003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8" grpId="0"/>
      <p:bldP spid="6159" grpId="0"/>
      <p:bldP spid="6160" grpId="0"/>
      <p:bldP spid="61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Схема RLC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88" y="1285875"/>
            <a:ext cx="3571875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Прямоугольник 6"/>
          <p:cNvSpPr>
            <a:spLocks noChangeArrowheads="1"/>
          </p:cNvSpPr>
          <p:nvPr/>
        </p:nvSpPr>
        <p:spPr bwMode="auto">
          <a:xfrm>
            <a:off x="500063" y="357188"/>
            <a:ext cx="84296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Последовательное</a:t>
            </a:r>
            <a:r>
              <a:rPr lang="ru-RU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соединение активного сопротивления, индуктивности и емкости</a:t>
            </a:r>
          </a:p>
        </p:txBody>
      </p:sp>
      <p:sp>
        <p:nvSpPr>
          <p:cNvPr id="7172" name="Прямоугольник 7"/>
          <p:cNvSpPr>
            <a:spLocks noChangeArrowheads="1"/>
          </p:cNvSpPr>
          <p:nvPr/>
        </p:nvSpPr>
        <p:spPr bwMode="auto">
          <a:xfrm>
            <a:off x="4071938" y="1500188"/>
            <a:ext cx="47863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R=100 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    L=0.2  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Гн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      U=120 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С= 20 мкф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       I=?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TextBox 15"/>
          <p:cNvSpPr txBox="1">
            <a:spLocks noChangeArrowheads="1"/>
          </p:cNvSpPr>
          <p:nvPr/>
        </p:nvSpPr>
        <p:spPr bwMode="auto">
          <a:xfrm>
            <a:off x="4357688" y="2857500"/>
            <a:ext cx="457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X= X</a:t>
            </a:r>
            <a:r>
              <a:rPr lang="ru-RU" sz="2000" b="1" baseline="-250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 -Xс=159,23-62,8=96,43 Ом                          </a:t>
            </a:r>
          </a:p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Z =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√ R</a:t>
            </a:r>
            <a:r>
              <a:rPr lang="en-US" sz="2000" b="1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с)</a:t>
            </a:r>
            <a:r>
              <a:rPr lang="en-US" sz="2000" b="1" baseline="3000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=  138,9 Ом</a:t>
            </a:r>
          </a:p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Uc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=120/138.9=0.86 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A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2" descr="сетка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00500" y="1571625"/>
            <a:ext cx="4705350" cy="450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1"/>
          <p:cNvSpPr>
            <a:spLocks noChangeArrowheads="1"/>
          </p:cNvSpPr>
          <p:nvPr/>
        </p:nvSpPr>
        <p:spPr bwMode="auto">
          <a:xfrm>
            <a:off x="428625" y="428625"/>
            <a:ext cx="37560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000" b="1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Uc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=120/138.9=0.86 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A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>
              <a:latin typeface="Times New Roman" pitchFamily="18" charset="0"/>
              <a:ea typeface="TimesNewRomanPSMT" charset="-128"/>
              <a:cs typeface="Times New Roman" pitchFamily="18" charset="0"/>
            </a:endParaRPr>
          </a:p>
          <a:p>
            <a:pPr algn="just"/>
            <a:endParaRPr lang="ru-RU" sz="2000" b="1">
              <a:latin typeface="Times New Roman" pitchFamily="18" charset="0"/>
              <a:ea typeface="TimesNewRomanPSMT" charset="-128"/>
              <a:cs typeface="Times New Roman" pitchFamily="18" charset="0"/>
            </a:endParaRPr>
          </a:p>
          <a:p>
            <a:pPr algn="just"/>
            <a:r>
              <a:rPr lang="en-US" sz="2000" b="1">
                <a:latin typeface="Times New Roman" pitchFamily="18" charset="0"/>
                <a:ea typeface="TimesNewRomanPSMT" charset="-128"/>
                <a:cs typeface="Times New Roman" pitchFamily="18" charset="0"/>
              </a:rPr>
              <a:t>U</a:t>
            </a:r>
            <a:r>
              <a:rPr lang="en-US" sz="2000" b="1" baseline="-30000">
                <a:latin typeface="Times New Roman" pitchFamily="18" charset="0"/>
                <a:ea typeface="TimesNewRomanPSMT" charset="-128"/>
                <a:cs typeface="Times New Roman" pitchFamily="18" charset="0"/>
              </a:rPr>
              <a:t>R</a:t>
            </a:r>
            <a:r>
              <a:rPr lang="en-US" sz="2000" b="1">
                <a:latin typeface="Times New Roman" pitchFamily="18" charset="0"/>
                <a:ea typeface="TimesNewRomanPSMT" charset="-128"/>
                <a:cs typeface="Times New Roman" pitchFamily="18" charset="0"/>
              </a:rPr>
              <a:t>=I*R=0,86*100=86 </a:t>
            </a:r>
            <a:r>
              <a:rPr lang="ru-RU" sz="2000" b="1">
                <a:latin typeface="Times New Roman" pitchFamily="18" charset="0"/>
                <a:ea typeface="TimesNewRomanPSMT" charset="-128"/>
                <a:cs typeface="Times New Roman" pitchFamily="18" charset="0"/>
              </a:rPr>
              <a:t>В</a:t>
            </a:r>
            <a:r>
              <a:rPr lang="en-US" sz="2000" b="1">
                <a:latin typeface="Times New Roman" pitchFamily="18" charset="0"/>
                <a:ea typeface="TimesNewRomanPSMT" charset="-128"/>
                <a:cs typeface="Times New Roman" pitchFamily="18" charset="0"/>
              </a:rPr>
              <a:t>;      </a:t>
            </a:r>
            <a:endParaRPr lang="ru-RU" sz="2000" b="1">
              <a:latin typeface="Times New Roman" pitchFamily="18" charset="0"/>
              <a:ea typeface="TimesNewRomanPSMT" charset="-128"/>
              <a:cs typeface="Times New Roman" pitchFamily="18" charset="0"/>
            </a:endParaRPr>
          </a:p>
          <a:p>
            <a:pPr algn="just"/>
            <a:r>
              <a:rPr lang="en-US" sz="2000" b="1">
                <a:latin typeface="Times New Roman" pitchFamily="18" charset="0"/>
                <a:ea typeface="TimesNewRomanPSMT" charset="-128"/>
                <a:cs typeface="Times New Roman" pitchFamily="18" charset="0"/>
              </a:rPr>
              <a:t>U</a:t>
            </a:r>
            <a:r>
              <a:rPr lang="ru-RU" sz="2000" b="1" baseline="-30000">
                <a:latin typeface="Times New Roman" pitchFamily="18" charset="0"/>
                <a:ea typeface="TimesNewRomanPSMT" charset="-128"/>
                <a:cs typeface="Times New Roman" pitchFamily="18" charset="0"/>
              </a:rPr>
              <a:t>С</a:t>
            </a:r>
            <a:r>
              <a:rPr lang="en-US" sz="2000" b="1">
                <a:latin typeface="Times New Roman" pitchFamily="18" charset="0"/>
                <a:ea typeface="TimesNewRomanPSMT" charset="-128"/>
                <a:cs typeface="Times New Roman" pitchFamily="18" charset="0"/>
              </a:rPr>
              <a:t>=I*X</a:t>
            </a:r>
            <a:r>
              <a:rPr lang="ru-RU" sz="2000" b="1" baseline="-30000">
                <a:latin typeface="Times New Roman" pitchFamily="18" charset="0"/>
                <a:ea typeface="TimesNewRomanPSMT" charset="-128"/>
                <a:cs typeface="Times New Roman" pitchFamily="18" charset="0"/>
              </a:rPr>
              <a:t>С</a:t>
            </a:r>
            <a:r>
              <a:rPr lang="en-US" sz="2000" b="1">
                <a:latin typeface="Times New Roman" pitchFamily="18" charset="0"/>
                <a:ea typeface="TimesNewRomanPSMT" charset="-128"/>
                <a:cs typeface="Times New Roman" pitchFamily="18" charset="0"/>
              </a:rPr>
              <a:t>=0,86*159,23=136.9 </a:t>
            </a:r>
            <a:r>
              <a:rPr lang="ru-RU" sz="2000" b="1">
                <a:latin typeface="Times New Roman" pitchFamily="18" charset="0"/>
                <a:ea typeface="TimesNewRomanPSMT" charset="-128"/>
                <a:cs typeface="Times New Roman" pitchFamily="18" charset="0"/>
              </a:rPr>
              <a:t>В</a:t>
            </a:r>
            <a:r>
              <a:rPr lang="en-US" sz="2000" b="1">
                <a:latin typeface="Times New Roman" pitchFamily="18" charset="0"/>
                <a:ea typeface="TimesNewRomanPSMT" charset="-128"/>
                <a:cs typeface="Times New Roman" pitchFamily="18" charset="0"/>
              </a:rPr>
              <a:t>.  </a:t>
            </a:r>
            <a:endParaRPr lang="ru-RU" sz="2000" b="1">
              <a:latin typeface="Times New Roman" pitchFamily="18" charset="0"/>
              <a:ea typeface="TimesNewRomanPSMT" charset="-128"/>
              <a:cs typeface="Times New Roman" pitchFamily="18" charset="0"/>
            </a:endParaRPr>
          </a:p>
          <a:p>
            <a:pPr algn="just"/>
            <a:r>
              <a:rPr lang="en-US" sz="2000" b="1">
                <a:latin typeface="Times New Roman" pitchFamily="18" charset="0"/>
                <a:ea typeface="TimesNewRomanPSMT" charset="-128"/>
                <a:cs typeface="Times New Roman" pitchFamily="18" charset="0"/>
              </a:rPr>
              <a:t>U</a:t>
            </a:r>
            <a:r>
              <a:rPr lang="en-US" sz="2000" b="1" baseline="-30000">
                <a:latin typeface="Times New Roman" pitchFamily="18" charset="0"/>
                <a:ea typeface="TimesNewRomanPSMT" charset="-128"/>
                <a:cs typeface="Times New Roman" pitchFamily="18" charset="0"/>
              </a:rPr>
              <a:t>L</a:t>
            </a:r>
            <a:r>
              <a:rPr lang="en-US" sz="2000" b="1">
                <a:latin typeface="Times New Roman" pitchFamily="18" charset="0"/>
                <a:ea typeface="TimesNewRomanPSMT" charset="-128"/>
                <a:cs typeface="Times New Roman" pitchFamily="18" charset="0"/>
              </a:rPr>
              <a:t>=I*X</a:t>
            </a:r>
            <a:r>
              <a:rPr lang="en-US" sz="2000" b="1" baseline="-30000">
                <a:latin typeface="Times New Roman" pitchFamily="18" charset="0"/>
                <a:ea typeface="TimesNewRomanPSMT" charset="-128"/>
                <a:cs typeface="Times New Roman" pitchFamily="18" charset="0"/>
              </a:rPr>
              <a:t>L</a:t>
            </a:r>
            <a:r>
              <a:rPr lang="en-US" sz="2000" b="1">
                <a:latin typeface="Times New Roman" pitchFamily="18" charset="0"/>
                <a:ea typeface="TimesNewRomanPSMT" charset="-128"/>
                <a:cs typeface="Times New Roman" pitchFamily="18" charset="0"/>
              </a:rPr>
              <a:t>=0,86*62.8=</a:t>
            </a:r>
            <a:r>
              <a:rPr lang="ru-RU" sz="2000" b="1">
                <a:latin typeface="Times New Roman" pitchFamily="18" charset="0"/>
                <a:ea typeface="TimesNewRomanPSMT" charset="-128"/>
                <a:cs typeface="Times New Roman" pitchFamily="18" charset="0"/>
              </a:rPr>
              <a:t>54</a:t>
            </a:r>
            <a:r>
              <a:rPr lang="en-US" sz="2000" b="1">
                <a:latin typeface="Times New Roman" pitchFamily="18" charset="0"/>
                <a:ea typeface="TimesNewRomanPSMT" charset="-128"/>
                <a:cs typeface="Times New Roman" pitchFamily="18" charset="0"/>
              </a:rPr>
              <a:t> </a:t>
            </a:r>
            <a:r>
              <a:rPr lang="ru-RU" sz="2000" b="1">
                <a:latin typeface="Times New Roman" pitchFamily="18" charset="0"/>
                <a:ea typeface="TimesNewRomanPSMT" charset="-128"/>
                <a:cs typeface="Times New Roman" pitchFamily="18" charset="0"/>
              </a:rPr>
              <a:t>В</a:t>
            </a:r>
            <a:r>
              <a:rPr lang="en-US" sz="2000" b="1">
                <a:latin typeface="Times New Roman" pitchFamily="18" charset="0"/>
                <a:ea typeface="TimesNewRomanPSMT" charset="-128"/>
                <a:cs typeface="Times New Roman" pitchFamily="18" charset="0"/>
              </a:rPr>
              <a:t>.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3036888" y="4106863"/>
            <a:ext cx="4357687" cy="1587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214938" y="1928813"/>
            <a:ext cx="3286125" cy="1587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214938" y="1928813"/>
            <a:ext cx="3214687" cy="1571625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9" name="TextBox 8"/>
          <p:cNvSpPr txBox="1">
            <a:spLocks noChangeArrowheads="1"/>
          </p:cNvSpPr>
          <p:nvPr/>
        </p:nvSpPr>
        <p:spPr bwMode="auto">
          <a:xfrm>
            <a:off x="5572125" y="135731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I</a:t>
            </a:r>
            <a:endParaRPr lang="ru-RU">
              <a:latin typeface="Calibri" pitchFamily="34" charset="0"/>
            </a:endParaRPr>
          </a:p>
        </p:txBody>
      </p:sp>
      <p:sp>
        <p:nvSpPr>
          <p:cNvPr id="8200" name="TextBox 10"/>
          <p:cNvSpPr txBox="1">
            <a:spLocks noChangeArrowheads="1"/>
          </p:cNvSpPr>
          <p:nvPr/>
        </p:nvSpPr>
        <p:spPr bwMode="auto">
          <a:xfrm>
            <a:off x="7643813" y="200025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R</a:t>
            </a:r>
            <a:endParaRPr lang="ru-RU">
              <a:latin typeface="Calibri" pitchFamily="34" charset="0"/>
            </a:endParaRPr>
          </a:p>
        </p:txBody>
      </p:sp>
      <p:sp>
        <p:nvSpPr>
          <p:cNvPr id="8201" name="TextBox 11"/>
          <p:cNvSpPr txBox="1">
            <a:spLocks noChangeArrowheads="1"/>
          </p:cNvSpPr>
          <p:nvPr/>
        </p:nvSpPr>
        <p:spPr bwMode="auto">
          <a:xfrm>
            <a:off x="4857750" y="257175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C</a:t>
            </a:r>
            <a:endParaRPr lang="ru-RU">
              <a:latin typeface="Calibri" pitchFamily="34" charset="0"/>
            </a:endParaRPr>
          </a:p>
        </p:txBody>
      </p:sp>
      <p:sp>
        <p:nvSpPr>
          <p:cNvPr id="8202" name="TextBox 12"/>
          <p:cNvSpPr txBox="1">
            <a:spLocks noChangeArrowheads="1"/>
          </p:cNvSpPr>
          <p:nvPr/>
        </p:nvSpPr>
        <p:spPr bwMode="auto">
          <a:xfrm>
            <a:off x="7000875" y="3000375"/>
            <a:ext cx="500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U</a:t>
            </a:r>
            <a:endParaRPr lang="ru-RU">
              <a:latin typeface="Calibri" pitchFamily="34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 flipH="1" flipV="1">
            <a:off x="3965575" y="4894263"/>
            <a:ext cx="2643187" cy="158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4" name="TextBox 14"/>
          <p:cNvSpPr txBox="1">
            <a:spLocks noChangeArrowheads="1"/>
          </p:cNvSpPr>
          <p:nvPr/>
        </p:nvSpPr>
        <p:spPr bwMode="auto">
          <a:xfrm>
            <a:off x="5357813" y="4429125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L</a:t>
            </a:r>
            <a:endParaRPr lang="ru-RU">
              <a:latin typeface="Calibri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5400000">
            <a:off x="7644606" y="2713832"/>
            <a:ext cx="15716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214938" y="1857375"/>
            <a:ext cx="857250" cy="1588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214938" y="3500438"/>
            <a:ext cx="32146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8" name="TextBox 28"/>
          <p:cNvSpPr txBox="1">
            <a:spLocks noChangeArrowheads="1"/>
          </p:cNvSpPr>
          <p:nvPr/>
        </p:nvSpPr>
        <p:spPr bwMode="auto">
          <a:xfrm>
            <a:off x="500063" y="3857625"/>
            <a:ext cx="2857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i=0.64 sin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t</a:t>
            </a:r>
          </a:p>
          <a:p>
            <a:r>
              <a:rPr lang="en-US" sz="20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u=120 sin (t-</a:t>
            </a:r>
            <a:r>
              <a:rPr lang="ru-RU" sz="20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46,07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Блок-схема: альтернативный процесс 29"/>
          <p:cNvSpPr/>
          <p:nvPr/>
        </p:nvSpPr>
        <p:spPr>
          <a:xfrm>
            <a:off x="428625" y="3643313"/>
            <a:ext cx="2857500" cy="928687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210" name="TextBox 30"/>
          <p:cNvSpPr txBox="1">
            <a:spLocks noChangeArrowheads="1"/>
          </p:cNvSpPr>
          <p:nvPr/>
        </p:nvSpPr>
        <p:spPr bwMode="auto">
          <a:xfrm>
            <a:off x="357188" y="2643188"/>
            <a:ext cx="3000375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=arccos (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82,9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/1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19,45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)=</a:t>
            </a:r>
          </a:p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46,07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º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8211" name="TextBox 31"/>
          <p:cNvSpPr txBox="1">
            <a:spLocks noChangeArrowheads="1"/>
          </p:cNvSpPr>
          <p:nvPr/>
        </p:nvSpPr>
        <p:spPr bwMode="auto">
          <a:xfrm>
            <a:off x="571500" y="5286375"/>
            <a:ext cx="27146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u="sng">
                <a:latin typeface="Times New Roman" pitchFamily="18" charset="0"/>
                <a:cs typeface="Times New Roman" pitchFamily="18" charset="0"/>
              </a:rPr>
              <a:t>Вывод:</a:t>
            </a:r>
          </a:p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Ток опережает напряжение на 46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º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  <p:bldP spid="8201" grpId="0"/>
      <p:bldP spid="8202" grpId="0"/>
      <p:bldP spid="820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270</Words>
  <Application>Microsoft Office PowerPoint</Application>
  <PresentationFormat>Экран (4:3)</PresentationFormat>
  <Paragraphs>56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Symbol</vt:lpstr>
      <vt:lpstr>TimesNewRomanPSMT</vt:lpstr>
      <vt:lpstr>Тема Office</vt:lpstr>
      <vt:lpstr>Расчет  неразветвленной электрической цепи переменного тока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Исследование неразветвленной электрической цепи переменного тока</dc:title>
  <dc:creator>Admin</dc:creator>
  <cp:lastModifiedBy>re</cp:lastModifiedBy>
  <cp:revision>28</cp:revision>
  <dcterms:created xsi:type="dcterms:W3CDTF">2012-12-04T08:47:29Z</dcterms:created>
  <dcterms:modified xsi:type="dcterms:W3CDTF">2014-03-18T22:22:25Z</dcterms:modified>
</cp:coreProperties>
</file>