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69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90DB0-C023-43A1-B0FB-524B45BFD98C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0CBB6-5ECB-415B-B974-0539D5D0EA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86926A-EC1A-4941-B663-313BFB5B5FBD}" type="slidenum">
              <a:rPr lang="ru-RU"/>
              <a:pPr/>
              <a:t>6</a:t>
            </a:fld>
            <a:endParaRPr lang="ru-RU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 режиме слайдов ответы появляются после кликанья мышкой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B4BD3D-D646-4296-BD90-43F52183FF9D}" type="slidenum">
              <a:rPr lang="ru-RU"/>
              <a:pPr/>
              <a:t>7</a:t>
            </a:fld>
            <a:endParaRPr lang="ru-RU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 режиме слайдов ответы появляются после кликанья мышкой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9A2035-6ABD-4615-9E5C-B991CD3F5D0C}" type="slidenum">
              <a:rPr lang="ru-RU"/>
              <a:pPr/>
              <a:t>8</a:t>
            </a:fld>
            <a:endParaRPr lang="ru-RU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 режиме слайдов ответы появляются после кликанья мышкой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38C2F-23FA-40D7-967B-274E55D60A69}" type="slidenum">
              <a:rPr lang="ru-RU"/>
              <a:pPr/>
              <a:t>10</a:t>
            </a:fld>
            <a:endParaRPr lang="ru-RU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/>
              <a:t>В режиме слайдов ответы появляются после кликанья мышкой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6493C6-EF4A-4D89-9CCB-23FCB3F5D4EE}" type="slidenum">
              <a:rPr lang="ru-RU"/>
              <a:pPr/>
              <a:t>15</a:t>
            </a:fld>
            <a:endParaRPr lang="ru-RU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/>
              <a:t>В режиме слайдов ответы появляются после кликанья мышкой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F8C20-3214-4AC5-8449-4D7F91636727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A1F30-FE42-44D7-85AE-2C3D23D7F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gs-market.ru/index.php?show_aux_page=88" TargetMode="External"/><Relationship Id="rId2" Type="http://schemas.openxmlformats.org/officeDocument/2006/relationships/hyperlink" Target="http://trinixy.ru/55544-astrolyabiya-17-foto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aptain-every.narod.ru/shipimage/quadrant3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3267794"/>
          </a:xfrm>
        </p:spPr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Тема урока: «Измерение углов». 5 клас</a:t>
            </a:r>
            <a:r>
              <a:rPr lang="ru-RU" sz="8000" b="1" i="1" dirty="0" smtClean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endParaRPr lang="ru-RU" sz="8000" b="1" i="1" dirty="0">
              <a:solidFill>
                <a:srgbClr val="007E3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509120"/>
            <a:ext cx="6400800" cy="108012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Учитель: Закияшко Наталья Анатольевна.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260648"/>
            <a:ext cx="7524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000" dirty="0" smtClean="0"/>
              <a:t>Муниципальное общеобразовательное учреждение – </a:t>
            </a:r>
          </a:p>
          <a:p>
            <a:pPr algn="ctr"/>
            <a:r>
              <a:rPr lang="ru-RU" sz="2000" dirty="0" smtClean="0"/>
              <a:t>средняя общеобразовательная школа №4 имени В.Бурова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051720" y="6021288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г.Бежецк, Тверской обл.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2014 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ru-RU" sz="3600">
                <a:solidFill>
                  <a:srgbClr val="FF3300"/>
                </a:solidFill>
              </a:rPr>
              <a:t>Упражнение 1 </a:t>
            </a:r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1916832"/>
            <a:ext cx="3900488" cy="293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33400" y="914400"/>
            <a:ext cx="8229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solidFill>
                  <a:srgbClr val="007E39"/>
                </a:solidFill>
              </a:rPr>
              <a:t>На рисунке найдите величины углов: а) </a:t>
            </a:r>
            <a:r>
              <a:rPr lang="en-US" sz="2800" i="1" dirty="0">
                <a:solidFill>
                  <a:srgbClr val="007E39"/>
                </a:solidFill>
              </a:rPr>
              <a:t>AOB</a:t>
            </a:r>
            <a:r>
              <a:rPr lang="en-US" sz="2800" dirty="0">
                <a:solidFill>
                  <a:srgbClr val="007E39"/>
                </a:solidFill>
              </a:rPr>
              <a:t>; </a:t>
            </a:r>
            <a:r>
              <a:rPr lang="ru-RU" sz="2800" dirty="0">
                <a:solidFill>
                  <a:srgbClr val="007E39"/>
                </a:solidFill>
              </a:rPr>
              <a:t>б) </a:t>
            </a:r>
            <a:r>
              <a:rPr lang="en-US" sz="2800" i="1" dirty="0">
                <a:solidFill>
                  <a:srgbClr val="007E39"/>
                </a:solidFill>
              </a:rPr>
              <a:t>AOC</a:t>
            </a:r>
            <a:r>
              <a:rPr lang="en-US" sz="2800" dirty="0">
                <a:solidFill>
                  <a:srgbClr val="007E39"/>
                </a:solidFill>
              </a:rPr>
              <a:t>; </a:t>
            </a:r>
            <a:r>
              <a:rPr lang="ru-RU" sz="2800" dirty="0">
                <a:solidFill>
                  <a:srgbClr val="007E39"/>
                </a:solidFill>
              </a:rPr>
              <a:t>в) </a:t>
            </a:r>
            <a:r>
              <a:rPr lang="en-US" sz="2800" i="1" dirty="0">
                <a:solidFill>
                  <a:srgbClr val="007E39"/>
                </a:solidFill>
              </a:rPr>
              <a:t>AOD</a:t>
            </a:r>
            <a:r>
              <a:rPr lang="en-US" sz="2800" dirty="0">
                <a:solidFill>
                  <a:srgbClr val="007E39"/>
                </a:solidFill>
              </a:rPr>
              <a:t>; </a:t>
            </a:r>
            <a:r>
              <a:rPr lang="ru-RU" sz="2800" dirty="0">
                <a:solidFill>
                  <a:srgbClr val="007E39"/>
                </a:solidFill>
              </a:rPr>
              <a:t>г</a:t>
            </a:r>
            <a:r>
              <a:rPr lang="en-US" sz="2800" dirty="0">
                <a:solidFill>
                  <a:srgbClr val="007E39"/>
                </a:solidFill>
              </a:rPr>
              <a:t>)</a:t>
            </a:r>
            <a:r>
              <a:rPr lang="ru-RU" sz="2800" dirty="0">
                <a:solidFill>
                  <a:srgbClr val="007E39"/>
                </a:solidFill>
              </a:rPr>
              <a:t> </a:t>
            </a:r>
            <a:r>
              <a:rPr lang="en-US" sz="2800" i="1" dirty="0">
                <a:solidFill>
                  <a:srgbClr val="007E39"/>
                </a:solidFill>
              </a:rPr>
              <a:t>BOC</a:t>
            </a:r>
            <a:r>
              <a:rPr lang="en-US" sz="2800" dirty="0">
                <a:solidFill>
                  <a:srgbClr val="007E39"/>
                </a:solidFill>
              </a:rPr>
              <a:t>; </a:t>
            </a:r>
            <a:r>
              <a:rPr lang="ru-RU" sz="2800" dirty="0" err="1">
                <a:solidFill>
                  <a:srgbClr val="007E39"/>
                </a:solidFill>
              </a:rPr>
              <a:t>д</a:t>
            </a:r>
            <a:r>
              <a:rPr lang="ru-RU" sz="2800" dirty="0">
                <a:solidFill>
                  <a:srgbClr val="007E39"/>
                </a:solidFill>
              </a:rPr>
              <a:t>) </a:t>
            </a:r>
            <a:r>
              <a:rPr lang="en-US" sz="2800" i="1" dirty="0">
                <a:solidFill>
                  <a:srgbClr val="007E39"/>
                </a:solidFill>
              </a:rPr>
              <a:t>BOD</a:t>
            </a:r>
            <a:r>
              <a:rPr lang="en-US" sz="2800" dirty="0">
                <a:solidFill>
                  <a:srgbClr val="007E39"/>
                </a:solidFill>
              </a:rPr>
              <a:t>; </a:t>
            </a:r>
            <a:r>
              <a:rPr lang="ru-RU" sz="2800" dirty="0">
                <a:solidFill>
                  <a:srgbClr val="007E39"/>
                </a:solidFill>
              </a:rPr>
              <a:t>е) </a:t>
            </a:r>
            <a:r>
              <a:rPr lang="en-US" sz="2800" i="1" dirty="0">
                <a:solidFill>
                  <a:srgbClr val="007E39"/>
                </a:solidFill>
              </a:rPr>
              <a:t>COD</a:t>
            </a:r>
            <a:r>
              <a:rPr lang="en-US" sz="2800" dirty="0">
                <a:solidFill>
                  <a:srgbClr val="007E39"/>
                </a:solidFill>
              </a:rPr>
              <a:t>.</a:t>
            </a:r>
            <a:endParaRPr lang="ru-RU" sz="2800" dirty="0">
              <a:solidFill>
                <a:srgbClr val="007E39"/>
              </a:solidFill>
            </a:endParaRP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685800" y="5105400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solidFill>
                  <a:srgbClr val="FF3300"/>
                </a:solidFill>
              </a:rPr>
              <a:t>Ответ:</a:t>
            </a:r>
            <a:r>
              <a:rPr lang="ru-RU" sz="2800" dirty="0">
                <a:solidFill>
                  <a:schemeClr val="accent1"/>
                </a:solidFill>
              </a:rPr>
              <a:t> </a:t>
            </a:r>
            <a:r>
              <a:rPr lang="ru-RU" sz="3200" b="1" i="1" dirty="0">
                <a:solidFill>
                  <a:srgbClr val="007E39"/>
                </a:solidFill>
              </a:rPr>
              <a:t>а) 60</a:t>
            </a:r>
            <a:r>
              <a:rPr lang="ru-RU" sz="3200" b="1" i="1" baseline="30000" dirty="0">
                <a:solidFill>
                  <a:srgbClr val="007E39"/>
                </a:solidFill>
              </a:rPr>
              <a:t>о</a:t>
            </a:r>
            <a:r>
              <a:rPr lang="en-US" sz="3200" b="1" i="1" dirty="0">
                <a:solidFill>
                  <a:srgbClr val="007E39"/>
                </a:solidFill>
              </a:rPr>
              <a:t>;</a:t>
            </a:r>
            <a:r>
              <a:rPr lang="en-US" sz="2000" b="1" i="1" dirty="0">
                <a:solidFill>
                  <a:srgbClr val="007E39"/>
                </a:solidFill>
              </a:rPr>
              <a:t> </a:t>
            </a:r>
            <a:endParaRPr lang="ru-RU" sz="2000" b="1" i="1" dirty="0">
              <a:solidFill>
                <a:srgbClr val="007E39"/>
              </a:solidFill>
            </a:endParaRP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987824" y="5085184"/>
            <a:ext cx="1541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rgbClr val="007E39"/>
                </a:solidFill>
              </a:rPr>
              <a:t>б) 90</a:t>
            </a:r>
            <a:r>
              <a:rPr lang="ru-RU" sz="2800" b="1" i="1" baseline="30000" dirty="0">
                <a:solidFill>
                  <a:srgbClr val="007E39"/>
                </a:solidFill>
              </a:rPr>
              <a:t>о</a:t>
            </a:r>
            <a:r>
              <a:rPr lang="en-US" sz="2800" b="1" i="1" dirty="0">
                <a:solidFill>
                  <a:srgbClr val="007E39"/>
                </a:solidFill>
              </a:rPr>
              <a:t>; </a:t>
            </a:r>
            <a:endParaRPr lang="ru-RU" sz="2800" b="1" i="1" dirty="0">
              <a:solidFill>
                <a:srgbClr val="007E39"/>
              </a:solidFill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4038600" y="5105400"/>
            <a:ext cx="16065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rgbClr val="007E39"/>
                </a:solidFill>
              </a:rPr>
              <a:t>в) </a:t>
            </a:r>
            <a:r>
              <a:rPr lang="ru-RU" sz="3200" b="1" i="1" dirty="0">
                <a:solidFill>
                  <a:srgbClr val="007E39"/>
                </a:solidFill>
              </a:rPr>
              <a:t>130</a:t>
            </a:r>
            <a:r>
              <a:rPr lang="ru-RU" sz="3200" b="1" i="1" baseline="30000" dirty="0">
                <a:solidFill>
                  <a:srgbClr val="007E39"/>
                </a:solidFill>
              </a:rPr>
              <a:t>о</a:t>
            </a:r>
            <a:r>
              <a:rPr lang="en-US" sz="2800" b="1" i="1" dirty="0">
                <a:solidFill>
                  <a:srgbClr val="007E39"/>
                </a:solidFill>
              </a:rPr>
              <a:t>;</a:t>
            </a:r>
            <a:r>
              <a:rPr lang="en-US" b="1" i="1" dirty="0">
                <a:solidFill>
                  <a:srgbClr val="007E39"/>
                </a:solidFill>
              </a:rPr>
              <a:t> </a:t>
            </a:r>
            <a:endParaRPr lang="ru-RU" b="1" i="1" dirty="0">
              <a:solidFill>
                <a:srgbClr val="007E39"/>
              </a:solidFill>
            </a:endParaRP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5334000" y="5105400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>
                <a:solidFill>
                  <a:srgbClr val="007E39"/>
                </a:solidFill>
              </a:rPr>
              <a:t>г</a:t>
            </a:r>
            <a:r>
              <a:rPr lang="en-US" sz="3200" b="1" i="1" dirty="0">
                <a:solidFill>
                  <a:srgbClr val="007E39"/>
                </a:solidFill>
              </a:rPr>
              <a:t>)</a:t>
            </a:r>
            <a:r>
              <a:rPr lang="ru-RU" sz="3200" b="1" i="1" dirty="0">
                <a:solidFill>
                  <a:srgbClr val="007E39"/>
                </a:solidFill>
              </a:rPr>
              <a:t> 30</a:t>
            </a:r>
            <a:r>
              <a:rPr lang="ru-RU" sz="3200" b="1" i="1" baseline="30000" dirty="0">
                <a:solidFill>
                  <a:srgbClr val="007E39"/>
                </a:solidFill>
              </a:rPr>
              <a:t>о</a:t>
            </a:r>
            <a:r>
              <a:rPr lang="en-US" sz="3200" b="1" i="1" dirty="0">
                <a:solidFill>
                  <a:srgbClr val="007E39"/>
                </a:solidFill>
              </a:rPr>
              <a:t>;</a:t>
            </a:r>
            <a:r>
              <a:rPr lang="en-US" sz="2000" b="1" i="1" dirty="0">
                <a:solidFill>
                  <a:srgbClr val="007E39"/>
                </a:solidFill>
              </a:rPr>
              <a:t> </a:t>
            </a:r>
            <a:endParaRPr lang="ru-RU" sz="2000" b="1" i="1" dirty="0">
              <a:solidFill>
                <a:srgbClr val="007E39"/>
              </a:solidFill>
            </a:endParaRP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6400800" y="5105400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 err="1">
                <a:solidFill>
                  <a:srgbClr val="007E39"/>
                </a:solidFill>
              </a:rPr>
              <a:t>д</a:t>
            </a:r>
            <a:r>
              <a:rPr lang="ru-RU" sz="3200" b="1" i="1" dirty="0">
                <a:solidFill>
                  <a:srgbClr val="007E39"/>
                </a:solidFill>
              </a:rPr>
              <a:t>) 70</a:t>
            </a:r>
            <a:r>
              <a:rPr lang="ru-RU" sz="3200" b="1" i="1" baseline="30000" dirty="0">
                <a:solidFill>
                  <a:srgbClr val="007E39"/>
                </a:solidFill>
              </a:rPr>
              <a:t>о</a:t>
            </a:r>
            <a:r>
              <a:rPr lang="en-US" sz="2800" dirty="0">
                <a:solidFill>
                  <a:schemeClr val="accent1"/>
                </a:solidFill>
              </a:rPr>
              <a:t>;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endParaRPr lang="ru-RU" dirty="0"/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7467600" y="5105400"/>
            <a:ext cx="152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>
                <a:solidFill>
                  <a:srgbClr val="007E39"/>
                </a:solidFill>
              </a:rPr>
              <a:t>е) 40</a:t>
            </a:r>
            <a:r>
              <a:rPr lang="ru-RU" sz="3200" b="1" i="1" baseline="30000" dirty="0">
                <a:solidFill>
                  <a:srgbClr val="007E39"/>
                </a:solidFill>
              </a:rPr>
              <a:t>о</a:t>
            </a:r>
            <a:r>
              <a:rPr lang="en-US" sz="2800" dirty="0">
                <a:solidFill>
                  <a:schemeClr val="accent1"/>
                </a:solidFill>
              </a:rPr>
              <a:t>.</a:t>
            </a:r>
            <a:endParaRPr lang="ru-RU" sz="2800" dirty="0"/>
          </a:p>
        </p:txBody>
      </p:sp>
      <p:sp>
        <p:nvSpPr>
          <p:cNvPr id="15" name="Полилиния 14"/>
          <p:cNvSpPr/>
          <p:nvPr/>
        </p:nvSpPr>
        <p:spPr>
          <a:xfrm>
            <a:off x="3347864" y="2564904"/>
            <a:ext cx="3280792" cy="1524000"/>
          </a:xfrm>
          <a:custGeom>
            <a:avLst/>
            <a:gdLst>
              <a:gd name="connsiteX0" fmla="*/ 0 w 3352800"/>
              <a:gd name="connsiteY0" fmla="*/ 0 h 1524000"/>
              <a:gd name="connsiteX1" fmla="*/ 1295400 w 3352800"/>
              <a:gd name="connsiteY1" fmla="*/ 1491343 h 1524000"/>
              <a:gd name="connsiteX2" fmla="*/ 3352800 w 3352800"/>
              <a:gd name="connsiteY2" fmla="*/ 1502229 h 1524000"/>
              <a:gd name="connsiteX3" fmla="*/ 2939143 w 3352800"/>
              <a:gd name="connsiteY3" fmla="*/ 1524000 h 1524000"/>
              <a:gd name="connsiteX4" fmla="*/ 2939143 w 3352800"/>
              <a:gd name="connsiteY4" fmla="*/ 1524000 h 1524000"/>
              <a:gd name="connsiteX5" fmla="*/ 2982686 w 3352800"/>
              <a:gd name="connsiteY5" fmla="*/ 1480457 h 1524000"/>
              <a:gd name="connsiteX6" fmla="*/ 3004457 w 3352800"/>
              <a:gd name="connsiteY6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52800" h="1524000">
                <a:moveTo>
                  <a:pt x="0" y="0"/>
                </a:moveTo>
                <a:lnTo>
                  <a:pt x="1295400" y="1491343"/>
                </a:lnTo>
                <a:lnTo>
                  <a:pt x="3352800" y="1502229"/>
                </a:lnTo>
                <a:lnTo>
                  <a:pt x="2939143" y="1524000"/>
                </a:lnTo>
                <a:lnTo>
                  <a:pt x="2939143" y="1524000"/>
                </a:lnTo>
                <a:lnTo>
                  <a:pt x="2982686" y="1480457"/>
                </a:lnTo>
                <a:lnTo>
                  <a:pt x="3004457" y="1524000"/>
                </a:ln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4572000" y="2348880"/>
            <a:ext cx="1828800" cy="1730829"/>
          </a:xfrm>
          <a:custGeom>
            <a:avLst/>
            <a:gdLst>
              <a:gd name="connsiteX0" fmla="*/ 1828800 w 1828800"/>
              <a:gd name="connsiteY0" fmla="*/ 1730829 h 1730829"/>
              <a:gd name="connsiteX1" fmla="*/ 0 w 1828800"/>
              <a:gd name="connsiteY1" fmla="*/ 1709057 h 1730829"/>
              <a:gd name="connsiteX2" fmla="*/ 1012372 w 1828800"/>
              <a:gd name="connsiteY2" fmla="*/ 0 h 1730829"/>
              <a:gd name="connsiteX3" fmla="*/ 1012372 w 1828800"/>
              <a:gd name="connsiteY3" fmla="*/ 0 h 1730829"/>
              <a:gd name="connsiteX4" fmla="*/ 1012372 w 1828800"/>
              <a:gd name="connsiteY4" fmla="*/ 0 h 1730829"/>
              <a:gd name="connsiteX5" fmla="*/ 979715 w 1828800"/>
              <a:gd name="connsiteY5" fmla="*/ 21772 h 173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0" h="1730829">
                <a:moveTo>
                  <a:pt x="1828800" y="1730829"/>
                </a:moveTo>
                <a:lnTo>
                  <a:pt x="0" y="1709057"/>
                </a:lnTo>
                <a:lnTo>
                  <a:pt x="1012372" y="0"/>
                </a:lnTo>
                <a:lnTo>
                  <a:pt x="1012372" y="0"/>
                </a:lnTo>
                <a:lnTo>
                  <a:pt x="1012372" y="0"/>
                </a:lnTo>
                <a:lnTo>
                  <a:pt x="979715" y="21772"/>
                </a:lnTo>
              </a:path>
            </a:pathLst>
          </a:custGeom>
          <a:ln w="38100">
            <a:solidFill>
              <a:srgbClr val="007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 17"/>
          <p:cNvSpPr/>
          <p:nvPr/>
        </p:nvSpPr>
        <p:spPr>
          <a:xfrm>
            <a:off x="4572000" y="2132856"/>
            <a:ext cx="1839686" cy="1937657"/>
          </a:xfrm>
          <a:custGeom>
            <a:avLst/>
            <a:gdLst>
              <a:gd name="connsiteX0" fmla="*/ 1839686 w 1839686"/>
              <a:gd name="connsiteY0" fmla="*/ 1937657 h 1937657"/>
              <a:gd name="connsiteX1" fmla="*/ 0 w 1839686"/>
              <a:gd name="connsiteY1" fmla="*/ 1905000 h 1937657"/>
              <a:gd name="connsiteX2" fmla="*/ 10886 w 1839686"/>
              <a:gd name="connsiteY2" fmla="*/ 0 h 1937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39686" h="1937657">
                <a:moveTo>
                  <a:pt x="1839686" y="1937657"/>
                </a:moveTo>
                <a:lnTo>
                  <a:pt x="0" y="1905000"/>
                </a:lnTo>
                <a:cubicBezTo>
                  <a:pt x="3629" y="1270000"/>
                  <a:pt x="7257" y="635000"/>
                  <a:pt x="10886" y="0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4572000" y="2060848"/>
            <a:ext cx="990600" cy="1937657"/>
          </a:xfrm>
          <a:custGeom>
            <a:avLst/>
            <a:gdLst>
              <a:gd name="connsiteX0" fmla="*/ 990600 w 990600"/>
              <a:gd name="connsiteY0" fmla="*/ 261257 h 1937657"/>
              <a:gd name="connsiteX1" fmla="*/ 0 w 990600"/>
              <a:gd name="connsiteY1" fmla="*/ 1937657 h 1937657"/>
              <a:gd name="connsiteX2" fmla="*/ 10886 w 990600"/>
              <a:gd name="connsiteY2" fmla="*/ 0 h 1937657"/>
              <a:gd name="connsiteX3" fmla="*/ 10886 w 990600"/>
              <a:gd name="connsiteY3" fmla="*/ 0 h 1937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0600" h="1937657">
                <a:moveTo>
                  <a:pt x="990600" y="261257"/>
                </a:moveTo>
                <a:lnTo>
                  <a:pt x="0" y="1937657"/>
                </a:lnTo>
                <a:cubicBezTo>
                  <a:pt x="3629" y="1291771"/>
                  <a:pt x="7257" y="645886"/>
                  <a:pt x="10886" y="0"/>
                </a:cubicBezTo>
                <a:lnTo>
                  <a:pt x="10886" y="0"/>
                </a:ln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3275856" y="2276872"/>
            <a:ext cx="2358008" cy="1719943"/>
          </a:xfrm>
          <a:custGeom>
            <a:avLst/>
            <a:gdLst>
              <a:gd name="connsiteX0" fmla="*/ 2286000 w 2286000"/>
              <a:gd name="connsiteY0" fmla="*/ 0 h 1719943"/>
              <a:gd name="connsiteX1" fmla="*/ 1251857 w 2286000"/>
              <a:gd name="connsiteY1" fmla="*/ 1719943 h 1719943"/>
              <a:gd name="connsiteX2" fmla="*/ 0 w 2286000"/>
              <a:gd name="connsiteY2" fmla="*/ 195943 h 171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86000" h="1719943">
                <a:moveTo>
                  <a:pt x="2286000" y="0"/>
                </a:moveTo>
                <a:lnTo>
                  <a:pt x="1251857" y="1719943"/>
                </a:lnTo>
                <a:lnTo>
                  <a:pt x="0" y="195943"/>
                </a:lnTo>
              </a:path>
            </a:pathLst>
          </a:custGeom>
          <a:ln w="38100">
            <a:solidFill>
              <a:srgbClr val="EB23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3320143" y="2079171"/>
            <a:ext cx="1273628" cy="1959429"/>
          </a:xfrm>
          <a:custGeom>
            <a:avLst/>
            <a:gdLst>
              <a:gd name="connsiteX0" fmla="*/ 1273628 w 1273628"/>
              <a:gd name="connsiteY0" fmla="*/ 0 h 1959429"/>
              <a:gd name="connsiteX1" fmla="*/ 1273628 w 1273628"/>
              <a:gd name="connsiteY1" fmla="*/ 1959429 h 1959429"/>
              <a:gd name="connsiteX2" fmla="*/ 10886 w 1273628"/>
              <a:gd name="connsiteY2" fmla="*/ 468086 h 1959429"/>
              <a:gd name="connsiteX3" fmla="*/ 0 w 1273628"/>
              <a:gd name="connsiteY3" fmla="*/ 457200 h 1959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3628" h="1959429">
                <a:moveTo>
                  <a:pt x="1273628" y="0"/>
                </a:moveTo>
                <a:lnTo>
                  <a:pt x="1273628" y="1959429"/>
                </a:lnTo>
                <a:lnTo>
                  <a:pt x="10886" y="468086"/>
                </a:lnTo>
                <a:lnTo>
                  <a:pt x="0" y="457200"/>
                </a:lnTo>
              </a:path>
            </a:pathLst>
          </a:cu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 autoUpdateAnimBg="0"/>
      <p:bldP spid="47110" grpId="0" autoUpdateAnimBg="0"/>
      <p:bldP spid="47111" grpId="0" autoUpdateAnimBg="0"/>
      <p:bldP spid="47112" grpId="0" autoUpdateAnimBg="0"/>
      <p:bldP spid="47113" grpId="0" autoUpdateAnimBg="0"/>
      <p:bldP spid="47114" grpId="0" autoUpdateAnimBg="0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7536" y="1772816"/>
            <a:ext cx="4176464" cy="1143000"/>
          </a:xfrm>
        </p:spPr>
        <p:txBody>
          <a:bodyPr/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Прямой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Содержимое 7" descr="тр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21916" r="4051" b="19947"/>
          <a:stretch>
            <a:fillRect/>
          </a:stretch>
        </p:blipFill>
        <p:spPr>
          <a:xfrm>
            <a:off x="3131840" y="2924944"/>
            <a:ext cx="4386788" cy="2658024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2123728" y="4725144"/>
            <a:ext cx="482453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123728" y="1484784"/>
            <a:ext cx="0" cy="324036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84168" y="980728"/>
            <a:ext cx="180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i="1" dirty="0" smtClean="0">
                <a:solidFill>
                  <a:srgbClr val="FF0000"/>
                </a:solidFill>
              </a:rPr>
              <a:t>90°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95536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cap="none" spc="0" normalizeH="0" baseline="0" noProof="0" smtClean="0">
                <a:ln>
                  <a:noFill/>
                </a:ln>
                <a:solidFill>
                  <a:srgbClr val="007E3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Измерение углов.</a:t>
            </a:r>
            <a:endParaRPr kumimoji="0" lang="ru-RU" sz="4400" b="1" i="1" u="none" strike="noStrike" kern="1200" cap="none" spc="0" normalizeH="0" baseline="0" noProof="0" dirty="0">
              <a:ln>
                <a:noFill/>
              </a:ln>
              <a:solidFill>
                <a:srgbClr val="007E39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>
            <a:off x="5364088" y="4869160"/>
            <a:ext cx="216024" cy="108012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>
            <a:off x="2000232" y="4786322"/>
            <a:ext cx="216024" cy="108012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59259E-6 L -0.36615 -0.005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61 -0.00463 L -0.3658 0.0009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0" grpId="0" animBg="1"/>
      <p:bldP spid="10" grpId="1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тр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21916" r="4051" b="19947"/>
          <a:stretch>
            <a:fillRect/>
          </a:stretch>
        </p:blipFill>
        <p:spPr>
          <a:xfrm>
            <a:off x="2411760" y="2996952"/>
            <a:ext cx="4386788" cy="2658024"/>
          </a:xfrm>
          <a:prstGeom prst="rect">
            <a:avLst/>
          </a:prstGeom>
        </p:spPr>
      </p:pic>
      <p:grpSp>
        <p:nvGrpSpPr>
          <p:cNvPr id="2" name="Группа 13"/>
          <p:cNvGrpSpPr/>
          <p:nvPr/>
        </p:nvGrpSpPr>
        <p:grpSpPr>
          <a:xfrm>
            <a:off x="1259632" y="2276872"/>
            <a:ext cx="4248472" cy="2520280"/>
            <a:chOff x="1259632" y="2276872"/>
            <a:chExt cx="4248472" cy="2520280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flipH="1">
              <a:off x="1259632" y="2276872"/>
              <a:ext cx="1584176" cy="2520280"/>
            </a:xfrm>
            <a:prstGeom prst="line">
              <a:avLst/>
            </a:prstGeom>
            <a:ln w="28575">
              <a:solidFill>
                <a:srgbClr val="007E3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259632" y="4797152"/>
              <a:ext cx="4248472" cy="0"/>
            </a:xfrm>
            <a:prstGeom prst="line">
              <a:avLst/>
            </a:prstGeom>
            <a:ln w="28575">
              <a:solidFill>
                <a:srgbClr val="007E3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Стрелка вверх 8"/>
          <p:cNvSpPr/>
          <p:nvPr/>
        </p:nvSpPr>
        <p:spPr>
          <a:xfrm>
            <a:off x="4572000" y="4869160"/>
            <a:ext cx="288032" cy="1008112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верх 9"/>
          <p:cNvSpPr/>
          <p:nvPr/>
        </p:nvSpPr>
        <p:spPr>
          <a:xfrm>
            <a:off x="1115616" y="4869160"/>
            <a:ext cx="288032" cy="1080120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1259632" y="3284984"/>
            <a:ext cx="936104" cy="151216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148064" y="476672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i="1" dirty="0" smtClean="0">
                <a:solidFill>
                  <a:srgbClr val="C00000"/>
                </a:solidFill>
              </a:rPr>
              <a:t>60°</a:t>
            </a:r>
            <a:endParaRPr lang="ru-RU" sz="7200" b="1" i="1" dirty="0">
              <a:solidFill>
                <a:srgbClr val="C00000"/>
              </a:solidFill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932040" y="1700808"/>
            <a:ext cx="3888432" cy="1143000"/>
          </a:xfrm>
        </p:spPr>
        <p:txBody>
          <a:bodyPr/>
          <a:lstStyle/>
          <a:p>
            <a:r>
              <a:rPr lang="ru-RU" sz="6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Острый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-0.37796 0.0002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37604 4.07407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2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83568" y="2924944"/>
            <a:ext cx="3456384" cy="2232248"/>
          </a:xfrm>
          <a:prstGeom prst="line">
            <a:avLst/>
          </a:prstGeom>
          <a:ln w="28575">
            <a:solidFill>
              <a:srgbClr val="007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139952" y="5157192"/>
            <a:ext cx="4176464" cy="0"/>
          </a:xfrm>
          <a:prstGeom prst="line">
            <a:avLst/>
          </a:prstGeom>
          <a:ln w="28575">
            <a:solidFill>
              <a:srgbClr val="007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Содержимое 7" descr="тр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21916" r="4051" b="19947"/>
          <a:stretch>
            <a:fillRect/>
          </a:stretch>
        </p:blipFill>
        <p:spPr>
          <a:xfrm>
            <a:off x="5004048" y="3356992"/>
            <a:ext cx="4386788" cy="2658024"/>
          </a:xfrm>
          <a:prstGeom prst="rect">
            <a:avLst/>
          </a:prstGeom>
        </p:spPr>
      </p:pic>
      <p:sp>
        <p:nvSpPr>
          <p:cNvPr id="9" name="Стрелка вверх 8"/>
          <p:cNvSpPr/>
          <p:nvPr/>
        </p:nvSpPr>
        <p:spPr>
          <a:xfrm>
            <a:off x="7164288" y="5229200"/>
            <a:ext cx="216024" cy="100811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верх 9"/>
          <p:cNvSpPr/>
          <p:nvPr/>
        </p:nvSpPr>
        <p:spPr>
          <a:xfrm>
            <a:off x="4067944" y="5301208"/>
            <a:ext cx="144016" cy="576064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>
            <a:off x="2143108" y="3857628"/>
            <a:ext cx="2000264" cy="1285884"/>
          </a:xfrm>
          <a:prstGeom prst="straightConnector1">
            <a:avLst/>
          </a:prstGeom>
          <a:ln w="28575">
            <a:solidFill>
              <a:srgbClr val="BE346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932040" y="476672"/>
            <a:ext cx="20162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 smtClean="0">
                <a:solidFill>
                  <a:srgbClr val="C00000"/>
                </a:solidFill>
              </a:rPr>
              <a:t>145°</a:t>
            </a:r>
            <a:endParaRPr lang="ru-RU" sz="6600" b="1" i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1412776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Тупой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7 L -0.34253 -0.0104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0.00486 L -0.35 0.000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3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7" descr="тр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21916" r="4051" b="19947"/>
          <a:stretch>
            <a:fillRect/>
          </a:stretch>
        </p:blipFill>
        <p:spPr>
          <a:xfrm>
            <a:off x="4757212" y="2852936"/>
            <a:ext cx="4386788" cy="26580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Построение угла в 50°</a:t>
            </a:r>
            <a:endParaRPr lang="ru-RU" sz="5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788024" y="4653136"/>
            <a:ext cx="2736304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5652120" y="3356992"/>
            <a:ext cx="288032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4788024" y="2780928"/>
            <a:ext cx="1728192" cy="187220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59259E-6 L -0.25 -2.59259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ru-RU" sz="3600">
                <a:solidFill>
                  <a:srgbClr val="FF3300"/>
                </a:solidFill>
              </a:rPr>
              <a:t>Упражнение </a:t>
            </a:r>
            <a:r>
              <a:rPr lang="en-US" sz="3600">
                <a:solidFill>
                  <a:srgbClr val="FF3300"/>
                </a:solidFill>
              </a:rPr>
              <a:t>2</a:t>
            </a:r>
            <a:r>
              <a:rPr lang="ru-RU" sz="360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4000496" y="685800"/>
            <a:ext cx="4762504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Луч </a:t>
            </a:r>
            <a:r>
              <a:rPr lang="ru-RU" sz="3600" i="1" dirty="0">
                <a:solidFill>
                  <a:srgbClr val="007E39"/>
                </a:solidFill>
                <a:cs typeface="Times New Roman" pitchFamily="18" charset="0"/>
              </a:rPr>
              <a:t>ОС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 лежит внутри угла </a:t>
            </a:r>
            <a:r>
              <a:rPr lang="ru-RU" sz="3600" i="1" dirty="0">
                <a:solidFill>
                  <a:srgbClr val="007E39"/>
                </a:solidFill>
                <a:cs typeface="Times New Roman" pitchFamily="18" charset="0"/>
              </a:rPr>
              <a:t>АОВ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. Найдите градусную величину угла </a:t>
            </a:r>
            <a:r>
              <a:rPr lang="ru-RU" sz="3600" i="1" dirty="0">
                <a:solidFill>
                  <a:srgbClr val="007E39"/>
                </a:solidFill>
                <a:cs typeface="Times New Roman" pitchFamily="18" charset="0"/>
              </a:rPr>
              <a:t>АОВ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, если: </a:t>
            </a:r>
            <a:endParaRPr lang="ru-RU" sz="3600" dirty="0" smtClean="0">
              <a:solidFill>
                <a:srgbClr val="007E39"/>
              </a:solidFill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sz="3600" dirty="0" smtClean="0">
                <a:solidFill>
                  <a:srgbClr val="007E39"/>
                </a:solidFill>
                <a:cs typeface="Times New Roman" pitchFamily="18" charset="0"/>
              </a:rPr>
              <a:t>а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) </a:t>
            </a:r>
            <a:r>
              <a:rPr lang="en-US" sz="3600" i="1" dirty="0">
                <a:solidFill>
                  <a:srgbClr val="007E39"/>
                </a:solidFill>
                <a:cs typeface="Times New Roman" pitchFamily="18" charset="0"/>
              </a:rPr>
              <a:t>AOC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 = 35</a:t>
            </a:r>
            <a:r>
              <a:rPr lang="ru-RU" sz="3600" baseline="30000" dirty="0">
                <a:solidFill>
                  <a:srgbClr val="007E39"/>
                </a:solidFill>
              </a:rPr>
              <a:t>о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, </a:t>
            </a:r>
            <a:r>
              <a:rPr lang="en-US" sz="3600" i="1" dirty="0">
                <a:solidFill>
                  <a:srgbClr val="007E39"/>
                </a:solidFill>
                <a:cs typeface="Times New Roman" pitchFamily="18" charset="0"/>
              </a:rPr>
              <a:t>COB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 = 75</a:t>
            </a:r>
            <a:r>
              <a:rPr lang="ru-RU" sz="3600" baseline="30000" dirty="0">
                <a:solidFill>
                  <a:srgbClr val="007E39"/>
                </a:solidFill>
              </a:rPr>
              <a:t>о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; б) </a:t>
            </a:r>
            <a:r>
              <a:rPr lang="en-US" sz="3600" i="1" dirty="0">
                <a:solidFill>
                  <a:srgbClr val="007E39"/>
                </a:solidFill>
                <a:cs typeface="Times New Roman" pitchFamily="18" charset="0"/>
              </a:rPr>
              <a:t>AOC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 = 75</a:t>
            </a:r>
            <a:r>
              <a:rPr lang="ru-RU" sz="3600" baseline="30000" dirty="0">
                <a:solidFill>
                  <a:srgbClr val="007E39"/>
                </a:solidFill>
              </a:rPr>
              <a:t>о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, </a:t>
            </a:r>
            <a:r>
              <a:rPr lang="en-US" sz="3600" i="1" dirty="0">
                <a:solidFill>
                  <a:srgbClr val="007E39"/>
                </a:solidFill>
                <a:cs typeface="Times New Roman" pitchFamily="18" charset="0"/>
              </a:rPr>
              <a:t>COB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 = 62</a:t>
            </a:r>
            <a:r>
              <a:rPr lang="ru-RU" sz="3600" baseline="30000" dirty="0">
                <a:solidFill>
                  <a:srgbClr val="007E39"/>
                </a:solidFill>
              </a:rPr>
              <a:t>о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; в) </a:t>
            </a:r>
            <a:r>
              <a:rPr lang="en-US" sz="3600" i="1" dirty="0">
                <a:solidFill>
                  <a:srgbClr val="007E39"/>
                </a:solidFill>
                <a:cs typeface="Times New Roman" pitchFamily="18" charset="0"/>
              </a:rPr>
              <a:t>AOC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 = 94</a:t>
            </a:r>
            <a:r>
              <a:rPr lang="ru-RU" sz="3600" baseline="30000" dirty="0">
                <a:solidFill>
                  <a:srgbClr val="007E39"/>
                </a:solidFill>
              </a:rPr>
              <a:t>о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, </a:t>
            </a:r>
            <a:r>
              <a:rPr lang="en-US" sz="3600" i="1" dirty="0">
                <a:solidFill>
                  <a:srgbClr val="007E39"/>
                </a:solidFill>
                <a:cs typeface="Times New Roman" pitchFamily="18" charset="0"/>
              </a:rPr>
              <a:t>COB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 = 85</a:t>
            </a:r>
            <a:r>
              <a:rPr lang="ru-RU" sz="3600" baseline="30000" dirty="0">
                <a:solidFill>
                  <a:srgbClr val="007E39"/>
                </a:solidFill>
              </a:rPr>
              <a:t>о</a:t>
            </a:r>
            <a:r>
              <a:rPr lang="ru-RU" sz="3600" dirty="0">
                <a:solidFill>
                  <a:srgbClr val="007E39"/>
                </a:solidFill>
                <a:cs typeface="Times New Roman" pitchFamily="18" charset="0"/>
              </a:rPr>
              <a:t>.</a:t>
            </a:r>
            <a:r>
              <a:rPr lang="ru-RU" sz="2800" dirty="0">
                <a:solidFill>
                  <a:srgbClr val="007E39"/>
                </a:solidFill>
              </a:rPr>
              <a:t> </a:t>
            </a:r>
          </a:p>
        </p:txBody>
      </p:sp>
      <p:grpSp>
        <p:nvGrpSpPr>
          <p:cNvPr id="2" name="Группа 16"/>
          <p:cNvGrpSpPr/>
          <p:nvPr/>
        </p:nvGrpSpPr>
        <p:grpSpPr>
          <a:xfrm>
            <a:off x="214282" y="981502"/>
            <a:ext cx="2857520" cy="3074063"/>
            <a:chOff x="214282" y="981502"/>
            <a:chExt cx="2857520" cy="3074063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-321503" y="1893083"/>
              <a:ext cx="2214578" cy="1000132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285720" y="1916832"/>
              <a:ext cx="1982024" cy="1583606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>
              <a:endCxn id="16" idx="0"/>
            </p:cNvCxnSpPr>
            <p:nvPr/>
          </p:nvCxnSpPr>
          <p:spPr>
            <a:xfrm flipV="1">
              <a:off x="285720" y="3286124"/>
              <a:ext cx="2428892" cy="214314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14282" y="3286124"/>
              <a:ext cx="57150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dirty="0" smtClean="0">
                  <a:solidFill>
                    <a:srgbClr val="C00000"/>
                  </a:solidFill>
                </a:rPr>
                <a:t>о</a:t>
              </a:r>
              <a:endParaRPr lang="ru-RU" sz="4400" dirty="0">
                <a:solidFill>
                  <a:srgbClr val="C0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785918" y="1357298"/>
              <a:ext cx="5715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C00000"/>
                  </a:solidFill>
                </a:rPr>
                <a:t>С</a:t>
              </a:r>
              <a:endParaRPr lang="ru-RU" sz="3600" dirty="0">
                <a:solidFill>
                  <a:srgbClr val="C0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 rot="21183888">
              <a:off x="554098" y="981502"/>
              <a:ext cx="6429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C00000"/>
                  </a:solidFill>
                </a:rPr>
                <a:t>А</a:t>
              </a:r>
              <a:endParaRPr lang="ru-RU" sz="3600" dirty="0">
                <a:solidFill>
                  <a:srgbClr val="C0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357422" y="3286124"/>
              <a:ext cx="7143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C00000"/>
                  </a:solidFill>
                </a:rPr>
                <a:t>В</a:t>
              </a:r>
              <a:endParaRPr lang="ru-RU" sz="36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8" name="Арка 17"/>
          <p:cNvSpPr/>
          <p:nvPr/>
        </p:nvSpPr>
        <p:spPr>
          <a:xfrm rot="2981102">
            <a:off x="674600" y="2420238"/>
            <a:ext cx="576064" cy="432048"/>
          </a:xfrm>
          <a:prstGeom prst="blockArc">
            <a:avLst>
              <a:gd name="adj1" fmla="val 10800000"/>
              <a:gd name="adj2" fmla="val 174846"/>
              <a:gd name="adj3" fmla="val 139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Арка 18"/>
          <p:cNvSpPr/>
          <p:nvPr/>
        </p:nvSpPr>
        <p:spPr>
          <a:xfrm rot="3343481">
            <a:off x="821433" y="2931815"/>
            <a:ext cx="623766" cy="489137"/>
          </a:xfrm>
          <a:prstGeom prst="blockArc">
            <a:avLst>
              <a:gd name="adj1" fmla="val 12420336"/>
              <a:gd name="adj2" fmla="val 21044719"/>
              <a:gd name="adj3" fmla="val 6923"/>
            </a:avLst>
          </a:prstGeom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399066">
            <a:off x="914333" y="1945942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  <a:cs typeface="Times New Roman" pitchFamily="18" charset="0"/>
              </a:rPr>
              <a:t>35</a:t>
            </a:r>
            <a:r>
              <a:rPr lang="ru-RU" sz="3600" b="1" baseline="30000" dirty="0" smtClean="0">
                <a:solidFill>
                  <a:srgbClr val="00B050"/>
                </a:solidFill>
              </a:rPr>
              <a:t>о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 rot="2679625">
            <a:off x="1434055" y="2487257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  <a:cs typeface="Times New Roman" pitchFamily="18" charset="0"/>
              </a:rPr>
              <a:t>75</a:t>
            </a:r>
            <a:r>
              <a:rPr lang="ru-RU" sz="3600" b="1" baseline="30000" dirty="0" smtClean="0">
                <a:solidFill>
                  <a:srgbClr val="0000FF"/>
                </a:solidFill>
              </a:rPr>
              <a:t>о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0" y="4293096"/>
            <a:ext cx="9036496" cy="1944216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251520" y="4797152"/>
          <a:ext cx="8640960" cy="682167"/>
        </p:xfrm>
        <a:graphic>
          <a:graphicData uri="http://schemas.openxmlformats.org/presentationml/2006/ole">
            <p:oleObj spid="_x0000_s2050" name="Формула" r:id="rId4" imgW="2806560" imgH="203040" progId="Equation.3">
              <p:embed/>
            </p:oleObj>
          </a:graphicData>
        </a:graphic>
      </p:graphicFrame>
      <p:sp>
        <p:nvSpPr>
          <p:cNvPr id="20" name="Горизонтальный свиток 19"/>
          <p:cNvSpPr/>
          <p:nvPr/>
        </p:nvSpPr>
        <p:spPr>
          <a:xfrm>
            <a:off x="971600" y="4437112"/>
            <a:ext cx="3096344" cy="1728192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600" b="1" i="1" dirty="0" smtClean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б)137°</a:t>
            </a:r>
          </a:p>
        </p:txBody>
      </p:sp>
      <p:sp>
        <p:nvSpPr>
          <p:cNvPr id="23" name="Горизонтальный свиток 22"/>
          <p:cNvSpPr/>
          <p:nvPr/>
        </p:nvSpPr>
        <p:spPr>
          <a:xfrm>
            <a:off x="899592" y="4293096"/>
            <a:ext cx="3456384" cy="1944216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000" b="1" i="1" dirty="0" smtClean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в)179°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22" grpId="0"/>
      <p:bldP spid="22" grpId="1"/>
      <p:bldP spid="25" grpId="0" animBg="1"/>
      <p:bldP spid="25" grpId="1" animBg="1"/>
      <p:bldP spid="20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Упражнение 3.</a:t>
            </a:r>
            <a:endParaRPr lang="ru-RU" dirty="0">
              <a:solidFill>
                <a:srgbClr val="C00000"/>
              </a:solidFill>
            </a:endParaRPr>
          </a:p>
        </p:txBody>
      </p:sp>
      <p:grpSp>
        <p:nvGrpSpPr>
          <p:cNvPr id="3" name="Содержимое 3"/>
          <p:cNvGrpSpPr>
            <a:grpSpLocks noGrp="1"/>
          </p:cNvGrpSpPr>
          <p:nvPr>
            <p:ph idx="1"/>
          </p:nvPr>
        </p:nvGrpSpPr>
        <p:grpSpPr>
          <a:xfrm>
            <a:off x="467544" y="1628800"/>
            <a:ext cx="3186106" cy="3400436"/>
            <a:chOff x="214282" y="981502"/>
            <a:chExt cx="2857520" cy="3074063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rot="5400000">
              <a:off x="-321503" y="1893083"/>
              <a:ext cx="2214578" cy="1000132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285720" y="1857364"/>
              <a:ext cx="1928826" cy="1643074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285720" y="3143248"/>
              <a:ext cx="2428892" cy="35719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14282" y="3286124"/>
              <a:ext cx="57150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400" dirty="0" smtClean="0">
                  <a:solidFill>
                    <a:srgbClr val="C00000"/>
                  </a:solidFill>
                </a:rPr>
                <a:t>о</a:t>
              </a:r>
              <a:endParaRPr lang="ru-RU" sz="4400" dirty="0">
                <a:solidFill>
                  <a:srgbClr val="C0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785918" y="1357298"/>
              <a:ext cx="5715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C00000"/>
                  </a:solidFill>
                </a:rPr>
                <a:t>С</a:t>
              </a:r>
              <a:endParaRPr lang="ru-RU" sz="3600" dirty="0">
                <a:solidFill>
                  <a:srgbClr val="C0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 rot="21183888">
              <a:off x="554098" y="981502"/>
              <a:ext cx="6429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C00000"/>
                  </a:solidFill>
                </a:rPr>
                <a:t>А</a:t>
              </a:r>
              <a:endParaRPr lang="ru-RU" sz="3600" dirty="0">
                <a:solidFill>
                  <a:srgbClr val="C0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57422" y="3286124"/>
              <a:ext cx="7143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dirty="0" smtClean="0">
                  <a:solidFill>
                    <a:srgbClr val="C00000"/>
                  </a:solidFill>
                </a:rPr>
                <a:t>В</a:t>
              </a:r>
              <a:endParaRPr lang="ru-RU" sz="36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3929058" y="1643050"/>
            <a:ext cx="450059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Луч </a:t>
            </a:r>
            <a:r>
              <a:rPr lang="ru-RU" sz="2800" i="1" dirty="0" smtClean="0">
                <a:solidFill>
                  <a:srgbClr val="007E39"/>
                </a:solidFill>
                <a:cs typeface="Times New Roman" pitchFamily="18" charset="0"/>
              </a:rPr>
              <a:t>ОС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 лежит внутри угла </a:t>
            </a:r>
            <a:r>
              <a:rPr lang="ru-RU" sz="2800" i="1" dirty="0" smtClean="0">
                <a:solidFill>
                  <a:srgbClr val="007E39"/>
                </a:solidFill>
                <a:cs typeface="Times New Roman" pitchFamily="18" charset="0"/>
              </a:rPr>
              <a:t>АОВ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. Найдите градусную величину угла </a:t>
            </a:r>
            <a:r>
              <a:rPr lang="ru-RU" sz="2800" i="1" dirty="0" smtClean="0">
                <a:solidFill>
                  <a:srgbClr val="007E39"/>
                </a:solidFill>
                <a:cs typeface="Times New Roman" pitchFamily="18" charset="0"/>
              </a:rPr>
              <a:t>АОС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, если: </a:t>
            </a:r>
          </a:p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а) </a:t>
            </a:r>
            <a:r>
              <a:rPr lang="en-US" sz="2800" dirty="0" smtClean="0">
                <a:solidFill>
                  <a:srgbClr val="007E39"/>
                </a:solidFill>
                <a:cs typeface="Times New Roman" pitchFamily="18" charset="0"/>
              </a:rPr>
              <a:t>&lt;</a:t>
            </a:r>
            <a:r>
              <a:rPr lang="en-US" sz="2800" i="1" dirty="0" smtClean="0">
                <a:solidFill>
                  <a:srgbClr val="007E39"/>
                </a:solidFill>
                <a:cs typeface="Times New Roman" pitchFamily="18" charset="0"/>
              </a:rPr>
              <a:t>AO</a:t>
            </a:r>
            <a:r>
              <a:rPr lang="ru-RU" sz="2800" i="1" dirty="0" smtClean="0">
                <a:solidFill>
                  <a:srgbClr val="007E39"/>
                </a:solidFill>
                <a:cs typeface="Times New Roman" pitchFamily="18" charset="0"/>
              </a:rPr>
              <a:t>В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 = 105</a:t>
            </a:r>
            <a:r>
              <a:rPr lang="ru-RU" sz="2800" baseline="30000" dirty="0" smtClean="0">
                <a:solidFill>
                  <a:srgbClr val="007E39"/>
                </a:solidFill>
              </a:rPr>
              <a:t>о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,</a:t>
            </a:r>
            <a:r>
              <a:rPr lang="en-US" sz="2800" dirty="0" smtClean="0">
                <a:solidFill>
                  <a:srgbClr val="007E39"/>
                </a:solidFill>
                <a:cs typeface="Times New Roman" pitchFamily="18" charset="0"/>
              </a:rPr>
              <a:t>&lt;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007E39"/>
                </a:solidFill>
                <a:cs typeface="Times New Roman" pitchFamily="18" charset="0"/>
              </a:rPr>
              <a:t>COB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 = 75</a:t>
            </a:r>
            <a:r>
              <a:rPr lang="ru-RU" sz="2800" baseline="30000" dirty="0" smtClean="0">
                <a:solidFill>
                  <a:srgbClr val="007E39"/>
                </a:solidFill>
              </a:rPr>
              <a:t>о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; </a:t>
            </a:r>
          </a:p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б) </a:t>
            </a:r>
            <a:r>
              <a:rPr lang="en-US" sz="2800" dirty="0" smtClean="0">
                <a:solidFill>
                  <a:srgbClr val="007E39"/>
                </a:solidFill>
                <a:cs typeface="Times New Roman" pitchFamily="18" charset="0"/>
              </a:rPr>
              <a:t>&lt;</a:t>
            </a:r>
            <a:r>
              <a:rPr lang="en-US" sz="2800" i="1" dirty="0" smtClean="0">
                <a:solidFill>
                  <a:srgbClr val="007E39"/>
                </a:solidFill>
                <a:cs typeface="Times New Roman" pitchFamily="18" charset="0"/>
              </a:rPr>
              <a:t>AO</a:t>
            </a:r>
            <a:r>
              <a:rPr lang="ru-RU" sz="2800" i="1" dirty="0" smtClean="0">
                <a:solidFill>
                  <a:srgbClr val="007E39"/>
                </a:solidFill>
                <a:cs typeface="Times New Roman" pitchFamily="18" charset="0"/>
              </a:rPr>
              <a:t>В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= 75</a:t>
            </a:r>
            <a:r>
              <a:rPr lang="ru-RU" sz="2800" baseline="30000" dirty="0" smtClean="0">
                <a:solidFill>
                  <a:srgbClr val="007E39"/>
                </a:solidFill>
              </a:rPr>
              <a:t>о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, </a:t>
            </a:r>
            <a:r>
              <a:rPr lang="en-US" sz="2800" dirty="0" smtClean="0">
                <a:solidFill>
                  <a:srgbClr val="007E39"/>
                </a:solidFill>
                <a:cs typeface="Times New Roman" pitchFamily="18" charset="0"/>
              </a:rPr>
              <a:t>&lt;</a:t>
            </a:r>
            <a:r>
              <a:rPr lang="en-US" sz="2800" i="1" dirty="0" smtClean="0">
                <a:solidFill>
                  <a:srgbClr val="007E39"/>
                </a:solidFill>
                <a:cs typeface="Times New Roman" pitchFamily="18" charset="0"/>
              </a:rPr>
              <a:t>COB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 = 62</a:t>
            </a:r>
            <a:r>
              <a:rPr lang="ru-RU" sz="2800" baseline="30000" dirty="0" smtClean="0">
                <a:solidFill>
                  <a:srgbClr val="007E39"/>
                </a:solidFill>
              </a:rPr>
              <a:t>о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;</a:t>
            </a:r>
          </a:p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 в) </a:t>
            </a:r>
            <a:r>
              <a:rPr lang="en-US" sz="2800" dirty="0" smtClean="0">
                <a:solidFill>
                  <a:srgbClr val="007E39"/>
                </a:solidFill>
                <a:cs typeface="Times New Roman" pitchFamily="18" charset="0"/>
              </a:rPr>
              <a:t>&lt;</a:t>
            </a:r>
            <a:r>
              <a:rPr lang="en-US" sz="2800" i="1" dirty="0" smtClean="0">
                <a:solidFill>
                  <a:srgbClr val="007E39"/>
                </a:solidFill>
                <a:cs typeface="Times New Roman" pitchFamily="18" charset="0"/>
              </a:rPr>
              <a:t>AO</a:t>
            </a:r>
            <a:r>
              <a:rPr lang="ru-RU" sz="2800" i="1" dirty="0" smtClean="0">
                <a:solidFill>
                  <a:srgbClr val="007E39"/>
                </a:solidFill>
                <a:cs typeface="Times New Roman" pitchFamily="18" charset="0"/>
              </a:rPr>
              <a:t>В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 = 94</a:t>
            </a:r>
            <a:r>
              <a:rPr lang="ru-RU" sz="2800" baseline="30000" dirty="0" smtClean="0">
                <a:solidFill>
                  <a:srgbClr val="007E39"/>
                </a:solidFill>
              </a:rPr>
              <a:t>о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,</a:t>
            </a:r>
            <a:r>
              <a:rPr lang="en-US" sz="2800" dirty="0" smtClean="0">
                <a:solidFill>
                  <a:srgbClr val="007E39"/>
                </a:solidFill>
                <a:cs typeface="Times New Roman" pitchFamily="18" charset="0"/>
              </a:rPr>
              <a:t>&lt;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007E39"/>
                </a:solidFill>
                <a:cs typeface="Times New Roman" pitchFamily="18" charset="0"/>
              </a:rPr>
              <a:t>COB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 = </a:t>
            </a:r>
            <a:r>
              <a:rPr lang="en-US" sz="2800" dirty="0" smtClean="0">
                <a:solidFill>
                  <a:srgbClr val="007E39"/>
                </a:solidFill>
                <a:cs typeface="Times New Roman" pitchFamily="18" charset="0"/>
              </a:rPr>
              <a:t>4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5</a:t>
            </a:r>
            <a:r>
              <a:rPr lang="ru-RU" sz="2800" baseline="30000" dirty="0" smtClean="0">
                <a:solidFill>
                  <a:srgbClr val="007E39"/>
                </a:solidFill>
              </a:rPr>
              <a:t>о</a:t>
            </a:r>
            <a:r>
              <a:rPr lang="ru-RU" sz="2800" dirty="0" smtClean="0">
                <a:solidFill>
                  <a:srgbClr val="007E39"/>
                </a:solidFill>
                <a:cs typeface="Times New Roman" pitchFamily="18" charset="0"/>
              </a:rPr>
              <a:t>.</a:t>
            </a:r>
            <a:r>
              <a:rPr lang="ru-RU" sz="2000" dirty="0" smtClean="0">
                <a:solidFill>
                  <a:srgbClr val="007E39"/>
                </a:solidFill>
              </a:rPr>
              <a:t> </a:t>
            </a:r>
            <a:endParaRPr lang="ru-RU" sz="2000" dirty="0">
              <a:solidFill>
                <a:srgbClr val="007E39"/>
              </a:solidFill>
            </a:endParaRPr>
          </a:p>
        </p:txBody>
      </p:sp>
      <p:sp>
        <p:nvSpPr>
          <p:cNvPr id="13" name="Месяц 12"/>
          <p:cNvSpPr/>
          <p:nvPr/>
        </p:nvSpPr>
        <p:spPr>
          <a:xfrm rot="8684261">
            <a:off x="1322710" y="3066255"/>
            <a:ext cx="409119" cy="1096919"/>
          </a:xfrm>
          <a:prstGeom prst="moon">
            <a:avLst>
              <a:gd name="adj" fmla="val 161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Месяц 13"/>
          <p:cNvSpPr/>
          <p:nvPr/>
        </p:nvSpPr>
        <p:spPr>
          <a:xfrm rot="9333189">
            <a:off x="1927401" y="3242828"/>
            <a:ext cx="334133" cy="876397"/>
          </a:xfrm>
          <a:prstGeom prst="moon">
            <a:avLst>
              <a:gd name="adj" fmla="val 28987"/>
            </a:avLst>
          </a:prstGeom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Горизонтальный свиток 14"/>
          <p:cNvSpPr/>
          <p:nvPr/>
        </p:nvSpPr>
        <p:spPr>
          <a:xfrm>
            <a:off x="323528" y="5157192"/>
            <a:ext cx="8496944" cy="1700808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683568" y="5733256"/>
          <a:ext cx="7704856" cy="504056"/>
        </p:xfrm>
        <a:graphic>
          <a:graphicData uri="http://schemas.openxmlformats.org/presentationml/2006/ole">
            <p:oleObj spid="_x0000_s3074" name="Формула" r:id="rId3" imgW="2793960" imgH="203040" progId="Equation.3">
              <p:embed/>
            </p:oleObj>
          </a:graphicData>
        </a:graphic>
      </p:graphicFrame>
      <p:sp>
        <p:nvSpPr>
          <p:cNvPr id="16" name="Горизонтальный свиток 15"/>
          <p:cNvSpPr/>
          <p:nvPr/>
        </p:nvSpPr>
        <p:spPr>
          <a:xfrm>
            <a:off x="1403648" y="5013176"/>
            <a:ext cx="3312368" cy="1844824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7200" b="1" i="1" dirty="0" smtClean="0">
                <a:solidFill>
                  <a:srgbClr val="007E39"/>
                </a:solidFill>
              </a:rPr>
              <a:t>б) 13°</a:t>
            </a:r>
          </a:p>
        </p:txBody>
      </p:sp>
      <p:sp>
        <p:nvSpPr>
          <p:cNvPr id="17" name="Горизонтальный свиток 16"/>
          <p:cNvSpPr/>
          <p:nvPr/>
        </p:nvSpPr>
        <p:spPr>
          <a:xfrm>
            <a:off x="1403648" y="5013176"/>
            <a:ext cx="3312368" cy="1844824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600" b="1" i="1" dirty="0" smtClean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в)49°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5" grpId="1" animBg="1"/>
      <p:bldP spid="16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Рисунки взяты с сайтов</a:t>
            </a:r>
          </a:p>
          <a:p>
            <a:r>
              <a:rPr lang="ru-RU" dirty="0" smtClean="0"/>
              <a:t> </a:t>
            </a:r>
          </a:p>
          <a:p>
            <a:r>
              <a:rPr lang="ru-RU" u="sng" dirty="0" smtClean="0">
                <a:hlinkClick r:id="rId2"/>
              </a:rPr>
              <a:t>http://trinixy.ru/55544-astrolyabiya-17-foto.html</a:t>
            </a:r>
            <a:endParaRPr lang="ru-RU" dirty="0" smtClean="0"/>
          </a:p>
          <a:p>
            <a:r>
              <a:rPr lang="arn-CL" dirty="0" smtClean="0">
                <a:hlinkClick r:id="rId3"/>
              </a:rPr>
              <a:t>http://gs-market.ru/index.php?show_aux_page=88</a:t>
            </a:r>
            <a:endParaRPr lang="ru-RU" dirty="0" smtClean="0"/>
          </a:p>
          <a:p>
            <a:r>
              <a:rPr lang="arn-CL" dirty="0" smtClean="0">
                <a:hlinkClick r:id="rId4"/>
              </a:rPr>
              <a:t>http://captain-every.narod.ru/shipimage/quadrant3.html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Цели урока: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вести определение единиц измерения углов.</a:t>
            </a:r>
          </a:p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Познакомить с инструментами для измерения углов</a:t>
            </a:r>
          </a:p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Научить строить углы с помощью транспортира.</a:t>
            </a:r>
          </a:p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Учить решать задачи с геометрическим содержанием.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Назовите вид угла на рисунке.</a:t>
            </a:r>
            <a:endParaRPr lang="ru-RU" b="1" i="1" dirty="0">
              <a:solidFill>
                <a:srgbClr val="007E3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11560" y="2204864"/>
            <a:ext cx="0" cy="230425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11560" y="4509120"/>
            <a:ext cx="28803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79512" y="242088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А</a:t>
            </a:r>
            <a:endParaRPr lang="ru-RU" sz="2400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2915816" y="458112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С</a:t>
            </a:r>
            <a:endParaRPr lang="ru-RU" sz="2400" b="1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1560" y="4581128"/>
            <a:ext cx="3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В</a:t>
            </a:r>
            <a:endParaRPr lang="ru-RU" sz="2400" b="1" i="1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139952" y="2132856"/>
            <a:ext cx="2376264" cy="1440160"/>
          </a:xfrm>
          <a:prstGeom prst="line">
            <a:avLst/>
          </a:prstGeom>
          <a:ln w="28575">
            <a:solidFill>
              <a:srgbClr val="007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516216" y="3573016"/>
            <a:ext cx="1944216" cy="1224136"/>
          </a:xfrm>
          <a:prstGeom prst="line">
            <a:avLst/>
          </a:prstGeom>
          <a:ln w="28575">
            <a:solidFill>
              <a:srgbClr val="007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>
            <a:off x="6444208" y="350100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3923928" y="234888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M</a:t>
            </a:r>
            <a:endParaRPr lang="ru-RU" sz="2400" b="1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7956376" y="479715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K</a:t>
            </a:r>
            <a:endParaRPr lang="ru-RU" sz="2400" b="1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6084168" y="357301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N</a:t>
            </a:r>
            <a:endParaRPr lang="ru-RU" sz="2400" b="1" i="1" dirty="0"/>
          </a:p>
        </p:txBody>
      </p:sp>
      <p:sp>
        <p:nvSpPr>
          <p:cNvPr id="51" name="Горизонтальный свиток 50"/>
          <p:cNvSpPr/>
          <p:nvPr/>
        </p:nvSpPr>
        <p:spPr>
          <a:xfrm>
            <a:off x="395536" y="5589240"/>
            <a:ext cx="3384376" cy="792088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прямой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Горизонтальный свиток 51"/>
          <p:cNvSpPr/>
          <p:nvPr/>
        </p:nvSpPr>
        <p:spPr>
          <a:xfrm>
            <a:off x="4644008" y="5517232"/>
            <a:ext cx="3240360" cy="864096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развернутый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42" grpId="0" animBg="1"/>
      <p:bldP spid="43" grpId="0"/>
      <p:bldP spid="48" grpId="0"/>
      <p:bldP spid="49" grpId="0"/>
      <p:bldP spid="51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467544" y="3645024"/>
            <a:ext cx="388843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355976" y="3645024"/>
            <a:ext cx="4104456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4427984" y="2924944"/>
            <a:ext cx="4536504" cy="72008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8351912" y="2708920"/>
          <a:ext cx="792088" cy="1116124"/>
        </p:xfrm>
        <a:graphic>
          <a:graphicData uri="http://schemas.openxmlformats.org/presentationml/2006/ole">
            <p:oleObj spid="_x0000_s1026" name="Формула" r:id="rId3" imgW="279360" imgH="393480" progId="Equation.3">
              <p:embed/>
            </p:oleObj>
          </a:graphicData>
        </a:graphic>
      </p:graphicFrame>
      <p:cxnSp>
        <p:nvCxnSpPr>
          <p:cNvPr id="17" name="Прямая соединительная линия 16"/>
          <p:cNvCxnSpPr/>
          <p:nvPr/>
        </p:nvCxnSpPr>
        <p:spPr>
          <a:xfrm flipV="1">
            <a:off x="4429124" y="2500306"/>
            <a:ext cx="3960440" cy="115212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4427984" y="2060848"/>
            <a:ext cx="3672408" cy="158417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4427984" y="1556792"/>
            <a:ext cx="3096344" cy="208823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1520" y="393305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А</a:t>
            </a:r>
            <a:endParaRPr lang="ru-RU" sz="3200" b="1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3707904" y="3789040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О</a:t>
            </a:r>
            <a:endParaRPr lang="ru-RU" sz="3200" b="1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8244408" y="3789040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С</a:t>
            </a:r>
            <a:endParaRPr lang="ru-RU" sz="3200" b="1" i="1" dirty="0"/>
          </a:p>
        </p:txBody>
      </p:sp>
      <p:sp>
        <p:nvSpPr>
          <p:cNvPr id="37" name="Горизонтальный свиток 36"/>
          <p:cNvSpPr/>
          <p:nvPr/>
        </p:nvSpPr>
        <p:spPr>
          <a:xfrm>
            <a:off x="683568" y="4265712"/>
            <a:ext cx="7992888" cy="2592288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ru-RU" sz="3200" b="1" i="1" dirty="0" smtClean="0">
                <a:solidFill>
                  <a:srgbClr val="BE346F"/>
                </a:solidFill>
              </a:rPr>
              <a:t>З</a:t>
            </a:r>
            <a:r>
              <a:rPr lang="ru-RU" sz="3200" b="1" i="1" dirty="0" smtClean="0">
                <a:solidFill>
                  <a:srgbClr val="BE346F"/>
                </a:solidFill>
                <a:cs typeface="Times New Roman" pitchFamily="18" charset="0"/>
              </a:rPr>
              <a:t>а единицу измерения</a:t>
            </a:r>
            <a:r>
              <a:rPr lang="ru-RU" sz="3200" b="1" i="1" dirty="0" smtClean="0">
                <a:solidFill>
                  <a:srgbClr val="BE346F"/>
                </a:solidFill>
              </a:rPr>
              <a:t> углов</a:t>
            </a:r>
            <a:r>
              <a:rPr lang="ru-RU" sz="3200" b="1" i="1" dirty="0" smtClean="0">
                <a:solidFill>
                  <a:srgbClr val="BE346F"/>
                </a:solidFill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rgbClr val="BE346F"/>
                </a:solidFill>
              </a:rPr>
              <a:t>принимается </a:t>
            </a:r>
            <a:r>
              <a:rPr lang="ru-RU" sz="3200" b="1" i="1" dirty="0" smtClean="0">
                <a:solidFill>
                  <a:srgbClr val="BE346F"/>
                </a:solidFill>
                <a:cs typeface="Times New Roman" pitchFamily="18" charset="0"/>
              </a:rPr>
              <a:t>угол</a:t>
            </a:r>
            <a:r>
              <a:rPr lang="ru-RU" sz="3200" b="1" i="1" dirty="0" smtClean="0">
                <a:solidFill>
                  <a:srgbClr val="BE346F"/>
                </a:solidFill>
              </a:rPr>
              <a:t>,</a:t>
            </a:r>
            <a:r>
              <a:rPr lang="ru-RU" sz="3200" b="1" i="1" dirty="0" smtClean="0">
                <a:solidFill>
                  <a:srgbClr val="BE346F"/>
                </a:solidFill>
                <a:cs typeface="Times New Roman" pitchFamily="18" charset="0"/>
              </a:rPr>
              <a:t> составля</a:t>
            </a:r>
            <a:r>
              <a:rPr lang="ru-RU" sz="3200" b="1" i="1" dirty="0" smtClean="0">
                <a:solidFill>
                  <a:srgbClr val="BE346F"/>
                </a:solidFill>
              </a:rPr>
              <a:t>ющий</a:t>
            </a:r>
            <a:r>
              <a:rPr lang="ru-RU" sz="3200" b="1" i="1" dirty="0" smtClean="0">
                <a:solidFill>
                  <a:srgbClr val="BE346F"/>
                </a:solidFill>
                <a:cs typeface="Times New Roman" pitchFamily="18" charset="0"/>
              </a:rPr>
              <a:t> одну сто восьмидесятую часть развернутого угла. </a:t>
            </a:r>
          </a:p>
        </p:txBody>
      </p:sp>
      <p:sp>
        <p:nvSpPr>
          <p:cNvPr id="38" name="Горизонтальный свиток 37"/>
          <p:cNvSpPr/>
          <p:nvPr/>
        </p:nvSpPr>
        <p:spPr>
          <a:xfrm>
            <a:off x="683568" y="4293096"/>
            <a:ext cx="7992888" cy="2564904"/>
          </a:xfrm>
          <a:prstGeom prst="horizontalScroll">
            <a:avLst/>
          </a:prstGeom>
          <a:solidFill>
            <a:srgbClr val="EDF6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50000"/>
              </a:spcBef>
            </a:pP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Величина этого угла равна одному градусу, обозначают 1</a:t>
            </a:r>
            <a:r>
              <a:rPr lang="ru-RU" sz="3600" b="1" i="1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07704" y="188640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Измерение углов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Горизонтальный свиток 17"/>
          <p:cNvSpPr/>
          <p:nvPr/>
        </p:nvSpPr>
        <p:spPr>
          <a:xfrm>
            <a:off x="251520" y="836712"/>
            <a:ext cx="5040560" cy="1584176"/>
          </a:xfrm>
          <a:prstGeom prst="horizontalScroll">
            <a:avLst/>
          </a:prstGeom>
          <a:solidFill>
            <a:srgbClr val="EDF6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Разделим развернутый угол на 180 частей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 animBg="1"/>
      <p:bldP spid="38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тр3.jpg"/>
          <p:cNvPicPr>
            <a:picLocks noChangeAspect="1"/>
          </p:cNvPicPr>
          <p:nvPr/>
        </p:nvPicPr>
        <p:blipFill>
          <a:blip r:embed="rId2" cstate="print"/>
          <a:srcRect t="2942" b="-1845"/>
          <a:stretch>
            <a:fillRect/>
          </a:stretch>
        </p:blipFill>
        <p:spPr>
          <a:xfrm>
            <a:off x="5652120" y="4437112"/>
            <a:ext cx="2594595" cy="2420888"/>
          </a:xfrm>
          <a:prstGeom prst="rect">
            <a:avLst/>
          </a:prstGeom>
        </p:spPr>
      </p:pic>
      <p:pic>
        <p:nvPicPr>
          <p:cNvPr id="4" name="Picture 5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717032"/>
            <a:ext cx="3900488" cy="293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Горизонтальный свиток 4"/>
          <p:cNvSpPr/>
          <p:nvPr/>
        </p:nvSpPr>
        <p:spPr>
          <a:xfrm>
            <a:off x="251520" y="260648"/>
            <a:ext cx="8640960" cy="3096344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ru-RU" sz="3600" b="1" i="1" dirty="0" smtClean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Для измерения величин углов применяют различные инструменты, простейшим из которых является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транспортир.</a:t>
            </a:r>
            <a:r>
              <a:rPr lang="ru-RU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тр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14965" y="3212976"/>
            <a:ext cx="4029035" cy="2076822"/>
          </a:xfrm>
          <a:prstGeom prst="rect">
            <a:avLst/>
          </a:prstGeom>
        </p:spPr>
      </p:pic>
      <p:pic>
        <p:nvPicPr>
          <p:cNvPr id="6" name="Рисунок 5" descr="тр1.jpg"/>
          <p:cNvPicPr>
            <a:picLocks noChangeAspect="1"/>
          </p:cNvPicPr>
          <p:nvPr/>
        </p:nvPicPr>
        <p:blipFill>
          <a:blip r:embed="rId5" cstate="print"/>
          <a:srcRect t="21916" r="4051" b="19947"/>
          <a:stretch>
            <a:fillRect/>
          </a:stretch>
        </p:blipFill>
        <p:spPr>
          <a:xfrm>
            <a:off x="4757234" y="3501008"/>
            <a:ext cx="4386766" cy="26580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457200"/>
          </a:xfrm>
        </p:spPr>
        <p:txBody>
          <a:bodyPr>
            <a:noAutofit/>
          </a:bodyPr>
          <a:lstStyle/>
          <a:p>
            <a:r>
              <a:rPr lang="ru-RU" sz="4800" b="1" i="1" dirty="0">
                <a:solidFill>
                  <a:srgbClr val="FF3300"/>
                </a:solidFill>
              </a:rPr>
              <a:t>Астролябия</a:t>
            </a:r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4932040" y="762000"/>
            <a:ext cx="405956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Одним из первых угломерных инструментов была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астролябия, </a:t>
            </a: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изобретенная 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Гиппархом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(</a:t>
            </a: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180-125 гг. до н. э.) и усовершенствованная немецким ученым </a:t>
            </a:r>
            <a:r>
              <a:rPr lang="ru-RU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Региомонтаном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1436-1476). </a:t>
            </a:r>
          </a:p>
        </p:txBody>
      </p:sp>
      <p:pic>
        <p:nvPicPr>
          <p:cNvPr id="30721" name="Picture 1" descr="C:\Documents and Settings\дом\Рабочий стол\урок на конкурс\астролябия.jpg"/>
          <p:cNvPicPr>
            <a:picLocks noChangeAspect="1" noChangeArrowheads="1"/>
          </p:cNvPicPr>
          <p:nvPr/>
        </p:nvPicPr>
        <p:blipFill>
          <a:blip r:embed="rId3" cstate="print"/>
          <a:srcRect l="17600" t="9665" r="19221" b="6208"/>
          <a:stretch>
            <a:fillRect/>
          </a:stretch>
        </p:blipFill>
        <p:spPr bwMode="auto">
          <a:xfrm>
            <a:off x="0" y="1268760"/>
            <a:ext cx="4801903" cy="489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C:\Documents and Settings\Администратор\Мои документы\PICTURE\geom7-9\geom7\5'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836712"/>
            <a:ext cx="4071494" cy="6021288"/>
          </a:xfrm>
          <a:prstGeom prst="rect">
            <a:avLst/>
          </a:prstGeom>
          <a:noFill/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355976" y="836712"/>
            <a:ext cx="45720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Другим инструментом для измерения углов был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квадрант</a:t>
            </a:r>
            <a:r>
              <a:rPr lang="ru-RU" sz="4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представляющий собой </a:t>
            </a:r>
            <a:r>
              <a:rPr lang="ru-RU" sz="2800" b="1" i="1" dirty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одну четвертую часть астролябии</a:t>
            </a:r>
            <a:r>
              <a:rPr lang="en-US" sz="28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8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Квадрант имел то преимущество перед астролябией, что его можно было сделать значительно больших размеров и тем самым увеличить точность измерения углов.</a:t>
            </a:r>
          </a:p>
        </p:txBody>
      </p:sp>
      <p:pic>
        <p:nvPicPr>
          <p:cNvPr id="28673" name="Picture 1" descr="C:\Documents and Settings\дом\Рабочий стол\урок на конкурс\quadrant-London176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764704"/>
            <a:ext cx="4207156" cy="6093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теодолит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260648"/>
            <a:ext cx="3571875" cy="6353175"/>
          </a:xfrm>
          <a:prstGeom prst="rect">
            <a:avLst/>
          </a:prstGeom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457200"/>
          </a:xfrm>
        </p:spPr>
        <p:txBody>
          <a:bodyPr>
            <a:noAutofit/>
          </a:bodyPr>
          <a:lstStyle/>
          <a:p>
            <a:r>
              <a:rPr lang="ru-RU" sz="4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Теодолит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886200" y="762000"/>
            <a:ext cx="5257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Наиболее совершенным угловым инструментом, применяющимся в настоящее время для выполнения геодезических работ, является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теодолит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899592" y="260648"/>
            <a:ext cx="7704856" cy="2592288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50000"/>
              </a:spcBef>
            </a:pPr>
            <a:r>
              <a:rPr lang="ru-RU" sz="3200" b="1" i="1" dirty="0" smtClean="0">
                <a:solidFill>
                  <a:srgbClr val="007E39"/>
                </a:solidFill>
                <a:cs typeface="Times New Roman" pitchFamily="18" charset="0"/>
              </a:rPr>
              <a:t>Свойство1. </a:t>
            </a:r>
            <a:r>
              <a:rPr lang="ru-RU" sz="4000" b="1" i="1" dirty="0" smtClean="0">
                <a:solidFill>
                  <a:srgbClr val="C00000"/>
                </a:solidFill>
                <a:cs typeface="Times New Roman" pitchFamily="18" charset="0"/>
              </a:rPr>
              <a:t>Градусные величины равных углов равны.</a:t>
            </a:r>
            <a:endParaRPr lang="ru-RU" b="1" i="1" dirty="0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539552" y="3356992"/>
            <a:ext cx="7704856" cy="2376264"/>
          </a:xfrm>
          <a:prstGeom prst="horizontalScrol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50000"/>
              </a:spcBef>
            </a:pPr>
            <a:r>
              <a:rPr lang="ru-RU" sz="3200" b="1" i="1" dirty="0" smtClean="0">
                <a:solidFill>
                  <a:srgbClr val="007E39"/>
                </a:solidFill>
                <a:cs typeface="Times New Roman" pitchFamily="18" charset="0"/>
              </a:rPr>
              <a:t>Свойство</a:t>
            </a:r>
            <a:r>
              <a:rPr lang="ru-RU" sz="3200" b="1" i="1" dirty="0" smtClean="0">
                <a:solidFill>
                  <a:srgbClr val="FF3300"/>
                </a:solidFill>
                <a:cs typeface="Times New Roman" pitchFamily="18" charset="0"/>
              </a:rPr>
              <a:t> 2</a:t>
            </a:r>
            <a:r>
              <a:rPr lang="ru-RU" sz="3200" b="1" i="1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C00000"/>
                </a:solidFill>
                <a:cs typeface="Times New Roman" pitchFamily="18" charset="0"/>
              </a:rPr>
              <a:t>Градусная величина суммы углов равна сумме их градусных величин.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изерение углов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изерение углов</Template>
  <TotalTime>35</TotalTime>
  <Words>484</Words>
  <Application>Microsoft Office PowerPoint</Application>
  <PresentationFormat>Экран (4:3)</PresentationFormat>
  <Paragraphs>88</Paragraphs>
  <Slides>17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изерение углов</vt:lpstr>
      <vt:lpstr>Формула</vt:lpstr>
      <vt:lpstr>Тема урока: «Измерение углов». 5 класс.</vt:lpstr>
      <vt:lpstr>Цели урока: </vt:lpstr>
      <vt:lpstr>Назовите вид угла на рисунке.</vt:lpstr>
      <vt:lpstr>Слайд 4</vt:lpstr>
      <vt:lpstr>Слайд 5</vt:lpstr>
      <vt:lpstr>Астролябия</vt:lpstr>
      <vt:lpstr>Слайд 7</vt:lpstr>
      <vt:lpstr>Теодолит</vt:lpstr>
      <vt:lpstr>Слайд 9</vt:lpstr>
      <vt:lpstr>Упражнение 1 </vt:lpstr>
      <vt:lpstr>Прямой </vt:lpstr>
      <vt:lpstr>Острый.</vt:lpstr>
      <vt:lpstr>Слайд 13</vt:lpstr>
      <vt:lpstr>Построение угла в 50°</vt:lpstr>
      <vt:lpstr>Упражнение 2 </vt:lpstr>
      <vt:lpstr>Упражнение 3.</vt:lpstr>
      <vt:lpstr>Слайд 17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«Измерение углов». 5 класс.</dc:title>
  <dc:creator>дом</dc:creator>
  <cp:lastModifiedBy>re</cp:lastModifiedBy>
  <cp:revision>5</cp:revision>
  <dcterms:created xsi:type="dcterms:W3CDTF">2014-01-26T19:19:55Z</dcterms:created>
  <dcterms:modified xsi:type="dcterms:W3CDTF">2014-03-18T21:09:06Z</dcterms:modified>
</cp:coreProperties>
</file>