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  <p:sldId id="256" r:id="rId3"/>
    <p:sldId id="277" r:id="rId4"/>
    <p:sldId id="258" r:id="rId5"/>
    <p:sldId id="259" r:id="rId6"/>
    <p:sldId id="260" r:id="rId7"/>
    <p:sldId id="261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62" r:id="rId17"/>
    <p:sldId id="263" r:id="rId18"/>
    <p:sldId id="264" r:id="rId19"/>
    <p:sldId id="266" r:id="rId20"/>
    <p:sldId id="267" r:id="rId21"/>
    <p:sldId id="268" r:id="rId22"/>
    <p:sldId id="269" r:id="rId23"/>
    <p:sldId id="270" r:id="rId24"/>
    <p:sldId id="276" r:id="rId25"/>
    <p:sldId id="274" r:id="rId26"/>
    <p:sldId id="271" r:id="rId27"/>
    <p:sldId id="273" r:id="rId28"/>
    <p:sldId id="289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00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62D24-7B5C-462B-A4CF-68212E646A9D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1995A-6792-455F-A358-C9D1F097C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3F7C3-CC45-43E6-9670-40F979A2F9A1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89357-BF16-4FB8-A9DE-7BAE0DA8BE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E3422-CBF3-429B-94EE-CBD8D834C4AA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BC8B0-1679-472B-A233-95CE18CEA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C4625-F112-4FEB-95AF-1BB94FDF00F3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28FC2-05BB-4AD9-8D1B-144CD6F91A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425F4-5C34-42BD-B93C-CE8A87B08691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77D2C-F82E-4AF1-8F20-6E5B8BF015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CECE2-A8FA-4761-8C61-796468C2FCFA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F45B9-CD91-4323-A11E-E9CA3BE46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6BEB8-7EFF-4931-BFEA-660006936808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DBCD6-E335-41CE-98D1-584B909769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3E8FA-7F7D-4F85-BF5F-BA3B9026259B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1E1C9-AFAB-4C93-A291-AD3BB70887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703D5-9A20-4791-9856-C5F19347E69C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243FD-B1DA-4463-9EC2-E696D4D89A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F948C-3939-42A7-886D-BEB0A4A2EA81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64C35-23C2-42F8-9E23-7300A24747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6CC5F-2CDB-45FB-A828-ACEB1E1BAC58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56EB9-50FA-4FC0-A361-7B79C85ACD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6A4BE-3988-4C4B-8370-E8798765F883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DA736-DB63-4341-A086-E58C3109C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FED3FA3-C2D8-4DCC-9258-88EB3FE672A3}" type="datetimeFigureOut">
              <a:rPr lang="ru-RU"/>
              <a:pPr>
                <a:defRPr/>
              </a:pPr>
              <a:t>19.03.2014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67A853-B323-49B6-AB2B-3602FFB69C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4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75" r:id="rId9"/>
    <p:sldLayoutId id="2147483666" r:id="rId10"/>
    <p:sldLayoutId id="2147483665" r:id="rId11"/>
    <p:sldLayoutId id="2147483676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coollib.net/a/20215" TargetMode="External"/><Relationship Id="rId3" Type="http://schemas.openxmlformats.org/officeDocument/2006/relationships/hyperlink" Target="http://blogs0l4x4.ru/page/perevod-dokumentov-anglijskij-jazyk-spb" TargetMode="External"/><Relationship Id="rId7" Type="http://schemas.openxmlformats.org/officeDocument/2006/relationships/hyperlink" Target="http://www.diary.ru/~liboru/?from=4380" TargetMode="External"/><Relationship Id="rId2" Type="http://schemas.openxmlformats.org/officeDocument/2006/relationships/hyperlink" Target="http://lingvocat.com/blog/studying_the_english_language_and_get_acquainted_with_the_definite_article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lubfate.forum2x2.com/t804-topic" TargetMode="External"/><Relationship Id="rId5" Type="http://schemas.openxmlformats.org/officeDocument/2006/relationships/hyperlink" Target="http://hairstylesarea.com/2010/10/hairstyles-pictures-classic-medium-hairstyles-from-albert-einstein-in-memory" TargetMode="External"/><Relationship Id="rId4" Type="http://schemas.openxmlformats.org/officeDocument/2006/relationships/hyperlink" Target="http://www.mypeski.ru/forum/viewtopic.php?f=54&amp;t=1187&amp;sid=d1a57b5a861a466f5bb82b29ae049b9b&amp;start=8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10.xml"/><Relationship Id="rId7" Type="http://schemas.openxmlformats.org/officeDocument/2006/relationships/slide" Target="slide1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11.xml"/><Relationship Id="rId9" Type="http://schemas.openxmlformats.org/officeDocument/2006/relationships/slide" Target="slide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684213" y="260350"/>
            <a:ext cx="777557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"Определенный артикль"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7667625" y="4508500"/>
            <a:ext cx="1331913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000" b="1">
                <a:solidFill>
                  <a:schemeClr val="bg1"/>
                </a:solidFill>
              </a:rPr>
              <a:t>Автор:</a:t>
            </a:r>
          </a:p>
          <a:p>
            <a:r>
              <a:rPr lang="ru-RU" sz="1000" b="1">
                <a:solidFill>
                  <a:schemeClr val="bg1"/>
                </a:solidFill>
              </a:rPr>
              <a:t>Русакова Татьяна Александровна,</a:t>
            </a:r>
          </a:p>
          <a:p>
            <a:r>
              <a:rPr lang="ru-RU" sz="1000" b="1">
                <a:solidFill>
                  <a:schemeClr val="bg1"/>
                </a:solidFill>
              </a:rPr>
              <a:t>учитель английского языка высшей категории</a:t>
            </a:r>
          </a:p>
          <a:p>
            <a:r>
              <a:rPr lang="ru-RU" sz="1000" b="1">
                <a:solidFill>
                  <a:schemeClr val="bg1"/>
                </a:solidFill>
              </a:rPr>
              <a:t>МОБУ Вышневолоцкого района</a:t>
            </a:r>
          </a:p>
          <a:p>
            <a:r>
              <a:rPr lang="ru-RU" sz="1000" b="1">
                <a:solidFill>
                  <a:schemeClr val="bg1"/>
                </a:solidFill>
              </a:rPr>
              <a:t>«Борисовская СОШ» Тверской области</a:t>
            </a:r>
          </a:p>
        </p:txBody>
      </p:sp>
      <p:pic>
        <p:nvPicPr>
          <p:cNvPr id="49167" name="Picture 15" descr="1277101816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03350" y="1557338"/>
            <a:ext cx="6192838" cy="5002212"/>
          </a:xfrm>
          <a:ln w="28575"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garry-kasparov-2-WI-0808-lg-1918918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71775" y="1557338"/>
            <a:ext cx="3665538" cy="48069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2530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22531" name="Text Box 8"/>
          <p:cNvSpPr txBox="1">
            <a:spLocks noChangeArrowheads="1"/>
          </p:cNvSpPr>
          <p:nvPr/>
        </p:nvSpPr>
        <p:spPr bwMode="auto">
          <a:xfrm>
            <a:off x="900113" y="404813"/>
            <a:ext cx="7496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Constantia" pitchFamily="18" charset="0"/>
              </a:rPr>
              <a:t>Garry Kasparov is a famous … .</a:t>
            </a:r>
            <a:endParaRPr lang="ru-RU" sz="4000" b="1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3554" name="Picture 7" descr="IMG_241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16238" y="1700213"/>
            <a:ext cx="3487737" cy="46497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3555" name="Text Box 8"/>
          <p:cNvSpPr txBox="1">
            <a:spLocks noChangeArrowheads="1"/>
          </p:cNvSpPr>
          <p:nvPr/>
        </p:nvSpPr>
        <p:spPr bwMode="auto">
          <a:xfrm>
            <a:off x="1331913" y="476250"/>
            <a:ext cx="6734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Constantia" pitchFamily="18" charset="0"/>
              </a:rPr>
              <a:t>Tatyana Alexandrovna is a </a:t>
            </a:r>
            <a:r>
              <a:rPr lang="en-US" sz="4000" b="1">
                <a:latin typeface="Constantia" pitchFamily="18" charset="0"/>
              </a:rPr>
              <a:t> … .</a:t>
            </a:r>
            <a:endParaRPr lang="ru-RU" sz="4000" b="1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4578" name="Picture 5" descr="VTA2Vl8e7qu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16238" y="1268413"/>
            <a:ext cx="3471862" cy="4733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703263" y="333375"/>
            <a:ext cx="84407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Constantia" pitchFamily="18" charset="0"/>
              </a:rPr>
              <a:t>Albert Einstein was an outstanding … .</a:t>
            </a:r>
            <a:endParaRPr lang="ru-RU" sz="3600" b="1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AutoShape 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5602" name="Picture 3" descr="johnLennon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05125" y="1412875"/>
            <a:ext cx="3527425" cy="49688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468313" y="404813"/>
            <a:ext cx="84185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Constantia" pitchFamily="18" charset="0"/>
              </a:rPr>
              <a:t>John Lennon was a well-known … .</a:t>
            </a:r>
            <a:endParaRPr lang="ru-RU" sz="4000" b="1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6626" name="Picture 5" descr="margaret_thatche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05100" y="1196975"/>
            <a:ext cx="3829050" cy="53276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304800" y="304800"/>
            <a:ext cx="865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Constantia" pitchFamily="18" charset="0"/>
              </a:rPr>
              <a:t>Margaret Thatcher was a famous… .</a:t>
            </a:r>
            <a:endParaRPr lang="ru-RU" sz="4000" b="1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7650" name="Picture 6" descr="lrg_12820085684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27313" y="1628775"/>
            <a:ext cx="40338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 Box 7"/>
          <p:cNvSpPr txBox="1">
            <a:spLocks noChangeArrowheads="1"/>
          </p:cNvSpPr>
          <p:nvPr/>
        </p:nvSpPr>
        <p:spPr bwMode="auto">
          <a:xfrm>
            <a:off x="609600" y="533400"/>
            <a:ext cx="8470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Constantia" pitchFamily="18" charset="0"/>
              </a:rPr>
              <a:t>Daniel Defoe was a well-known … .</a:t>
            </a:r>
            <a:endParaRPr lang="ru-RU" sz="4000" b="1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4"/>
          <p:cNvSpPr txBox="1">
            <a:spLocks noChangeArrowheads="1"/>
          </p:cNvSpPr>
          <p:nvPr/>
        </p:nvSpPr>
        <p:spPr bwMode="auto">
          <a:xfrm>
            <a:off x="179388" y="2708275"/>
            <a:ext cx="75009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FF0000"/>
                </a:solidFill>
                <a:latin typeface="Constantia" pitchFamily="18" charset="0"/>
              </a:rPr>
              <a:t>       </a:t>
            </a:r>
            <a:r>
              <a:rPr lang="en-US" sz="9600" b="1">
                <a:solidFill>
                  <a:srgbClr val="FF0000"/>
                </a:solidFill>
                <a:latin typeface="Constantia" pitchFamily="18" charset="0"/>
              </a:rPr>
              <a:t>A   </a:t>
            </a:r>
            <a:r>
              <a:rPr lang="en-US" sz="9600" b="1">
                <a:solidFill>
                  <a:schemeClr val="bg1"/>
                </a:solidFill>
                <a:latin typeface="Constantia" pitchFamily="18" charset="0"/>
              </a:rPr>
              <a:t>or </a:t>
            </a:r>
            <a:r>
              <a:rPr lang="en-US" sz="9600" b="1">
                <a:solidFill>
                  <a:srgbClr val="FF0000"/>
                </a:solidFill>
                <a:latin typeface="Constantia" pitchFamily="18" charset="0"/>
              </a:rPr>
              <a:t> an </a:t>
            </a:r>
            <a:endParaRPr lang="ru-RU" sz="9600" b="1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>
            <a:off x="1403350" y="-1323975"/>
            <a:ext cx="6480175" cy="3600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The indefinite article</a:t>
            </a:r>
            <a:endParaRPr lang="ru-RU" sz="32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8677" name="Picture 5" descr="003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51500" y="4076700"/>
            <a:ext cx="3311525" cy="2522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41595" y="57941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THE CORRECT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ANSWERS</a:t>
            </a: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: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000125" y="2443163"/>
            <a:ext cx="6888163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Tx/>
              <a:buChar char="•"/>
            </a:pP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There are</a:t>
            </a:r>
            <a:r>
              <a:rPr lang="ru-RU" sz="320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_</a:t>
            </a:r>
            <a:r>
              <a:rPr lang="en-US" sz="320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foxes in the forest.</a:t>
            </a:r>
            <a:endParaRPr lang="ru-RU" sz="32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I have </a:t>
            </a:r>
            <a:r>
              <a:rPr lang="en-US" sz="3200" b="1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an </a:t>
            </a: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orange elephant.</a:t>
            </a:r>
            <a:endParaRPr lang="ru-RU" sz="32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What is this? It is </a:t>
            </a:r>
            <a:r>
              <a:rPr lang="en-US" sz="3200" b="1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a</a:t>
            </a:r>
            <a:r>
              <a:rPr lang="en-US" sz="320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book.</a:t>
            </a:r>
            <a:endParaRPr lang="ru-RU" sz="32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F. Chopin was </a:t>
            </a:r>
            <a:r>
              <a:rPr lang="en-US" sz="3200" b="1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a</a:t>
            </a:r>
            <a:r>
              <a:rPr lang="en-US" sz="320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composer.</a:t>
            </a:r>
            <a:endParaRPr lang="ru-RU" sz="32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My brother is a doctor.</a:t>
            </a:r>
            <a:endParaRPr lang="ru-RU" sz="32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I have one </a:t>
            </a:r>
            <a:r>
              <a:rPr lang="ru-RU" sz="320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_</a:t>
            </a:r>
            <a:r>
              <a:rPr lang="en-US" sz="32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brother and two sisters.</a:t>
            </a:r>
          </a:p>
        </p:txBody>
      </p:sp>
      <p:pic>
        <p:nvPicPr>
          <p:cNvPr id="29700" name="Picture 4" descr="59916066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188913"/>
            <a:ext cx="1836737" cy="2016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WordArt 4"/>
          <p:cNvSpPr>
            <a:spLocks noChangeArrowheads="1" noChangeShapeType="1" noTextEdit="1"/>
          </p:cNvSpPr>
          <p:nvPr/>
        </p:nvSpPr>
        <p:spPr bwMode="auto">
          <a:xfrm>
            <a:off x="1403350" y="-1323975"/>
            <a:ext cx="6480175" cy="3600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The definite article</a:t>
            </a:r>
            <a:endParaRPr lang="ru-RU" sz="32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31750" name="Picture 6" descr="bbede0006c530d485ca772fc67e59d7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2852738"/>
            <a:ext cx="2289175" cy="3816350"/>
          </a:xfrm>
          <a:prstGeom prst="rect">
            <a:avLst/>
          </a:prstGeom>
          <a:noFill/>
        </p:spPr>
      </p:pic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140200" y="3500438"/>
            <a:ext cx="26225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rgbClr val="FF0000"/>
                </a:solidFill>
              </a:rPr>
              <a:t>THE</a:t>
            </a:r>
            <a:endParaRPr lang="ru-RU" sz="96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1"/>
          <p:cNvSpPr>
            <a:spLocks noChangeArrowheads="1"/>
          </p:cNvSpPr>
          <p:nvPr/>
        </p:nvSpPr>
        <p:spPr bwMode="auto">
          <a:xfrm>
            <a:off x="3419475" y="3573463"/>
            <a:ext cx="2643188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000" b="1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1. </a:t>
            </a:r>
            <a:r>
              <a:rPr lang="en-US" sz="4000" b="1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the</a:t>
            </a:r>
            <a:endParaRPr lang="ru-RU" sz="40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4000" b="1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2. -, the</a:t>
            </a:r>
            <a:endParaRPr lang="ru-RU" sz="40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4000" b="1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3. the</a:t>
            </a:r>
            <a:endParaRPr lang="ru-RU" sz="40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4000" b="1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4. -,-,-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92307" y="158748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THE CORRECT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ANSWERS</a:t>
            </a: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:</a:t>
            </a:r>
          </a:p>
        </p:txBody>
      </p:sp>
      <p:sp>
        <p:nvSpPr>
          <p:cNvPr id="32775" name="WordArt 7"/>
          <p:cNvSpPr>
            <a:spLocks noChangeArrowheads="1" noChangeShapeType="1" noTextEdit="1"/>
          </p:cNvSpPr>
          <p:nvPr/>
        </p:nvSpPr>
        <p:spPr bwMode="auto">
          <a:xfrm>
            <a:off x="2700338" y="404813"/>
            <a:ext cx="3313112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Ex . 44, p.93</a:t>
            </a:r>
            <a:endParaRPr lang="ru-RU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32776" name="Picture 8" descr="59916066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3284538"/>
            <a:ext cx="2755900" cy="3024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0_98a8_29304357_XL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260350"/>
            <a:ext cx="8569325" cy="642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Box 6"/>
          <p:cNvSpPr txBox="1">
            <a:spLocks noChangeArrowheads="1"/>
          </p:cNvSpPr>
          <p:nvPr/>
        </p:nvSpPr>
        <p:spPr bwMode="auto">
          <a:xfrm>
            <a:off x="3276600" y="3357563"/>
            <a:ext cx="4500563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1.Worship Street</a:t>
            </a:r>
          </a:p>
          <a:p>
            <a:pPr marL="342900" indent="-342900"/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2. The  British Museum</a:t>
            </a:r>
          </a:p>
          <a:p>
            <a:pPr marL="342900" indent="-342900"/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3. Westminster Abbey</a:t>
            </a:r>
          </a:p>
          <a:p>
            <a:pPr marL="342900" indent="-342900"/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4. St Paul's Cathedral</a:t>
            </a:r>
          </a:p>
          <a:p>
            <a:pPr marL="342900" indent="-342900"/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5. MOMI</a:t>
            </a:r>
          </a:p>
          <a:p>
            <a:pPr marL="342900" indent="-342900"/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6. The Houses of Parliament,</a:t>
            </a:r>
          </a:p>
          <a:p>
            <a:pPr marL="342900" indent="-342900"/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 the Tower </a:t>
            </a:r>
          </a:p>
          <a:p>
            <a:pPr marL="342900" indent="-342900"/>
            <a:endParaRPr lang="en-US" sz="2400" b="1">
              <a:latin typeface="Constantia" pitchFamily="18" charset="0"/>
            </a:endParaRPr>
          </a:p>
          <a:p>
            <a:pPr marL="342900" indent="-342900">
              <a:buFontTx/>
              <a:buAutoNum type="arabicPeriod"/>
            </a:pPr>
            <a:endParaRPr lang="ru-RU" sz="2400" b="1">
              <a:latin typeface="Constantia" pitchFamily="18" charset="0"/>
            </a:endParaRPr>
          </a:p>
        </p:txBody>
      </p:sp>
      <p:sp>
        <p:nvSpPr>
          <p:cNvPr id="33798" name="WordArt 6"/>
          <p:cNvSpPr>
            <a:spLocks noChangeArrowheads="1" noChangeShapeType="1" noTextEdit="1"/>
          </p:cNvSpPr>
          <p:nvPr/>
        </p:nvSpPr>
        <p:spPr bwMode="auto">
          <a:xfrm>
            <a:off x="2987675" y="260350"/>
            <a:ext cx="3330575" cy="1296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Ex . 46, p.94</a:t>
            </a:r>
            <a:endParaRPr lang="ru-RU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1232" y="144301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THE CORRECT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ANSWERS</a:t>
            </a: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:</a:t>
            </a:r>
          </a:p>
        </p:txBody>
      </p:sp>
      <p:pic>
        <p:nvPicPr>
          <p:cNvPr id="33800" name="Picture 8" descr="59916066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3141663"/>
            <a:ext cx="2755900" cy="3024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WordArt 2"/>
          <p:cNvSpPr>
            <a:spLocks noChangeArrowheads="1" noChangeShapeType="1" noTextEdit="1"/>
          </p:cNvSpPr>
          <p:nvPr/>
        </p:nvSpPr>
        <p:spPr bwMode="auto">
          <a:xfrm>
            <a:off x="990600" y="457200"/>
            <a:ext cx="7772400" cy="155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LET`S HAVE A REST!</a:t>
            </a:r>
            <a:endParaRPr lang="ru-RU" sz="3600" b="1" kern="1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34818" name="Picture 4" descr="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 rot="20988173">
            <a:off x="396875" y="2443163"/>
            <a:ext cx="4648200" cy="3922712"/>
          </a:xfrm>
        </p:spPr>
      </p:pic>
      <p:pic>
        <p:nvPicPr>
          <p:cNvPr id="34819" name="Рисунок 3" descr="4.релаксация..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957093">
            <a:off x="5476875" y="3057525"/>
            <a:ext cx="3289300" cy="321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66" name="Group 26"/>
          <p:cNvGraphicFramePr>
            <a:graphicFrameLocks noGrp="1"/>
          </p:cNvGraphicFramePr>
          <p:nvPr/>
        </p:nvGraphicFramePr>
        <p:xfrm>
          <a:off x="3203575" y="549275"/>
          <a:ext cx="5402263" cy="5840415"/>
        </p:xfrm>
        <a:graphic>
          <a:graphicData uri="http://schemas.openxmlformats.org/drawingml/2006/table">
            <a:tbl>
              <a:tblPr/>
              <a:tblGrid>
                <a:gridCol w="2700338"/>
                <a:gridCol w="2701925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With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nstantia" pitchFamily="18" charset="0"/>
                        </a:rPr>
                        <a:t>«the»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Without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nstantia" pitchFamily="18" charset="0"/>
                        </a:rPr>
                        <a:t>«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nstantia" pitchFamily="18" charset="0"/>
                        </a:rPr>
                        <a:t>the»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12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912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  <p:pic>
        <p:nvPicPr>
          <p:cNvPr id="35865" name="Picture 25" descr="e8b094b7950d327c31c53f3be710d585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80975" y="1484313"/>
            <a:ext cx="3216275" cy="477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09" name="Group 45"/>
          <p:cNvGraphicFramePr>
            <a:graphicFrameLocks noGrp="1"/>
          </p:cNvGraphicFramePr>
          <p:nvPr/>
        </p:nvGraphicFramePr>
        <p:xfrm>
          <a:off x="2771775" y="1557338"/>
          <a:ext cx="5616575" cy="5084765"/>
        </p:xfrm>
        <a:graphic>
          <a:graphicData uri="http://schemas.openxmlformats.org/drawingml/2006/table">
            <a:tbl>
              <a:tblPr/>
              <a:tblGrid>
                <a:gridCol w="2808288"/>
                <a:gridCol w="2808287"/>
              </a:tblGrid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With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nstantia" pitchFamily="18" charset="0"/>
                        </a:rPr>
                        <a:t>«the»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Without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nstantia" pitchFamily="18" charset="0"/>
                        </a:rPr>
                        <a:t>«the»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 Kremlin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Great Britain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 Earth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Washington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 House of Parliament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Downing Street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 North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Regent Street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 Russian Federation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Africa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 UK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Europe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 British Museum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Red Square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Sun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Thames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USA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173395" y="3155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THE CORRECT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ANSWERS</a:t>
            </a: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:</a:t>
            </a:r>
          </a:p>
        </p:txBody>
      </p:sp>
      <p:pic>
        <p:nvPicPr>
          <p:cNvPr id="36908" name="Picture 44" descr="59916066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0"/>
            <a:ext cx="2295525" cy="2519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10" descr="869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115888"/>
            <a:ext cx="7169150" cy="650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9" name="Rectangle 5"/>
          <p:cNvSpPr>
            <a:spLocks noGrp="1" noChangeArrowheads="1"/>
          </p:cNvSpPr>
          <p:nvPr>
            <p:ph type="title"/>
          </p:nvPr>
        </p:nvSpPr>
        <p:spPr>
          <a:xfrm>
            <a:off x="500034" y="1357298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  <a:t/>
            </a:r>
            <a:br>
              <a:rPr lang="en-US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</a:br>
            <a:r>
              <a:rPr lang="en-US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  <a:t/>
            </a:r>
            <a:br>
              <a:rPr lang="en-US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</a:br>
            <a:r>
              <a:rPr lang="en-US" sz="53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  <a:t>LET`S DO THE TEST</a:t>
            </a:r>
            <a:br>
              <a:rPr lang="en-US" sz="53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</a:br>
            <a:r>
              <a:rPr lang="ru-RU" sz="53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  <a:t>« </a:t>
            </a:r>
            <a:r>
              <a:rPr lang="en-US" sz="53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  <a:t>The definite article</a:t>
            </a:r>
            <a:r>
              <a:rPr lang="ru-RU" sz="53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  <a:t>»</a:t>
            </a:r>
            <a:br>
              <a:rPr lang="ru-RU" sz="53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</a:br>
            <a:r>
              <a:rPr lang="en-US" sz="53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  <a:t>THE</a:t>
            </a:r>
            <a:endParaRPr lang="ru-RU" sz="5300" dirty="0" smtClean="0"/>
          </a:p>
        </p:txBody>
      </p:sp>
      <p:pic>
        <p:nvPicPr>
          <p:cNvPr id="39940" name="Picture 4" descr="predmety_raznie020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9338" y="2997200"/>
            <a:ext cx="4032250" cy="3432175"/>
          </a:xfrm>
          <a:prstGeom prst="rect">
            <a:avLst/>
          </a:prstGeom>
          <a:noFill/>
        </p:spPr>
      </p:pic>
      <p:pic>
        <p:nvPicPr>
          <p:cNvPr id="39941" name="Picture 5" descr="34569861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4213" y="2997200"/>
            <a:ext cx="3241675" cy="3241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08050" y="550863"/>
            <a:ext cx="8229600" cy="1142999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Arial"/>
              </a:rPr>
              <a:t>LET`S WRITE DOWN YOUR HOMEWORK</a:t>
            </a:r>
            <a:endParaRPr lang="ru-RU" sz="6000" b="1" dirty="0" smtClean="0"/>
          </a:p>
        </p:txBody>
      </p:sp>
      <p:pic>
        <p:nvPicPr>
          <p:cNvPr id="37890" name="Содержимое 3" descr="5.пупс пишет.jpg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16013" y="1700213"/>
            <a:ext cx="7034212" cy="4710112"/>
          </a:xfrm>
          <a:ln w="1905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Box 3"/>
          <p:cNvSpPr txBox="1">
            <a:spLocks noChangeArrowheads="1"/>
          </p:cNvSpPr>
          <p:nvPr/>
        </p:nvSpPr>
        <p:spPr bwMode="auto">
          <a:xfrm>
            <a:off x="500063" y="1928813"/>
            <a:ext cx="8001000" cy="283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4800">
                <a:solidFill>
                  <a:schemeClr val="bg1"/>
                </a:solidFill>
                <a:latin typeface="Constantia" pitchFamily="18" charset="0"/>
              </a:rPr>
              <a:t>1. </a:t>
            </a:r>
            <a:r>
              <a:rPr lang="en-US" sz="4400">
                <a:solidFill>
                  <a:schemeClr val="bg1"/>
                </a:solidFill>
                <a:latin typeface="Constantia" pitchFamily="18" charset="0"/>
              </a:rPr>
              <a:t>Workbook ex. 24, p. 44.</a:t>
            </a:r>
          </a:p>
          <a:p>
            <a:pPr marL="342900" indent="-342900"/>
            <a:endParaRPr lang="en-US" sz="4400">
              <a:solidFill>
                <a:schemeClr val="bg1"/>
              </a:solidFill>
              <a:latin typeface="Constantia" pitchFamily="18" charset="0"/>
            </a:endParaRPr>
          </a:p>
          <a:p>
            <a:pPr marL="342900" indent="-342900"/>
            <a:r>
              <a:rPr lang="en-US" sz="4400">
                <a:solidFill>
                  <a:schemeClr val="bg1"/>
                </a:solidFill>
                <a:latin typeface="Constantia" pitchFamily="18" charset="0"/>
              </a:rPr>
              <a:t>2.* Student`s book ex. 45, p. 94 </a:t>
            </a:r>
          </a:p>
          <a:p>
            <a:pPr marL="342900" indent="-342900"/>
            <a:r>
              <a:rPr lang="en-US" sz="4400">
                <a:solidFill>
                  <a:schemeClr val="bg1"/>
                </a:solidFill>
                <a:latin typeface="Constantia" pitchFamily="18" charset="0"/>
              </a:rPr>
              <a:t> </a:t>
            </a:r>
            <a:endParaRPr lang="ru-RU" sz="4400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r>
              <a:rPr lang="ru-RU" sz="2000" b="1" smtClean="0">
                <a:solidFill>
                  <a:schemeClr val="bg1"/>
                </a:solidFill>
                <a:latin typeface="Arial" charset="0"/>
              </a:rPr>
              <a:t>фото, картинки и анимация: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>
          <a:xfrm>
            <a:off x="250825" y="1341438"/>
            <a:ext cx="8229600" cy="4389437"/>
          </a:xfrm>
        </p:spPr>
        <p:txBody>
          <a:bodyPr/>
          <a:lstStyle/>
          <a:p>
            <a:r>
              <a:rPr lang="ru-RU" sz="2200" smtClean="0">
                <a:hlinkClick r:id="rId2"/>
              </a:rPr>
              <a:t>http://lingvocat.com/blog/studying_the_english_language_and_get_acquainted_with_the_definite_article/</a:t>
            </a:r>
            <a:endParaRPr lang="ru-RU" sz="2200" smtClean="0">
              <a:hlinkClick r:id="rId3"/>
            </a:endParaRPr>
          </a:p>
          <a:p>
            <a:r>
              <a:rPr lang="ru-RU" sz="2200" smtClean="0">
                <a:hlinkClick r:id="rId3"/>
              </a:rPr>
              <a:t>http://blogs0l4x4.ru/page/perevod-dokumentov-anglijskij-jazyk-spb</a:t>
            </a:r>
            <a:endParaRPr lang="ru-RU" sz="2200" smtClean="0">
              <a:hlinkClick r:id="rId4"/>
            </a:endParaRPr>
          </a:p>
          <a:p>
            <a:r>
              <a:rPr lang="ru-RU" sz="2200" smtClean="0">
                <a:hlinkClick r:id="rId4"/>
              </a:rPr>
              <a:t>http://www.mypeski.ru/forum/viewtopic.php?f=54&amp;t=1187&amp;sid=d1a57b5a861a466f5bb82b29ae049b9b&amp;start=80</a:t>
            </a:r>
            <a:endParaRPr lang="ru-RU" sz="2200" smtClean="0">
              <a:hlinkClick r:id="rId5"/>
            </a:endParaRPr>
          </a:p>
          <a:p>
            <a:r>
              <a:rPr lang="ru-RU" sz="2200" smtClean="0">
                <a:hlinkClick r:id="rId5"/>
              </a:rPr>
              <a:t>http://hairstylesarea.com/2010/10/hairstyles-pictures-classic-medium-hairstyles-from-albert-einstein-in-memory</a:t>
            </a:r>
            <a:endParaRPr lang="ru-RU" sz="2200" smtClean="0">
              <a:hlinkClick r:id="rId6"/>
            </a:endParaRPr>
          </a:p>
          <a:p>
            <a:r>
              <a:rPr lang="ru-RU" sz="2200" smtClean="0">
                <a:hlinkClick r:id="rId6"/>
              </a:rPr>
              <a:t>http://clubfate.forum2x2.com/t804-topic</a:t>
            </a:r>
            <a:endParaRPr lang="ru-RU" sz="2200" smtClean="0">
              <a:hlinkClick r:id="rId7"/>
            </a:endParaRPr>
          </a:p>
          <a:p>
            <a:r>
              <a:rPr lang="ru-RU" sz="2200" smtClean="0">
                <a:hlinkClick r:id="rId7"/>
              </a:rPr>
              <a:t>http://www.diary.ru/~liboru/?from=4380</a:t>
            </a:r>
            <a:endParaRPr lang="ru-RU" sz="2200" smtClean="0">
              <a:hlinkClick r:id="rId8"/>
            </a:endParaRPr>
          </a:p>
          <a:p>
            <a:r>
              <a:rPr lang="ru-RU" sz="2200" smtClean="0">
                <a:hlinkClick r:id="rId8"/>
              </a:rPr>
              <a:t>http://coollib.net/a/20215</a:t>
            </a:r>
            <a:endParaRPr lang="ru-RU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5" descr="2002-60"/>
          <p:cNvPicPr>
            <a:picLocks noGrp="1" noChangeAspect="1" noChangeArrowheads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5362" name="WordArt 6"/>
          <p:cNvSpPr>
            <a:spLocks noChangeArrowheads="1" noChangeShapeType="1" noTextEdit="1"/>
          </p:cNvSpPr>
          <p:nvPr/>
        </p:nvSpPr>
        <p:spPr bwMode="auto">
          <a:xfrm>
            <a:off x="304800" y="457200"/>
            <a:ext cx="86106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LET`S DO SOME</a:t>
            </a:r>
          </a:p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WORK ON THESE SOUNDS</a:t>
            </a:r>
            <a:endParaRPr lang="ru-RU" sz="3600" b="1" kern="1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-409575"/>
            <a:ext cx="9144000" cy="667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5400" b="1">
              <a:solidFill>
                <a:srgbClr val="FFFF00"/>
              </a:solidFill>
              <a:cs typeface="Times New Roman" pitchFamily="18" charset="0"/>
            </a:endParaRPr>
          </a:p>
          <a:p>
            <a:r>
              <a:rPr lang="ru-RU" sz="5400" b="1">
                <a:solidFill>
                  <a:srgbClr val="FFFF00"/>
                </a:solidFill>
                <a:cs typeface="Times New Roman" pitchFamily="18" charset="0"/>
              </a:rPr>
              <a:t>    </a:t>
            </a:r>
            <a:r>
              <a:rPr lang="en-US" sz="5400" b="1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[ð]- </a:t>
            </a:r>
            <a:r>
              <a:rPr lang="en-US" sz="5400" b="1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th</a:t>
            </a:r>
            <a:r>
              <a:rPr lang="en-US" sz="540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e, </a:t>
            </a:r>
            <a:endParaRPr lang="ru-RU" sz="540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ru-RU" sz="5400">
                <a:solidFill>
                  <a:schemeClr val="bg1"/>
                </a:solidFill>
                <a:cs typeface="Times New Roman" pitchFamily="18" charset="0"/>
              </a:rPr>
              <a:t>           </a:t>
            </a:r>
            <a:r>
              <a:rPr lang="en-US" sz="5400" b="1">
                <a:solidFill>
                  <a:srgbClr val="FF0000"/>
                </a:solidFill>
              </a:rPr>
              <a:t>th</a:t>
            </a:r>
            <a:r>
              <a:rPr lang="en-US" sz="5400" b="1">
                <a:solidFill>
                  <a:schemeClr val="bg1"/>
                </a:solidFill>
              </a:rPr>
              <a:t>e</a:t>
            </a:r>
            <a:r>
              <a:rPr lang="en-US" sz="5400">
                <a:solidFill>
                  <a:schemeClr val="bg1"/>
                </a:solidFill>
              </a:rPr>
              <a:t> Ne</a:t>
            </a:r>
            <a:r>
              <a:rPr lang="en-US" sz="5400" b="1">
                <a:solidFill>
                  <a:srgbClr val="FF0000"/>
                </a:solidFill>
              </a:rPr>
              <a:t>th</a:t>
            </a:r>
            <a:r>
              <a:rPr lang="en-US" sz="5400">
                <a:solidFill>
                  <a:schemeClr val="bg1"/>
                </a:solidFill>
              </a:rPr>
              <a:t>erlands</a:t>
            </a:r>
          </a:p>
          <a:p>
            <a:endParaRPr lang="ru-RU" sz="5400"/>
          </a:p>
          <a:p>
            <a:pPr eaLnBrk="0" hangingPunct="0"/>
            <a:r>
              <a:rPr lang="ru-RU" sz="5400" b="1">
                <a:solidFill>
                  <a:srgbClr val="FFFF00"/>
                </a:solidFill>
                <a:cs typeface="Times New Roman" pitchFamily="18" charset="0"/>
              </a:rPr>
              <a:t>    </a:t>
            </a:r>
            <a:r>
              <a:rPr lang="en-US" sz="5400" b="1">
                <a:solidFill>
                  <a:srgbClr val="FFFF00"/>
                </a:solidFill>
              </a:rPr>
              <a:t>[θ]- </a:t>
            </a:r>
            <a:r>
              <a:rPr lang="ru-RU" sz="5400" b="1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en-US" sz="5400">
                <a:solidFill>
                  <a:schemeClr val="bg1"/>
                </a:solidFill>
              </a:rPr>
              <a:t>the</a:t>
            </a:r>
            <a:r>
              <a:rPr lang="en-US" sz="5400"/>
              <a:t> </a:t>
            </a:r>
            <a:r>
              <a:rPr lang="en-US" sz="5400">
                <a:solidFill>
                  <a:schemeClr val="bg1"/>
                </a:solidFill>
              </a:rPr>
              <a:t>Nor</a:t>
            </a:r>
            <a:r>
              <a:rPr lang="en-US" sz="5400" b="1">
                <a:solidFill>
                  <a:srgbClr val="FF0000"/>
                </a:solidFill>
              </a:rPr>
              <a:t>th</a:t>
            </a:r>
            <a:r>
              <a:rPr lang="en-US" sz="5400">
                <a:solidFill>
                  <a:schemeClr val="bg1"/>
                </a:solidFill>
              </a:rPr>
              <a:t>, </a:t>
            </a:r>
            <a:endParaRPr lang="ru-RU" sz="5400">
              <a:solidFill>
                <a:schemeClr val="bg1"/>
              </a:solidFill>
              <a:cs typeface="Times New Roman" pitchFamily="18" charset="0"/>
            </a:endParaRPr>
          </a:p>
          <a:p>
            <a:pPr eaLnBrk="0" hangingPunct="0"/>
            <a:r>
              <a:rPr lang="ru-RU" sz="5400">
                <a:solidFill>
                  <a:schemeClr val="bg1"/>
                </a:solidFill>
                <a:cs typeface="Times New Roman" pitchFamily="18" charset="0"/>
              </a:rPr>
              <a:t>            </a:t>
            </a:r>
            <a:r>
              <a:rPr lang="en-US" sz="5400">
                <a:solidFill>
                  <a:schemeClr val="bg1"/>
                </a:solidFill>
              </a:rPr>
              <a:t>the Sou</a:t>
            </a:r>
            <a:r>
              <a:rPr lang="en-US" sz="5400" b="1">
                <a:solidFill>
                  <a:srgbClr val="FF0000"/>
                </a:solidFill>
              </a:rPr>
              <a:t>th</a:t>
            </a:r>
            <a:r>
              <a:rPr lang="en-US" sz="5400">
                <a:solidFill>
                  <a:schemeClr val="bg1"/>
                </a:solidFill>
              </a:rPr>
              <a:t>,</a:t>
            </a:r>
            <a:r>
              <a:rPr lang="en-US" sz="5400"/>
              <a:t> </a:t>
            </a:r>
            <a:endParaRPr lang="ru-RU" sz="5400">
              <a:cs typeface="Times New Roman" pitchFamily="18" charset="0"/>
            </a:endParaRPr>
          </a:p>
          <a:p>
            <a:pPr eaLnBrk="0" hangingPunct="0"/>
            <a:r>
              <a:rPr lang="ru-RU" sz="5400">
                <a:solidFill>
                  <a:schemeClr val="bg1"/>
                </a:solidFill>
                <a:cs typeface="Times New Roman" pitchFamily="18" charset="0"/>
              </a:rPr>
              <a:t>           </a:t>
            </a:r>
            <a:r>
              <a:rPr lang="en-US" sz="5400">
                <a:solidFill>
                  <a:schemeClr val="bg1"/>
                </a:solidFill>
              </a:rPr>
              <a:t>Aga</a:t>
            </a:r>
            <a:r>
              <a:rPr lang="en-US" sz="5400" b="1">
                <a:solidFill>
                  <a:srgbClr val="FF0000"/>
                </a:solidFill>
              </a:rPr>
              <a:t>th</a:t>
            </a:r>
            <a:r>
              <a:rPr lang="en-US" sz="5400">
                <a:solidFill>
                  <a:schemeClr val="bg1"/>
                </a:solidFill>
              </a:rPr>
              <a:t>a</a:t>
            </a:r>
            <a:r>
              <a:rPr lang="en-US" sz="5400"/>
              <a:t> </a:t>
            </a:r>
            <a:r>
              <a:rPr lang="en-US" sz="5400">
                <a:solidFill>
                  <a:schemeClr val="bg1"/>
                </a:solidFill>
              </a:rPr>
              <a:t>Christie</a:t>
            </a:r>
            <a:r>
              <a:rPr lang="ru-RU" sz="5400">
                <a:solidFill>
                  <a:schemeClr val="bg1"/>
                </a:solidFill>
              </a:rPr>
              <a:t>, </a:t>
            </a:r>
            <a:endParaRPr lang="ru-RU" sz="5400">
              <a:solidFill>
                <a:schemeClr val="bg1"/>
              </a:solidFill>
              <a:cs typeface="Times New Roman" pitchFamily="18" charset="0"/>
            </a:endParaRPr>
          </a:p>
          <a:p>
            <a:pPr eaLnBrk="0" hangingPunct="0"/>
            <a:r>
              <a:rPr lang="ru-RU" sz="5400">
                <a:solidFill>
                  <a:schemeClr val="bg1"/>
                </a:solidFill>
                <a:cs typeface="Times New Roman" pitchFamily="18" charset="0"/>
              </a:rPr>
              <a:t>           </a:t>
            </a:r>
            <a:r>
              <a:rPr lang="en-US" sz="5400">
                <a:solidFill>
                  <a:schemeClr val="bg1"/>
                </a:solidFill>
              </a:rPr>
              <a:t>Margaret </a:t>
            </a:r>
            <a:r>
              <a:rPr lang="en-US" sz="5400" b="1">
                <a:solidFill>
                  <a:srgbClr val="FF0000"/>
                </a:solidFill>
              </a:rPr>
              <a:t>Th</a:t>
            </a:r>
            <a:r>
              <a:rPr lang="en-US" sz="5400">
                <a:solidFill>
                  <a:schemeClr val="bg1"/>
                </a:solidFill>
              </a:rPr>
              <a:t>atcher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309563"/>
            <a:ext cx="58229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7200" b="1">
                <a:solidFill>
                  <a:srgbClr val="FFFF00"/>
                </a:solidFill>
                <a:cs typeface="Times New Roman" pitchFamily="18" charset="0"/>
              </a:rPr>
              <a:t>   </a:t>
            </a:r>
            <a:r>
              <a:rPr lang="ru-RU" sz="7200" b="1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[</a:t>
            </a:r>
            <a:r>
              <a:rPr lang="en-US" sz="7200" b="1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ru-RU" sz="7200" b="1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:]</a:t>
            </a:r>
            <a:r>
              <a:rPr lang="en-US" sz="7200" b="1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- </a:t>
            </a:r>
            <a:r>
              <a:rPr lang="ru-RU" sz="7200" b="1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en-US" sz="5400">
                <a:solidFill>
                  <a:schemeClr val="bg1"/>
                </a:solidFill>
              </a:rPr>
              <a:t>the</a:t>
            </a:r>
            <a:r>
              <a:rPr lang="en-US" sz="5400"/>
              <a:t> </a:t>
            </a:r>
            <a:r>
              <a:rPr lang="en-US" sz="5400" b="1">
                <a:solidFill>
                  <a:srgbClr val="FF0000"/>
                </a:solidFill>
              </a:rPr>
              <a:t>Ea</a:t>
            </a:r>
            <a:r>
              <a:rPr lang="en-US" sz="5400">
                <a:solidFill>
                  <a:schemeClr val="bg1"/>
                </a:solidFill>
              </a:rPr>
              <a:t>st, </a:t>
            </a:r>
            <a:endParaRPr lang="ru-RU" sz="540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ru-RU" sz="5400">
                <a:solidFill>
                  <a:schemeClr val="bg1"/>
                </a:solidFill>
                <a:cs typeface="Times New Roman" pitchFamily="18" charset="0"/>
              </a:rPr>
              <a:t>              </a:t>
            </a:r>
            <a:r>
              <a:rPr lang="en-US" sz="5400">
                <a:solidFill>
                  <a:schemeClr val="bg1"/>
                </a:solidFill>
              </a:rPr>
              <a:t>the s</a:t>
            </a:r>
            <a:r>
              <a:rPr lang="en-US" sz="5400" b="1">
                <a:solidFill>
                  <a:srgbClr val="FF0000"/>
                </a:solidFill>
              </a:rPr>
              <a:t>ea</a:t>
            </a:r>
          </a:p>
          <a:p>
            <a:endParaRPr lang="en-US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2938463"/>
            <a:ext cx="8858250" cy="201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 b="1">
                <a:solidFill>
                  <a:srgbClr val="FFFF00"/>
                </a:solidFill>
                <a:cs typeface="Times New Roman" pitchFamily="18" charset="0"/>
              </a:rPr>
              <a:t>   </a:t>
            </a:r>
            <a:r>
              <a:rPr lang="en-US" sz="7200" b="1">
                <a:solidFill>
                  <a:srgbClr val="FFFF00"/>
                </a:solidFill>
                <a:cs typeface="Times New Roman" pitchFamily="18" charset="0"/>
              </a:rPr>
              <a:t>[ai]- 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a</a:t>
            </a:r>
            <a:r>
              <a:rPr lang="en-US" sz="5400">
                <a:cs typeface="Times New Roman" pitchFamily="18" charset="0"/>
              </a:rPr>
              <a:t> 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s</a:t>
            </a:r>
            <a:r>
              <a:rPr lang="en-US" sz="5400" b="1">
                <a:solidFill>
                  <a:srgbClr val="FF0000"/>
                </a:solidFill>
                <a:cs typeface="Times New Roman" pitchFamily="18" charset="0"/>
              </a:rPr>
              <a:t>ci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entist, </a:t>
            </a:r>
            <a:endParaRPr lang="ru-RU" sz="540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ru-RU" sz="5400">
                <a:solidFill>
                  <a:schemeClr val="bg1"/>
                </a:solidFill>
                <a:cs typeface="Times New Roman" pitchFamily="18" charset="0"/>
              </a:rPr>
              <a:t>              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Albert </a:t>
            </a:r>
            <a:r>
              <a:rPr lang="en-US" sz="5400" b="1">
                <a:solidFill>
                  <a:srgbClr val="FF0000"/>
                </a:solidFill>
                <a:cs typeface="Times New Roman" pitchFamily="18" charset="0"/>
              </a:rPr>
              <a:t>Ei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nst</a:t>
            </a:r>
            <a:r>
              <a:rPr lang="en-US" sz="5400" b="1">
                <a:solidFill>
                  <a:srgbClr val="FF0000"/>
                </a:solidFill>
                <a:cs typeface="Times New Roman" pitchFamily="18" charset="0"/>
              </a:rPr>
              <a:t>ei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n</a:t>
            </a:r>
            <a:endParaRPr lang="en-US" sz="5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313" y="1455738"/>
            <a:ext cx="8929687" cy="283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 b="1">
                <a:solidFill>
                  <a:srgbClr val="FFFF00"/>
                </a:solidFill>
                <a:cs typeface="Times New Roman" pitchFamily="18" charset="0"/>
              </a:rPr>
              <a:t>   </a:t>
            </a:r>
            <a:r>
              <a:rPr lang="en-US" sz="7200" b="1">
                <a:solidFill>
                  <a:srgbClr val="FFFF00"/>
                </a:solidFill>
                <a:cs typeface="Times New Roman" pitchFamily="18" charset="0"/>
              </a:rPr>
              <a:t>[∫]-</a:t>
            </a:r>
            <a:r>
              <a:rPr lang="ru-RU" sz="7200" b="1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a</a:t>
            </a:r>
            <a:r>
              <a:rPr lang="en-US" sz="5400">
                <a:cs typeface="Times New Roman" pitchFamily="18" charset="0"/>
              </a:rPr>
              <a:t> 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politi</a:t>
            </a:r>
            <a:r>
              <a:rPr lang="en-US" sz="5400" b="1">
                <a:solidFill>
                  <a:srgbClr val="FF0000"/>
                </a:solidFill>
                <a:cs typeface="Times New Roman" pitchFamily="18" charset="0"/>
              </a:rPr>
              <a:t>ci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an, </a:t>
            </a:r>
            <a:endParaRPr lang="ru-RU" sz="540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ru-RU" sz="5400">
                <a:solidFill>
                  <a:schemeClr val="bg1"/>
                </a:solidFill>
                <a:cs typeface="Times New Roman" pitchFamily="18" charset="0"/>
              </a:rPr>
              <a:t>           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a musi</a:t>
            </a:r>
            <a:r>
              <a:rPr lang="en-US" sz="5400" b="1">
                <a:solidFill>
                  <a:srgbClr val="FF0000"/>
                </a:solidFill>
                <a:cs typeface="Times New Roman" pitchFamily="18" charset="0"/>
              </a:rPr>
              <a:t>ci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an,</a:t>
            </a:r>
            <a:r>
              <a:rPr lang="en-US" sz="5400">
                <a:cs typeface="Times New Roman" pitchFamily="18" charset="0"/>
              </a:rPr>
              <a:t> </a:t>
            </a:r>
            <a:endParaRPr lang="ru-RU" sz="5400">
              <a:cs typeface="Times New Roman" pitchFamily="18" charset="0"/>
            </a:endParaRPr>
          </a:p>
          <a:p>
            <a:r>
              <a:rPr lang="ru-RU" sz="5400">
                <a:solidFill>
                  <a:schemeClr val="bg1"/>
                </a:solidFill>
                <a:cs typeface="Times New Roman" pitchFamily="18" charset="0"/>
              </a:rPr>
              <a:t>           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the</a:t>
            </a:r>
            <a:r>
              <a:rPr lang="en-US" sz="5400">
                <a:cs typeface="Times New Roman" pitchFamily="18" charset="0"/>
              </a:rPr>
              <a:t> 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o</a:t>
            </a:r>
            <a:r>
              <a:rPr lang="en-US" sz="5400" b="1">
                <a:solidFill>
                  <a:srgbClr val="FF0000"/>
                </a:solidFill>
                <a:cs typeface="Times New Roman" pitchFamily="18" charset="0"/>
              </a:rPr>
              <a:t>ce</a:t>
            </a:r>
            <a:r>
              <a:rPr lang="en-US" sz="5400">
                <a:solidFill>
                  <a:schemeClr val="bg1"/>
                </a:solidFill>
                <a:cs typeface="Times New Roman" pitchFamily="18" charset="0"/>
              </a:rPr>
              <a:t>an</a:t>
            </a:r>
            <a:endParaRPr lang="en-US" sz="5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1258888" y="476250"/>
            <a:ext cx="7058025" cy="1571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Let`s complete  </a:t>
            </a:r>
          </a:p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the  crossword</a:t>
            </a:r>
            <a:endParaRPr lang="ru-RU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9461" name="Picture 5" descr="predmety_raznie035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3500438"/>
            <a:ext cx="3486150" cy="2873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AutoShape 74"/>
          <p:cNvSpPr>
            <a:spLocks noChangeArrowheads="1"/>
          </p:cNvSpPr>
          <p:nvPr/>
        </p:nvSpPr>
        <p:spPr bwMode="auto">
          <a:xfrm>
            <a:off x="5286375" y="1357313"/>
            <a:ext cx="609600" cy="5715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P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2209800" y="2438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33CC33"/>
                </a:solidFill>
                <a:latin typeface="Constantia" pitchFamily="18" charset="0"/>
              </a:rPr>
              <a:t>A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2819400" y="2438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33CC33"/>
                </a:solidFill>
                <a:latin typeface="Constantia" pitchFamily="18" charset="0"/>
              </a:rPr>
              <a:t>R</a:t>
            </a:r>
            <a:endParaRPr lang="ru-RU">
              <a:solidFill>
                <a:srgbClr val="33CC33"/>
              </a:solidFill>
              <a:latin typeface="Constantia" pitchFamily="18" charset="0"/>
            </a:endParaRP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4038600" y="2438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33CC33"/>
                </a:solidFill>
                <a:latin typeface="Constantia" pitchFamily="18" charset="0"/>
              </a:rPr>
              <a:t>I</a:t>
            </a:r>
            <a:endParaRPr lang="ru-RU">
              <a:solidFill>
                <a:srgbClr val="33CC33"/>
              </a:solidFill>
              <a:latin typeface="Constantia" pitchFamily="18" charset="0"/>
            </a:endParaRP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4648200" y="2438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33CC33"/>
                </a:solidFill>
                <a:latin typeface="Constantia" pitchFamily="18" charset="0"/>
              </a:rPr>
              <a:t>C</a:t>
            </a:r>
            <a:endParaRPr lang="ru-RU">
              <a:solidFill>
                <a:srgbClr val="33CC33"/>
              </a:solidFill>
              <a:latin typeface="Constantia" pitchFamily="18" charset="0"/>
            </a:endParaRPr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5286375" y="2428875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33CC33"/>
                </a:solidFill>
                <a:latin typeface="Constantia" pitchFamily="18" charset="0"/>
              </a:rPr>
              <a:t>L</a:t>
            </a:r>
            <a:endParaRPr lang="ru-RU">
              <a:solidFill>
                <a:srgbClr val="33CC33"/>
              </a:solidFill>
              <a:latin typeface="Constantia" pitchFamily="18" charset="0"/>
            </a:endParaRPr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5867400" y="2438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33CC33"/>
                </a:solidFill>
                <a:latin typeface="Constantia" pitchFamily="18" charset="0"/>
              </a:rPr>
              <a:t>E</a:t>
            </a:r>
            <a:endParaRPr lang="ru-RU">
              <a:solidFill>
                <a:srgbClr val="33CC33"/>
              </a:solidFill>
              <a:latin typeface="Constantia" pitchFamily="18" charset="0"/>
            </a:endParaRPr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3429000" y="2438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33CC33"/>
                </a:solidFill>
                <a:latin typeface="Constantia" pitchFamily="18" charset="0"/>
              </a:rPr>
              <a:t>T</a:t>
            </a:r>
            <a:endParaRPr lang="ru-RU">
              <a:solidFill>
                <a:srgbClr val="33CC33"/>
              </a:solidFill>
              <a:latin typeface="Constantia" pitchFamily="18" charset="0"/>
            </a:endParaRPr>
          </a:p>
        </p:txBody>
      </p:sp>
      <p:sp>
        <p:nvSpPr>
          <p:cNvPr id="4116" name="AutoShape 20"/>
          <p:cNvSpPr>
            <a:spLocks noChangeArrowheads="1"/>
          </p:cNvSpPr>
          <p:nvPr/>
        </p:nvSpPr>
        <p:spPr bwMode="auto">
          <a:xfrm>
            <a:off x="2209800" y="2971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R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17" name="AutoShape 21"/>
          <p:cNvSpPr>
            <a:spLocks noChangeArrowheads="1"/>
          </p:cNvSpPr>
          <p:nvPr/>
        </p:nvSpPr>
        <p:spPr bwMode="auto">
          <a:xfrm>
            <a:off x="2209800" y="3505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T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18" name="AutoShape 22"/>
          <p:cNvSpPr>
            <a:spLocks noChangeArrowheads="1"/>
          </p:cNvSpPr>
          <p:nvPr/>
        </p:nvSpPr>
        <p:spPr bwMode="auto">
          <a:xfrm>
            <a:off x="2209800" y="4038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I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19" name="AutoShape 23"/>
          <p:cNvSpPr>
            <a:spLocks noChangeArrowheads="1"/>
          </p:cNvSpPr>
          <p:nvPr/>
        </p:nvSpPr>
        <p:spPr bwMode="auto">
          <a:xfrm>
            <a:off x="2209800" y="4572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S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2209800" y="5105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T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20494" name="AutoShape 25"/>
          <p:cNvSpPr>
            <a:spLocks noChangeArrowheads="1"/>
          </p:cNvSpPr>
          <p:nvPr/>
        </p:nvSpPr>
        <p:spPr bwMode="auto">
          <a:xfrm>
            <a:off x="2819400" y="1905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R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22" name="AutoShape 26"/>
          <p:cNvSpPr>
            <a:spLocks noChangeArrowheads="1"/>
          </p:cNvSpPr>
          <p:nvPr/>
        </p:nvSpPr>
        <p:spPr bwMode="auto">
          <a:xfrm>
            <a:off x="2819400" y="1371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P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23" name="AutoShape 27"/>
          <p:cNvSpPr>
            <a:spLocks noChangeArrowheads="1"/>
          </p:cNvSpPr>
          <p:nvPr/>
        </p:nvSpPr>
        <p:spPr bwMode="auto">
          <a:xfrm>
            <a:off x="2819400" y="1905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O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24" name="AutoShape 28"/>
          <p:cNvSpPr>
            <a:spLocks noChangeArrowheads="1"/>
          </p:cNvSpPr>
          <p:nvPr/>
        </p:nvSpPr>
        <p:spPr bwMode="auto">
          <a:xfrm>
            <a:off x="2819400" y="838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S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25" name="AutoShape 29"/>
          <p:cNvSpPr>
            <a:spLocks noChangeArrowheads="1"/>
          </p:cNvSpPr>
          <p:nvPr/>
        </p:nvSpPr>
        <p:spPr bwMode="auto">
          <a:xfrm>
            <a:off x="2819400" y="2971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T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26" name="AutoShape 30"/>
          <p:cNvSpPr>
            <a:spLocks noChangeArrowheads="1"/>
          </p:cNvSpPr>
          <p:nvPr/>
        </p:nvSpPr>
        <p:spPr bwMode="auto">
          <a:xfrm>
            <a:off x="2819400" y="3505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S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27" name="AutoShape 31"/>
          <p:cNvSpPr>
            <a:spLocks noChangeArrowheads="1"/>
          </p:cNvSpPr>
          <p:nvPr/>
        </p:nvSpPr>
        <p:spPr bwMode="auto">
          <a:xfrm>
            <a:off x="2819400" y="4038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M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28" name="AutoShape 32"/>
          <p:cNvSpPr>
            <a:spLocks noChangeArrowheads="1"/>
          </p:cNvSpPr>
          <p:nvPr/>
        </p:nvSpPr>
        <p:spPr bwMode="auto">
          <a:xfrm>
            <a:off x="2819400" y="4572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A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0" name="AutoShape 44"/>
          <p:cNvSpPr>
            <a:spLocks noChangeArrowheads="1"/>
          </p:cNvSpPr>
          <p:nvPr/>
        </p:nvSpPr>
        <p:spPr bwMode="auto">
          <a:xfrm>
            <a:off x="3429000" y="3505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A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1" name="AutoShape 45"/>
          <p:cNvSpPr>
            <a:spLocks noChangeArrowheads="1"/>
          </p:cNvSpPr>
          <p:nvPr/>
        </p:nvSpPr>
        <p:spPr bwMode="auto">
          <a:xfrm>
            <a:off x="3429000" y="4038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C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2" name="AutoShape 46"/>
          <p:cNvSpPr>
            <a:spLocks noChangeArrowheads="1"/>
          </p:cNvSpPr>
          <p:nvPr/>
        </p:nvSpPr>
        <p:spPr bwMode="auto">
          <a:xfrm>
            <a:off x="3429000" y="4572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H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3" name="AutoShape 47"/>
          <p:cNvSpPr>
            <a:spLocks noChangeArrowheads="1"/>
          </p:cNvSpPr>
          <p:nvPr/>
        </p:nvSpPr>
        <p:spPr bwMode="auto">
          <a:xfrm>
            <a:off x="3429000" y="5105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E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4" name="AutoShape 48"/>
          <p:cNvSpPr>
            <a:spLocks noChangeArrowheads="1"/>
          </p:cNvSpPr>
          <p:nvPr/>
        </p:nvSpPr>
        <p:spPr bwMode="auto">
          <a:xfrm>
            <a:off x="3429000" y="5638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R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5" name="AutoShape 49"/>
          <p:cNvSpPr>
            <a:spLocks noChangeArrowheads="1"/>
          </p:cNvSpPr>
          <p:nvPr/>
        </p:nvSpPr>
        <p:spPr bwMode="auto">
          <a:xfrm>
            <a:off x="3429000" y="2971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E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6" name="AutoShape 50"/>
          <p:cNvSpPr>
            <a:spLocks noChangeArrowheads="1"/>
          </p:cNvSpPr>
          <p:nvPr/>
        </p:nvSpPr>
        <p:spPr bwMode="auto">
          <a:xfrm>
            <a:off x="4038600" y="1905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C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7" name="AutoShape 51"/>
          <p:cNvSpPr>
            <a:spLocks noChangeArrowheads="1"/>
          </p:cNvSpPr>
          <p:nvPr/>
        </p:nvSpPr>
        <p:spPr bwMode="auto">
          <a:xfrm>
            <a:off x="4038600" y="1371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S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8" name="AutoShape 52"/>
          <p:cNvSpPr>
            <a:spLocks noChangeArrowheads="1"/>
          </p:cNvSpPr>
          <p:nvPr/>
        </p:nvSpPr>
        <p:spPr bwMode="auto">
          <a:xfrm>
            <a:off x="4038600" y="2971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E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49" name="AutoShape 53"/>
          <p:cNvSpPr>
            <a:spLocks noChangeArrowheads="1"/>
          </p:cNvSpPr>
          <p:nvPr/>
        </p:nvSpPr>
        <p:spPr bwMode="auto">
          <a:xfrm>
            <a:off x="4038600" y="3505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N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0" name="AutoShape 54"/>
          <p:cNvSpPr>
            <a:spLocks noChangeArrowheads="1"/>
          </p:cNvSpPr>
          <p:nvPr/>
        </p:nvSpPr>
        <p:spPr bwMode="auto">
          <a:xfrm>
            <a:off x="4038600" y="4038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T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1" name="AutoShape 55"/>
          <p:cNvSpPr>
            <a:spLocks noChangeArrowheads="1"/>
          </p:cNvSpPr>
          <p:nvPr/>
        </p:nvSpPr>
        <p:spPr bwMode="auto">
          <a:xfrm>
            <a:off x="4038600" y="4572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I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2" name="AutoShape 56"/>
          <p:cNvSpPr>
            <a:spLocks noChangeArrowheads="1"/>
          </p:cNvSpPr>
          <p:nvPr/>
        </p:nvSpPr>
        <p:spPr bwMode="auto">
          <a:xfrm>
            <a:off x="4038600" y="5105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S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3" name="AutoShape 57"/>
          <p:cNvSpPr>
            <a:spLocks noChangeArrowheads="1"/>
          </p:cNvSpPr>
          <p:nvPr/>
        </p:nvSpPr>
        <p:spPr bwMode="auto">
          <a:xfrm>
            <a:off x="4038600" y="5638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T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4" name="AutoShape 58"/>
          <p:cNvSpPr>
            <a:spLocks noChangeArrowheads="1"/>
          </p:cNvSpPr>
          <p:nvPr/>
        </p:nvSpPr>
        <p:spPr bwMode="auto">
          <a:xfrm>
            <a:off x="4648200" y="1905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I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5" name="AutoShape 59"/>
          <p:cNvSpPr>
            <a:spLocks noChangeArrowheads="1"/>
          </p:cNvSpPr>
          <p:nvPr/>
        </p:nvSpPr>
        <p:spPr bwMode="auto">
          <a:xfrm>
            <a:off x="4648200" y="1371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S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6" name="AutoShape 60"/>
          <p:cNvSpPr>
            <a:spLocks noChangeArrowheads="1"/>
          </p:cNvSpPr>
          <p:nvPr/>
        </p:nvSpPr>
        <p:spPr bwMode="auto">
          <a:xfrm>
            <a:off x="4648200" y="838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U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7" name="AutoShape 61"/>
          <p:cNvSpPr>
            <a:spLocks noChangeArrowheads="1"/>
          </p:cNvSpPr>
          <p:nvPr/>
        </p:nvSpPr>
        <p:spPr bwMode="auto">
          <a:xfrm>
            <a:off x="4648200" y="304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M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8" name="AutoShape 62"/>
          <p:cNvSpPr>
            <a:spLocks noChangeArrowheads="1"/>
          </p:cNvSpPr>
          <p:nvPr/>
        </p:nvSpPr>
        <p:spPr bwMode="auto">
          <a:xfrm>
            <a:off x="4648200" y="2971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I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59" name="AutoShape 63"/>
          <p:cNvSpPr>
            <a:spLocks noChangeArrowheads="1"/>
          </p:cNvSpPr>
          <p:nvPr/>
        </p:nvSpPr>
        <p:spPr bwMode="auto">
          <a:xfrm>
            <a:off x="4648200" y="4038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N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60" name="AutoShape 64"/>
          <p:cNvSpPr>
            <a:spLocks noChangeArrowheads="1"/>
          </p:cNvSpPr>
          <p:nvPr/>
        </p:nvSpPr>
        <p:spPr bwMode="auto">
          <a:xfrm>
            <a:off x="4648200" y="3505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A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65" name="AutoShape 69"/>
          <p:cNvSpPr>
            <a:spLocks noChangeArrowheads="1"/>
          </p:cNvSpPr>
          <p:nvPr/>
        </p:nvSpPr>
        <p:spPr bwMode="auto">
          <a:xfrm>
            <a:off x="5257800" y="2971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I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66" name="AutoShape 70"/>
          <p:cNvSpPr>
            <a:spLocks noChangeArrowheads="1"/>
          </p:cNvSpPr>
          <p:nvPr/>
        </p:nvSpPr>
        <p:spPr bwMode="auto">
          <a:xfrm>
            <a:off x="5257800" y="3505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T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67" name="AutoShape 71"/>
          <p:cNvSpPr>
            <a:spLocks noChangeArrowheads="1"/>
          </p:cNvSpPr>
          <p:nvPr/>
        </p:nvSpPr>
        <p:spPr bwMode="auto">
          <a:xfrm>
            <a:off x="5257800" y="4038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I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68" name="AutoShape 72"/>
          <p:cNvSpPr>
            <a:spLocks noChangeArrowheads="1"/>
          </p:cNvSpPr>
          <p:nvPr/>
        </p:nvSpPr>
        <p:spPr bwMode="auto">
          <a:xfrm>
            <a:off x="5257800" y="4572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C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69" name="AutoShape 73"/>
          <p:cNvSpPr>
            <a:spLocks noChangeArrowheads="1"/>
          </p:cNvSpPr>
          <p:nvPr/>
        </p:nvSpPr>
        <p:spPr bwMode="auto">
          <a:xfrm>
            <a:off x="5257800" y="5105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I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70" name="AutoShape 74"/>
          <p:cNvSpPr>
            <a:spLocks noChangeArrowheads="1"/>
          </p:cNvSpPr>
          <p:nvPr/>
        </p:nvSpPr>
        <p:spPr bwMode="auto">
          <a:xfrm>
            <a:off x="5257800" y="5638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A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71" name="AutoShape 75"/>
          <p:cNvSpPr>
            <a:spLocks noChangeArrowheads="1"/>
          </p:cNvSpPr>
          <p:nvPr/>
        </p:nvSpPr>
        <p:spPr bwMode="auto">
          <a:xfrm>
            <a:off x="5257800" y="6172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N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72" name="AutoShape 76"/>
          <p:cNvSpPr>
            <a:spLocks noChangeArrowheads="1"/>
          </p:cNvSpPr>
          <p:nvPr/>
        </p:nvSpPr>
        <p:spPr bwMode="auto">
          <a:xfrm>
            <a:off x="5867400" y="2971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R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73" name="AutoShape 77"/>
          <p:cNvSpPr>
            <a:spLocks noChangeArrowheads="1"/>
          </p:cNvSpPr>
          <p:nvPr/>
        </p:nvSpPr>
        <p:spPr bwMode="auto">
          <a:xfrm>
            <a:off x="5867400" y="19050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T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74" name="AutoShape 78"/>
          <p:cNvSpPr>
            <a:spLocks noChangeArrowheads="1"/>
          </p:cNvSpPr>
          <p:nvPr/>
        </p:nvSpPr>
        <p:spPr bwMode="auto">
          <a:xfrm>
            <a:off x="5867400" y="13716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I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75" name="AutoShape 79"/>
          <p:cNvSpPr>
            <a:spLocks noChangeArrowheads="1"/>
          </p:cNvSpPr>
          <p:nvPr/>
        </p:nvSpPr>
        <p:spPr bwMode="auto">
          <a:xfrm>
            <a:off x="5867400" y="8382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R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76" name="AutoShape 80"/>
          <p:cNvSpPr>
            <a:spLocks noChangeArrowheads="1"/>
          </p:cNvSpPr>
          <p:nvPr/>
        </p:nvSpPr>
        <p:spPr bwMode="auto">
          <a:xfrm>
            <a:off x="5867400" y="3048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W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78" name="AutoShape 82"/>
          <p:cNvSpPr>
            <a:spLocks noChangeArrowheads="1"/>
          </p:cNvSpPr>
          <p:nvPr/>
        </p:nvSpPr>
        <p:spPr bwMode="auto">
          <a:xfrm>
            <a:off x="2819400" y="5105400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N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20536" name="Text Box 90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209800" y="2438400"/>
            <a:ext cx="2301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chemeClr val="bg1"/>
                </a:solidFill>
                <a:latin typeface="Constantia" pitchFamily="18" charset="0"/>
                <a:hlinkClick r:id="rId2" action="ppaction://hlinksldjump"/>
              </a:rPr>
              <a:t>1</a:t>
            </a:r>
            <a:endParaRPr lang="ru-RU" sz="1000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20537" name="Text Box 9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819400" y="838200"/>
            <a:ext cx="2460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chemeClr val="bg1"/>
                </a:solidFill>
                <a:latin typeface="Constantia" pitchFamily="18" charset="0"/>
                <a:hlinkClick r:id="rId3" action="ppaction://hlinksldjump"/>
              </a:rPr>
              <a:t>2</a:t>
            </a:r>
            <a:endParaRPr lang="ru-RU" sz="1000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20538" name="Text Box 92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429000" y="2438400"/>
            <a:ext cx="244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onstantia" pitchFamily="18" charset="0"/>
                <a:hlinkClick r:id="rId4" action="ppaction://hlinksldjump"/>
              </a:rPr>
              <a:t>3</a:t>
            </a:r>
            <a:endParaRPr lang="ru-RU" sz="100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20539" name="Text Box 93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4038600" y="1371600"/>
            <a:ext cx="2508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chemeClr val="bg1"/>
                </a:solidFill>
                <a:latin typeface="Constantia" pitchFamily="18" charset="0"/>
                <a:hlinkClick r:id="rId5" action="ppaction://hlinksldjump"/>
              </a:rPr>
              <a:t>4</a:t>
            </a:r>
            <a:endParaRPr lang="ru-RU" sz="1000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20540" name="Text Box 94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4648200" y="304800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onstantia" pitchFamily="18" charset="0"/>
                <a:hlinkClick r:id="rId6" action="ppaction://hlinksldjump"/>
              </a:rPr>
              <a:t>5</a:t>
            </a:r>
            <a:endParaRPr lang="ru-RU" sz="100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191" name="Text Box 95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5286375" y="1357313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chemeClr val="bg1"/>
                </a:solidFill>
                <a:latin typeface="Constantia" pitchFamily="18" charset="0"/>
                <a:hlinkClick r:id="rId7" action="ppaction://hlinksldjump"/>
              </a:rPr>
              <a:t>6</a:t>
            </a:r>
            <a:endParaRPr lang="ru-RU" sz="1000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20542" name="Text Box 96">
            <a:hlinkClick r:id="rId8" action="ppaction://hlinksldjump"/>
          </p:cNvPr>
          <p:cNvSpPr txBox="1">
            <a:spLocks noChangeArrowheads="1"/>
          </p:cNvSpPr>
          <p:nvPr/>
        </p:nvSpPr>
        <p:spPr bwMode="auto">
          <a:xfrm>
            <a:off x="5867400" y="304800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onstantia" pitchFamily="18" charset="0"/>
                <a:hlinkClick r:id="rId8" action="ppaction://hlinksldjump"/>
              </a:rPr>
              <a:t>7</a:t>
            </a:r>
            <a:endParaRPr lang="ru-RU" sz="100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63" name="AutoShape 74"/>
          <p:cNvSpPr>
            <a:spLocks noChangeArrowheads="1"/>
          </p:cNvSpPr>
          <p:nvPr/>
        </p:nvSpPr>
        <p:spPr bwMode="auto">
          <a:xfrm>
            <a:off x="5286375" y="1928813"/>
            <a:ext cx="609600" cy="533400"/>
          </a:xfrm>
          <a:prstGeom prst="flowChartProcess">
            <a:avLst/>
          </a:prstGeom>
          <a:solidFill>
            <a:srgbClr val="3535C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O</a:t>
            </a:r>
            <a:endParaRPr lang="ru-RU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20544" name="AutoShape 6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5715000"/>
            <a:ext cx="1295400" cy="11430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4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4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4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4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4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4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4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4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4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4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4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4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4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4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4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4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4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2000"/>
                                        <p:tgtEl>
                                          <p:spTgt spid="4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4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4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5" dur="2000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4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4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4" dur="2000"/>
                                        <p:tgtEl>
                                          <p:spTgt spid="4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2000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9" dur="2000"/>
                                        <p:tgtEl>
                                          <p:spTgt spid="4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4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4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1" dur="2000"/>
                                        <p:tgtEl>
                                          <p:spTgt spid="4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2000"/>
                                        <p:tgtEl>
                                          <p:spTgt spid="4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4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4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5" dur="2000"/>
                                        <p:tgtEl>
                                          <p:spTgt spid="4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2000"/>
                                        <p:tgtEl>
                                          <p:spTgt spid="4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1" dur="2000"/>
                                        <p:tgtEl>
                                          <p:spTgt spid="4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2000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7" dur="2000"/>
                                        <p:tgtEl>
                                          <p:spTgt spid="4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picasso_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1557338"/>
            <a:ext cx="6858000" cy="4535487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914400" y="533400"/>
            <a:ext cx="762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itchFamily="18" charset="0"/>
              </a:rPr>
              <a:t>Pablo Picasso was a famous … .</a:t>
            </a:r>
            <a:endParaRPr lang="ru-RU" sz="4000" b="1">
              <a:latin typeface="Times New Roman" pitchFamily="18" charset="0"/>
            </a:endParaRPr>
          </a:p>
        </p:txBody>
      </p:sp>
      <p:sp>
        <p:nvSpPr>
          <p:cNvPr id="21507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5715000"/>
            <a:ext cx="1295400" cy="11430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458</Words>
  <Application>Microsoft Office PowerPoint</Application>
  <PresentationFormat>Экран (4:3)</PresentationFormat>
  <Paragraphs>166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Constantia</vt:lpstr>
      <vt:lpstr>Arial</vt:lpstr>
      <vt:lpstr>Calibri</vt:lpstr>
      <vt:lpstr>Wingdings 2</vt:lpstr>
      <vt:lpstr>Times New Roman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  LET`S DO THE TEST « The definite article» THE</vt:lpstr>
      <vt:lpstr>LET`S WRITE DOWN YOUR HOMEWORK</vt:lpstr>
      <vt:lpstr>Слайд 27</vt:lpstr>
      <vt:lpstr>фото, картинки и анимация: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Ученик</dc:creator>
  <cp:lastModifiedBy>re</cp:lastModifiedBy>
  <cp:revision>32</cp:revision>
  <dcterms:created xsi:type="dcterms:W3CDTF">2010-10-16T07:48:34Z</dcterms:created>
  <dcterms:modified xsi:type="dcterms:W3CDTF">2014-03-18T20:10:31Z</dcterms:modified>
</cp:coreProperties>
</file>