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7" r:id="rId3"/>
    <p:sldId id="258" r:id="rId4"/>
    <p:sldId id="257" r:id="rId5"/>
    <p:sldId id="259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D8D3157-5201-4372-B546-7152481C5BC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E8E0ED5-2172-478F-8044-7F0B36EF45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4008" y="2708920"/>
            <a:ext cx="4320479" cy="170216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Пиломатериалы. 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Виды пиломатериалов.</a:t>
            </a:r>
            <a:endParaRPr lang="ru-RU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3" y="4653136"/>
            <a:ext cx="3903216" cy="144016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Разработала: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Михайлова Марина Юрьевна</a:t>
            </a:r>
          </a:p>
          <a:p>
            <a:pPr algn="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читель технологии МБОУ СОШ№4</a:t>
            </a:r>
          </a:p>
          <a:p>
            <a:pPr algn="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Полярные Зори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Мурманской области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2014г.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9987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620688"/>
            <a:ext cx="4176464" cy="1872208"/>
          </a:xfrm>
        </p:spPr>
        <p:txBody>
          <a:bodyPr>
            <a:normAutofit fontScale="25000" lnSpcReduction="20000"/>
          </a:bodyPr>
          <a:lstStyle/>
          <a:p>
            <a:pPr marL="68580" lvl="0">
              <a:buClr>
                <a:srgbClr val="7E97AD"/>
              </a:buClr>
            </a:pPr>
            <a:r>
              <a:rPr lang="ru-RU" sz="96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Пластины </a:t>
            </a:r>
            <a:r>
              <a:rPr lang="ru-RU" sz="9600" b="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плоские </a:t>
            </a:r>
            <a:r>
              <a:rPr lang="ru-RU" sz="9600" b="0" dirty="0">
                <a:solidFill>
                  <a:srgbClr val="000000"/>
                </a:solidFill>
                <a:latin typeface="Times New Roman"/>
                <a:ea typeface="Times New Roman"/>
              </a:rPr>
              <a:t>полосы какого-либо твердого или упругого материала с гладкой поверхностью (бревно распилено пополам)</a:t>
            </a:r>
            <a:endParaRPr lang="ru-RU" sz="9600" b="0" dirty="0">
              <a:solidFill>
                <a:srgbClr val="1F2123"/>
              </a:solidFill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08" y="908720"/>
            <a:ext cx="4176463" cy="2047052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Четвертина </a:t>
            </a: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0" dirty="0">
                <a:solidFill>
                  <a:schemeClr val="tx1"/>
                </a:solidFill>
                <a:latin typeface="Times New Roman"/>
                <a:ea typeface="Times New Roman"/>
              </a:rPr>
              <a:t>четвертая часть бревна, распиленного вдоль накрест (по двум взаимно перпендикулярным диаметрам, то есть бревно распилено на 4 части)</a:t>
            </a:r>
            <a:endParaRPr lang="ru-RU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Объект 6"/>
          <p:cNvPicPr>
            <a:picLocks noGrp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5" y="2852936"/>
            <a:ext cx="5112568" cy="3528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863038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Горбыль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 algn="r">
              <a:buNone/>
            </a:pPr>
            <a:r>
              <a:rPr lang="ru-RU" dirty="0">
                <a:latin typeface="Times New Roman"/>
                <a:ea typeface="Times New Roman"/>
              </a:rPr>
              <a:t>крайняя доска, выпуклая с одной стороны, получающаяся при продольной распилке бревен (выпиленная боковая часть древесины</a:t>
            </a:r>
            <a:r>
              <a:rPr lang="ru-RU" dirty="0" smtClean="0">
                <a:latin typeface="Times New Roman"/>
                <a:ea typeface="Times New Roman"/>
              </a:rPr>
              <a:t>)</a:t>
            </a:r>
            <a:endParaRPr lang="ru-RU" dirty="0"/>
          </a:p>
        </p:txBody>
      </p:sp>
      <p:pic>
        <p:nvPicPr>
          <p:cNvPr id="9218" name="Picture 2" descr="C:\Users\Марина\Desktop\горбыль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3" y="2204864"/>
            <a:ext cx="417646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92376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Элементы пиломатериалов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2" name="Picture 2" descr="C:\Users\Марина\Desktop\элементы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8880"/>
            <a:ext cx="4032448" cy="3528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Марина\Desktop\элементы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68160" y="2348880"/>
            <a:ext cx="3920264" cy="3528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6822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024744" cy="2664296"/>
          </a:xfrm>
        </p:spPr>
        <p:txBody>
          <a:bodyPr>
            <a:normAutofit fontScale="90000"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 1.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Схематически изобрази в тетради данный рисунок. </a:t>
            </a:r>
            <a:r>
              <a:rPr lang="ru-RU" sz="2700" kern="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 </a:t>
            </a:r>
            <a:r>
              <a:rPr lang="ru-RU" sz="2700" kern="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выносных линиях </a:t>
            </a:r>
            <a:r>
              <a:rPr lang="ru-RU" sz="2700" kern="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напиши </a:t>
            </a:r>
            <a:r>
              <a:rPr lang="ru-RU" sz="2700" kern="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основные элементы обрезной доски: </a:t>
            </a:r>
            <a:r>
              <a:rPr lang="ru-RU" sz="2700" kern="0" dirty="0" err="1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пласть</a:t>
            </a:r>
            <a:r>
              <a:rPr lang="ru-RU" sz="2700" kern="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, кромку, торец, ребро.</a:t>
            </a:r>
            <a:br>
              <a:rPr lang="ru-RU" sz="2700" kern="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700" kern="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700" kern="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5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2924944"/>
            <a:ext cx="7057404" cy="2692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550188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 2.</a:t>
            </a:r>
            <a:r>
              <a:rPr lang="ru-RU" sz="2400" kern="0" dirty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700" kern="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 предложенном ниже рисунке «Схема распиловки обрезных досок» укажите известные вам части обрезной доски. </a:t>
            </a:r>
            <a:br>
              <a:rPr lang="ru-RU" sz="2700" kern="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28294" y="2324100"/>
            <a:ext cx="6406424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2751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360040"/>
          </a:xfrm>
        </p:spPr>
        <p:txBody>
          <a:bodyPr>
            <a:normAutofit fontScale="90000"/>
          </a:bodyPr>
          <a:lstStyle/>
          <a:p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3.Разгадай кроссворд.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268760"/>
            <a:ext cx="7128908" cy="4968552"/>
          </a:xfrm>
        </p:spPr>
        <p:txBody>
          <a:bodyPr>
            <a:normAutofit lnSpcReduction="10000"/>
          </a:bodyPr>
          <a:lstStyle/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1. Как называются спиленные и очищенные от сучьев деревья?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2. Какие пиломатериалы укладывают под железнодорожные рельсы?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3. Из каких пиломатериалов изготавливают срубы домов?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4. Из каких пиломатериалов можно изготовить указку?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5. Какие пиломатериалы используют для топки печей?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6. Как называется нижняя часть спиленного дерева, оставшаяся в земле?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7. Как называют поперечную часть доски, бруска, бревна?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8. Из каких листовых древесных материалов можно изготовить дно деревянного ящика?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9. Как называют боковую часть строганой доски?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10. Из каких пиломатериалов изготавливают подставку (крестовину) для новогодней ёлки?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11. Шпон изготавливают двух видов – строганый и __________.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12. Какие пиломатериалы применяют для настилки пола?</a:t>
            </a:r>
          </a:p>
          <a:p>
            <a:pPr lvl="0" indent="-342900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</a:rPr>
              <a:t>13. Из каких древесных материалов изготавливают фанеру?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8505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6"/>
            <a:ext cx="7488832" cy="5809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9043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844824"/>
            <a:ext cx="6777317" cy="3987805"/>
          </a:xfrm>
        </p:spPr>
        <p:txBody>
          <a:bodyPr/>
          <a:lstStyle/>
          <a:p>
            <a:pPr marL="525780" indent="-457200">
              <a:lnSpc>
                <a:spcPct val="150000"/>
              </a:lnSpc>
              <a:spcAft>
                <a:spcPts val="600"/>
              </a:spcAft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интернете найти интересные фото различных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  пиломатериалов</a:t>
            </a:r>
          </a:p>
          <a:p>
            <a:pPr marL="525780" indent="-457200">
              <a:lnSpc>
                <a:spcPct val="150000"/>
              </a:lnSpc>
              <a:spcAft>
                <a:spcPts val="600"/>
              </a:spcAft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Найдите пословицы,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загадки о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пиломатериалах.</a:t>
            </a:r>
          </a:p>
          <a:p>
            <a:pPr marL="525780" indent="-457200">
              <a:lnSpc>
                <a:spcPct val="150000"/>
              </a:lnSpc>
              <a:spcAft>
                <a:spcPts val="600"/>
              </a:spcAft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Повторить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записи в тетрадях.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2552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Рефлексия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Вставьте пропущенные слова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628800"/>
            <a:ext cx="7488948" cy="4203829"/>
          </a:xfrm>
        </p:spPr>
        <p:txBody>
          <a:bodyPr/>
          <a:lstStyle/>
          <a:p>
            <a:pPr marL="6858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________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длинный кусок дерева, обычно прямоугольного или кругового сечения (толщина и ширина не менее 100 мм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);</a:t>
            </a:r>
          </a:p>
          <a:p>
            <a:pPr marL="6858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К основным элементам пиломатериалов относятся: </a:t>
            </a:r>
            <a:r>
              <a:rPr lang="ru-RU" dirty="0" err="1" smtClean="0">
                <a:latin typeface="Times New Roman"/>
                <a:ea typeface="Calibri"/>
                <a:cs typeface="Times New Roman"/>
              </a:rPr>
              <a:t>пласть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, ___________,  ребро, ______________, _______________.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68580" indent="0">
              <a:buNone/>
            </a:pPr>
            <a:r>
              <a:rPr lang="ru-RU" dirty="0" smtClean="0">
                <a:latin typeface="Times New Roman"/>
                <a:ea typeface="Times New Roman"/>
              </a:rPr>
              <a:t>______________ - крайняя </a:t>
            </a:r>
            <a:r>
              <a:rPr lang="ru-RU" dirty="0">
                <a:latin typeface="Times New Roman"/>
                <a:ea typeface="Times New Roman"/>
              </a:rPr>
              <a:t>доска, выпуклая с одной стороны, получающаяся при продольной распилке бревен (выпиленная боковая часть древесины</a:t>
            </a:r>
            <a:r>
              <a:rPr lang="ru-RU" dirty="0" smtClean="0">
                <a:latin typeface="Times New Roman"/>
                <a:ea typeface="Times New Roman"/>
              </a:rPr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025353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484784"/>
            <a:ext cx="6777317" cy="4347845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Молодцы, ребята!</a:t>
            </a:r>
          </a:p>
          <a:p>
            <a:pPr marL="68580" indent="0" algn="ctr">
              <a:buNone/>
            </a:pP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 хорошо сегодня поработали.</a:t>
            </a:r>
            <a:endParaRPr lang="ru-RU" sz="4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4932040" y="3789040"/>
            <a:ext cx="1944216" cy="1800200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9376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57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 нашего урока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384378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Проверить уровень знаний, полученных на предыдущих уроках.</a:t>
            </a:r>
          </a:p>
          <a:p>
            <a:pPr marL="68580" lvl="0" indent="0">
              <a:buClr>
                <a:srgbClr val="7E97AD"/>
              </a:buClr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Познакомиться с новыми понятиями</a:t>
            </a: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lvl="0" indent="0">
              <a:buClr>
                <a:srgbClr val="7E97AD"/>
              </a:buClr>
              <a:buNone/>
            </a:pP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В ходе выполнения различных заданий, выявить усвоение нового материала.</a:t>
            </a:r>
            <a:endParaRPr lang="ru-RU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98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Давайте вспомним: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700808"/>
            <a:ext cx="3600400" cy="576065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Хлыст - 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</a:rPr>
              <a:t>спиленные 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Calibri"/>
              </a:rPr>
              <a:t>стволы деревьев 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</a:rPr>
              <a:t>и лишённые веток.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11837" y="1628800"/>
            <a:ext cx="3055717" cy="50405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Бревно – часть хлыста.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Марина\Desktop\хлыст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3869437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Марина\Desktop\лесоматериал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20888"/>
            <a:ext cx="3816424" cy="345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3892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92696"/>
            <a:ext cx="7024744" cy="43204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Ребята, что это?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68580" indent="0" algn="r"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Лесопильная рама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Марина\Desktop\лесопильная рама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40768"/>
            <a:ext cx="6192688" cy="371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3961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85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Разновидности лесопильных рам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41721" y="3933056"/>
            <a:ext cx="3419856" cy="187743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Марина\Desktop\рама вертик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59" y="2564904"/>
            <a:ext cx="4123909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Марина\Desktop\рама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35468" y="2564904"/>
            <a:ext cx="3652956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8108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ПИЛОМАТЕРИАЛ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580112" y="2313431"/>
            <a:ext cx="2952328" cy="3493008"/>
          </a:xfrm>
        </p:spPr>
        <p:txBody>
          <a:bodyPr/>
          <a:lstStyle/>
          <a:p>
            <a:pPr marL="68580" lvl="0" indent="0" algn="r">
              <a:lnSpc>
                <a:spcPct val="150000"/>
              </a:lnSpc>
              <a:buClr>
                <a:srgbClr val="7E97AD"/>
              </a:buClr>
              <a:buNone/>
            </a:pPr>
            <a:r>
              <a:rPr lang="ru-RU" b="1" i="1" dirty="0">
                <a:solidFill>
                  <a:srgbClr val="1F2123"/>
                </a:solidFill>
                <a:latin typeface="Times New Roman" pitchFamily="18" charset="0"/>
                <a:cs typeface="Times New Roman" pitchFamily="18" charset="0"/>
              </a:rPr>
              <a:t>это материал, полученный </a:t>
            </a:r>
            <a:endParaRPr lang="ru-RU" b="1" i="1" dirty="0" smtClean="0">
              <a:solidFill>
                <a:srgbClr val="1F2123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lvl="0" indent="0" algn="r">
              <a:lnSpc>
                <a:spcPct val="150000"/>
              </a:lnSpc>
              <a:buClr>
                <a:srgbClr val="7E97AD"/>
              </a:buClr>
              <a:buNone/>
            </a:pPr>
            <a:r>
              <a:rPr lang="ru-RU" b="1" i="1" dirty="0" smtClean="0">
                <a:solidFill>
                  <a:srgbClr val="1F2123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b="1" i="1" dirty="0">
                <a:solidFill>
                  <a:srgbClr val="1F2123"/>
                </a:solidFill>
                <a:latin typeface="Times New Roman" pitchFamily="18" charset="0"/>
                <a:cs typeface="Times New Roman" pitchFamily="18" charset="0"/>
              </a:rPr>
              <a:t>продольном распиливании </a:t>
            </a:r>
            <a:endParaRPr lang="ru-RU" b="1" i="1" dirty="0" smtClean="0">
              <a:solidFill>
                <a:srgbClr val="1F2123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lvl="0" indent="0" algn="r">
              <a:lnSpc>
                <a:spcPct val="150000"/>
              </a:lnSpc>
              <a:buClr>
                <a:srgbClr val="7E97AD"/>
              </a:buClr>
              <a:buNone/>
            </a:pPr>
            <a:r>
              <a:rPr lang="ru-RU" b="1" i="1" dirty="0" smtClean="0">
                <a:solidFill>
                  <a:srgbClr val="1F2123"/>
                </a:solidFill>
                <a:latin typeface="Times New Roman" pitchFamily="18" charset="0"/>
                <a:cs typeface="Times New Roman" pitchFamily="18" charset="0"/>
              </a:rPr>
              <a:t>ствола </a:t>
            </a:r>
            <a:r>
              <a:rPr lang="ru-RU" b="1" i="1" dirty="0">
                <a:solidFill>
                  <a:srgbClr val="1F2123"/>
                </a:solidFill>
                <a:latin typeface="Times New Roman" pitchFamily="18" charset="0"/>
                <a:cs typeface="Times New Roman" pitchFamily="18" charset="0"/>
              </a:rPr>
              <a:t>дерева.</a:t>
            </a:r>
          </a:p>
          <a:p>
            <a:endParaRPr lang="ru-RU" dirty="0"/>
          </a:p>
        </p:txBody>
      </p:sp>
      <p:pic>
        <p:nvPicPr>
          <p:cNvPr id="5" name="Picture 2" descr="C:\Users\Марина\Desktop\схема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2546" y="2312988"/>
            <a:ext cx="4365557" cy="349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426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БРУС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6858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Длинный кусок дерева, обычно прямоугольного или кругового сечения (толщина и ширина не менее 100мм)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Марина\Desktop\брус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76872"/>
            <a:ext cx="3844846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86314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Бруски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длинный кусок дерева, обычно прямоугольного или кругового сечения (толщина и ширина </a:t>
            </a:r>
            <a:r>
              <a:rPr lang="ru-RU" sz="28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менее 100 мм</a:t>
            </a:r>
            <a:r>
              <a:rPr lang="ru-RU" sz="28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)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68580" indent="0">
              <a:buNone/>
            </a:pPr>
            <a:endParaRPr lang="ru-RU" dirty="0"/>
          </a:p>
        </p:txBody>
      </p:sp>
      <p:pic>
        <p:nvPicPr>
          <p:cNvPr id="6146" name="Picture 2" descr="C:\Users\Марина\Desktop\брусок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97021"/>
            <a:ext cx="4032448" cy="389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59551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027664"/>
            <a:ext cx="7312658" cy="889168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Доски - </a:t>
            </a:r>
            <a:r>
              <a:rPr lang="ru-RU" sz="24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плоские 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с обеих сторон куски дерева небольшой толщины, выпиленные из бревна (толщина до 100 мм, не менее толщины должна быть ширина)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12111" y="1844825"/>
            <a:ext cx="3057148" cy="7200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Обрезные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11837" y="1916832"/>
            <a:ext cx="3055717" cy="64807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Необрезные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C:\Users\Марина\Desktop\доска обр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08920"/>
            <a:ext cx="3900727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Марина\Desktop\доска  необр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4295" y="2708920"/>
            <a:ext cx="3713991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979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139</TotalTime>
  <Words>469</Words>
  <Application>Microsoft Office PowerPoint</Application>
  <PresentationFormat>Экран (4:3)</PresentationFormat>
  <Paragraphs>66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Остин</vt:lpstr>
      <vt:lpstr>Пиломатериалы.  Виды пиломатериалов.</vt:lpstr>
      <vt:lpstr>План нашего урока</vt:lpstr>
      <vt:lpstr>Давайте вспомним:</vt:lpstr>
      <vt:lpstr>Ребята, что это?</vt:lpstr>
      <vt:lpstr>Разновидности лесопильных рам</vt:lpstr>
      <vt:lpstr>ПИЛОМАТЕРИАЛ </vt:lpstr>
      <vt:lpstr>БРУС</vt:lpstr>
      <vt:lpstr>Бруски</vt:lpstr>
      <vt:lpstr>Доски - плоские с обеих сторон куски дерева небольшой толщины, выпиленные из бревна (толщина до 100 мм, не менее толщины должна быть ширина)</vt:lpstr>
      <vt:lpstr>Слайд 10</vt:lpstr>
      <vt:lpstr>Горбыль</vt:lpstr>
      <vt:lpstr>Элементы пиломатериалов</vt:lpstr>
      <vt:lpstr>                                               Задание 1. Схематически изобрази в тетради данный рисунок. На выносных линиях напиши основные элементы обрезной доски: пласть, кромку, торец, ребро.  </vt:lpstr>
      <vt:lpstr>Задание 2. На предложенном ниже рисунке «Схема распиловки обрезных досок» укажите известные вам части обрезной доски.  </vt:lpstr>
      <vt:lpstr>Задание 3.Разгадай кроссворд.</vt:lpstr>
      <vt:lpstr>Слайд 16</vt:lpstr>
      <vt:lpstr>Домашнее задание</vt:lpstr>
      <vt:lpstr>Рефлексия  Вставьте пропущенные слова</vt:lpstr>
      <vt:lpstr>Слайд 19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Пиломатериалы.  Древесные материалы.</dc:title>
  <dc:creator>Марина</dc:creator>
  <cp:lastModifiedBy>re</cp:lastModifiedBy>
  <cp:revision>15</cp:revision>
  <dcterms:created xsi:type="dcterms:W3CDTF">2014-01-26T12:13:37Z</dcterms:created>
  <dcterms:modified xsi:type="dcterms:W3CDTF">2014-03-15T21:56:04Z</dcterms:modified>
</cp:coreProperties>
</file>