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67" r:id="rId5"/>
    <p:sldId id="268" r:id="rId6"/>
    <p:sldId id="269" r:id="rId7"/>
    <p:sldId id="271" r:id="rId8"/>
    <p:sldId id="272" r:id="rId9"/>
    <p:sldId id="260" r:id="rId10"/>
    <p:sldId id="273" r:id="rId11"/>
    <p:sldId id="274" r:id="rId12"/>
    <p:sldId id="262" r:id="rId13"/>
    <p:sldId id="276" r:id="rId14"/>
    <p:sldId id="275" r:id="rId15"/>
    <p:sldId id="277" r:id="rId16"/>
    <p:sldId id="278" r:id="rId17"/>
    <p:sldId id="279" r:id="rId18"/>
    <p:sldId id="264" r:id="rId19"/>
    <p:sldId id="280" r:id="rId20"/>
    <p:sldId id="281" r:id="rId21"/>
    <p:sldId id="282" r:id="rId22"/>
    <p:sldId id="283" r:id="rId23"/>
    <p:sldId id="284" r:id="rId24"/>
    <p:sldId id="266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777" autoAdjust="0"/>
    <p:restoredTop sz="94576" autoAdjust="0"/>
  </p:normalViewPr>
  <p:slideViewPr>
    <p:cSldViewPr>
      <p:cViewPr>
        <p:scale>
          <a:sx n="68" d="100"/>
          <a:sy n="68" d="100"/>
        </p:scale>
        <p:origin x="-7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7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619976-FD7E-4ABB-85CF-7D925889D199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8712C6-85FD-48F3-9A9E-B77C6F7B10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28992" y="642918"/>
            <a:ext cx="5105400" cy="2868168"/>
          </a:xfrm>
        </p:spPr>
        <p:txBody>
          <a:bodyPr/>
          <a:lstStyle/>
          <a:p>
            <a:r>
              <a:rPr lang="ru-RU" sz="2800" dirty="0" smtClean="0">
                <a:latin typeface="Calibri" pitchFamily="34" charset="0"/>
              </a:rPr>
              <a:t>Обобщающий урок по теме «Покрытосеменные растения».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latin typeface="Calibri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4286256"/>
            <a:ext cx="5114778" cy="2000264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Calibri" pitchFamily="34" charset="0"/>
              </a:rPr>
              <a:t>Виноградов А.М., </a:t>
            </a:r>
          </a:p>
          <a:p>
            <a:r>
              <a:rPr lang="ru-RU" dirty="0" smtClean="0">
                <a:solidFill>
                  <a:srgbClr val="FFFF00"/>
                </a:solidFill>
                <a:latin typeface="Calibri" pitchFamily="34" charset="0"/>
              </a:rPr>
              <a:t>учитель биологии МБОУ СОШ №69, г. Нижний Тагил.</a:t>
            </a:r>
            <a:endParaRPr lang="ru-RU" dirty="0">
              <a:solidFill>
                <a:srgbClr val="FFFF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User\Desktop\SDC10083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57290" y="357166"/>
            <a:ext cx="5981700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785918" y="4071942"/>
            <a:ext cx="53578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  <a:latin typeface="Calibri" pitchFamily="34" charset="0"/>
              </a:rPr>
              <a:t>1.Семейство – 2.Отдел – 3.Класс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5072074"/>
            <a:ext cx="83167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Семейство-Класс-Отдел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User\Desktop\SDC10083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57290" y="357166"/>
            <a:ext cx="5981700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071670" y="4214818"/>
            <a:ext cx="47863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  <a:latin typeface="Calibri" pitchFamily="34" charset="0"/>
              </a:rPr>
              <a:t>1.Царство – 2.Отдел – 3.Класс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5000636"/>
            <a:ext cx="81547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Класс-Отдел-Царство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rgbClr val="FF0000"/>
                </a:solidFill>
                <a:latin typeface="Calibri" pitchFamily="34" charset="0"/>
              </a:rPr>
              <a:t>3 тур. Какие признаки имеют растения класса однодольные и двудольные.</a:t>
            </a:r>
            <a:br>
              <a:rPr lang="ru-RU" sz="2000" dirty="0" smtClean="0">
                <a:solidFill>
                  <a:srgbClr val="FF0000"/>
                </a:solidFill>
                <a:latin typeface="Calibri" pitchFamily="34" charset="0"/>
              </a:rPr>
            </a:br>
            <a:endParaRPr lang="ru-RU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4" name="Содержимое 3" descr="C:\Users\User\Desktop\SDC10081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14414" y="1285860"/>
            <a:ext cx="5939444" cy="3195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142976" y="4714885"/>
            <a:ext cx="69294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Calibri" pitchFamily="34" charset="0"/>
              </a:rPr>
              <a:t>1.Сколько семядолей содержит зародыш однодольных растений?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428992" y="5286388"/>
            <a:ext cx="18854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Одна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:\Users\User\Desktop\SDC10081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85852" y="285728"/>
            <a:ext cx="5939444" cy="3195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928662" y="3571876"/>
            <a:ext cx="69294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Calibri" pitchFamily="34" charset="0"/>
              </a:rPr>
              <a:t>2.Какую корневую систему имеют двудольные растения?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000232" y="4714884"/>
            <a:ext cx="43813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Стержневую</a:t>
            </a:r>
            <a:endParaRPr lang="ru-RU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3" descr="C:\Users\User\Desktop\SDC10081.JPG"/>
          <p:cNvPicPr>
            <a:picLocks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57290" y="357166"/>
            <a:ext cx="5939444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214414" y="4214818"/>
            <a:ext cx="62865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Calibri" pitchFamily="34" charset="0"/>
              </a:rPr>
              <a:t>3.Какое жилкование имеют листья двудольных растений?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00232" y="5000636"/>
            <a:ext cx="436028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Сетчатое</a:t>
            </a:r>
            <a:endParaRPr lang="ru-RU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3" descr="C:\Users\User\Desktop\SDC10081.JPG"/>
          <p:cNvPicPr>
            <a:picLocks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57290" y="357166"/>
            <a:ext cx="5939444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214414" y="4214818"/>
            <a:ext cx="64294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Calibri" pitchFamily="34" charset="0"/>
              </a:rPr>
              <a:t>4. Какую корневую систему имеют однодольные  растения?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71670" y="5000636"/>
            <a:ext cx="42707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Мочковатую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3" descr="C:\Users\User\Desktop\SDC10081.JPG"/>
          <p:cNvPicPr>
            <a:picLocks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57290" y="285728"/>
            <a:ext cx="5939444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214414" y="4071942"/>
            <a:ext cx="62865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Calibri" pitchFamily="34" charset="0"/>
              </a:rPr>
              <a:t>5. Какое жилкование имеют листья однодольных  растений?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072074"/>
            <a:ext cx="84289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Параллельное (дуговое)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3" descr="C:\Users\User\Desktop\SDC10081.JPG"/>
          <p:cNvPicPr>
            <a:picLocks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57290" y="285728"/>
            <a:ext cx="5939444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000100" y="4214818"/>
            <a:ext cx="6858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Calibri" pitchFamily="34" charset="0"/>
              </a:rPr>
              <a:t>6. Сколько семядолей содержит зародыш двудольных растений?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28926" y="5286388"/>
            <a:ext cx="33149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Две</a:t>
            </a:r>
            <a:endParaRPr lang="ru-RU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dirty="0" smtClean="0">
                <a:solidFill>
                  <a:srgbClr val="FF0000"/>
                </a:solidFill>
                <a:latin typeface="Calibri" pitchFamily="34" charset="0"/>
              </a:rPr>
              <a:t>4 тур. Какие формулы цветка имеют семейства двудольных и однодольных растений?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C:\Users\User\Desktop\SDC10079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85852" y="1214422"/>
            <a:ext cx="5939444" cy="3981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285852" y="5214950"/>
            <a:ext cx="61436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  <a:latin typeface="Calibri" pitchFamily="34" charset="0"/>
              </a:rPr>
              <a:t>1.Какие формулы цветка имеют растения семейства Розоцветные?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429256" y="5643578"/>
            <a:ext cx="12586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№5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3" descr="C:\Users\User\Desktop\SDC10079.JPG"/>
          <p:cNvPicPr>
            <a:picLocks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728" y="214290"/>
            <a:ext cx="5939444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428728" y="4214818"/>
            <a:ext cx="6000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  <a:latin typeface="Calibri" pitchFamily="34" charset="0"/>
              </a:rPr>
              <a:t>2.Какие формулы цветка имеют растения семейства Лилейные?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29058" y="5286388"/>
            <a:ext cx="12586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№4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680200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Calibri" pitchFamily="34" charset="0"/>
              </a:rPr>
              <a:t>Цели: обобщить знания по систематике цветковых растений; закрепить знания о признаках каждого семейства; расширить кругозор учащихся.</a:t>
            </a:r>
            <a:br>
              <a:rPr lang="ru-RU" sz="2000" dirty="0" smtClean="0">
                <a:latin typeface="Calibri" pitchFamily="34" charset="0"/>
              </a:rPr>
            </a:br>
            <a:endParaRPr lang="ru-RU" sz="2000" dirty="0"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7239000" cy="4455496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accent1"/>
                </a:solidFill>
                <a:latin typeface="Calibri" pitchFamily="34" charset="0"/>
              </a:rPr>
              <a:t>Задачи:</a:t>
            </a:r>
            <a:endParaRPr lang="ru-RU" sz="2000" dirty="0" smtClean="0">
              <a:solidFill>
                <a:schemeClr val="accent1"/>
              </a:solidFill>
              <a:latin typeface="Calibri" pitchFamily="34" charset="0"/>
            </a:endParaRPr>
          </a:p>
          <a:p>
            <a:r>
              <a:rPr lang="ru-RU" sz="2000" b="1" dirty="0" smtClean="0">
                <a:solidFill>
                  <a:schemeClr val="accent1"/>
                </a:solidFill>
                <a:latin typeface="Calibri" pitchFamily="34" charset="0"/>
              </a:rPr>
              <a:t>1.Общеобразовательная</a:t>
            </a:r>
            <a:r>
              <a:rPr lang="ru-RU" sz="2000" dirty="0" smtClean="0">
                <a:solidFill>
                  <a:schemeClr val="accent1"/>
                </a:solidFill>
                <a:latin typeface="Calibri" pitchFamily="34" charset="0"/>
              </a:rPr>
              <a:t>: выявить уровень подготовки учащихся, уточнить и систематизировать их знания и умения по теме.</a:t>
            </a:r>
          </a:p>
          <a:p>
            <a:r>
              <a:rPr lang="ru-RU" sz="2000" b="1" dirty="0" smtClean="0">
                <a:solidFill>
                  <a:schemeClr val="accent1"/>
                </a:solidFill>
                <a:latin typeface="Calibri" pitchFamily="34" charset="0"/>
              </a:rPr>
              <a:t>2.Воспитательная</a:t>
            </a:r>
            <a:r>
              <a:rPr lang="ru-RU" sz="2000" dirty="0" smtClean="0">
                <a:solidFill>
                  <a:schemeClr val="accent1"/>
                </a:solidFill>
                <a:latin typeface="Calibri" pitchFamily="34" charset="0"/>
              </a:rPr>
              <a:t>: воспитывать самостоятельность мышления, продолжить экологическое воспитание учащихся и формирование у них бережного отношения к природе; формировать способности к совместной умственной деятельности.</a:t>
            </a:r>
          </a:p>
          <a:p>
            <a:r>
              <a:rPr lang="ru-RU" sz="2000" b="1" dirty="0" smtClean="0">
                <a:solidFill>
                  <a:schemeClr val="accent1"/>
                </a:solidFill>
                <a:latin typeface="Calibri" pitchFamily="34" charset="0"/>
              </a:rPr>
              <a:t>3.Развивающая</a:t>
            </a:r>
            <a:r>
              <a:rPr lang="ru-RU" sz="2000" dirty="0" smtClean="0">
                <a:solidFill>
                  <a:schemeClr val="accent1"/>
                </a:solidFill>
                <a:latin typeface="Calibri" pitchFamily="34" charset="0"/>
              </a:rPr>
              <a:t>: развивать умение анализировать и сопоставлять, делая правильные выводы.</a:t>
            </a:r>
          </a:p>
          <a:p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3" descr="C:\Users\User\Desktop\SDC10079.JPG"/>
          <p:cNvPicPr>
            <a:picLocks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728" y="214290"/>
            <a:ext cx="5939444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428728" y="4071942"/>
            <a:ext cx="61436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  <a:latin typeface="Calibri" pitchFamily="34" charset="0"/>
              </a:rPr>
              <a:t>3.Какие формулы цветка имеют растения семейства Бобовые?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000496" y="5143512"/>
            <a:ext cx="12586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№3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3" descr="C:\Users\User\Desktop\SDC10079.JPG"/>
          <p:cNvPicPr>
            <a:picLocks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728" y="214290"/>
            <a:ext cx="5939444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428728" y="4286256"/>
            <a:ext cx="62865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  <a:latin typeface="Calibri" pitchFamily="34" charset="0"/>
              </a:rPr>
              <a:t>4.Какие формулы цветка имеют растения семейства Паслёновые?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29058" y="5143512"/>
            <a:ext cx="12586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№2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Содержимое 3" descr="C:\Users\User\Desktop\SDC10079.JPG"/>
          <p:cNvPicPr>
            <a:picLocks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728" y="357166"/>
            <a:ext cx="5939444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714480" y="4357694"/>
            <a:ext cx="57150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  <a:latin typeface="Calibri" pitchFamily="34" charset="0"/>
              </a:rPr>
              <a:t>5.Какие формулы цветка имеют растения семейства Злаков?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000496" y="5214950"/>
            <a:ext cx="12586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№1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3" descr="C:\Users\User\Desktop\SDC10079.JPG"/>
          <p:cNvPicPr>
            <a:picLocks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728" y="357166"/>
            <a:ext cx="5939444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357290" y="4286256"/>
            <a:ext cx="62150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  <a:latin typeface="Calibri" pitchFamily="34" charset="0"/>
              </a:rPr>
              <a:t>6.Какие формулы цветка имеют растения семейства Крестоцветные?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643306" y="5000636"/>
            <a:ext cx="12586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№6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Calibri" pitchFamily="34" charset="0"/>
              </a:rPr>
              <a:t>5.Финал</a:t>
            </a:r>
            <a:r>
              <a:rPr lang="ru-RU" sz="2000" dirty="0" smtClean="0">
                <a:solidFill>
                  <a:srgbClr val="FF0000"/>
                </a:solidFill>
                <a:latin typeface="Calibri" pitchFamily="34" charset="0"/>
              </a:rPr>
              <a:t>. Капитан, проигрывающей команды вытягивает карточку,  на которой написано семейство покрытосеменных растений. В течение 1 минуты команды записывают названия растений семейств покрытосеменных растений. Побеждает команда, назвавшая наибольшее количество  растений.</a:t>
            </a:r>
          </a:p>
          <a:p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51506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latin typeface="Calibri" pitchFamily="34" charset="0"/>
              </a:rPr>
              <a:t>1тур. Дайте определения систематическим категориям покрытосеменных растений.</a:t>
            </a:r>
            <a:br>
              <a:rPr lang="ru-RU" sz="1600" dirty="0" smtClean="0">
                <a:latin typeface="Calibri" pitchFamily="34" charset="0"/>
              </a:rPr>
            </a:br>
            <a:endParaRPr lang="ru-RU" sz="1600" dirty="0">
              <a:latin typeface="Calibri" pitchFamily="34" charset="0"/>
            </a:endParaRPr>
          </a:p>
        </p:txBody>
      </p:sp>
      <p:pic>
        <p:nvPicPr>
          <p:cNvPr id="7" name="Содержимое 6" descr="C:\Users\User\Desktop\SDC10082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06978" y="1142985"/>
            <a:ext cx="5939444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785786" y="4857760"/>
            <a:ext cx="65008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Calibri" pitchFamily="34" charset="0"/>
              </a:rPr>
              <a:t>Что такое совокупность особей, имеющих одинаковое строение, процессы жизнедеятельности, способных скрещиваться и давать плодовитое потомство, занимающих общую территорию – ареал?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57620" y="5715016"/>
            <a:ext cx="14478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Вид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6" descr="C:\Users\User\Desktop\SDC10082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57290" y="285728"/>
            <a:ext cx="5939444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00034" y="4143380"/>
            <a:ext cx="75009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Calibri" pitchFamily="34" charset="0"/>
              </a:rPr>
              <a:t>2.Что такое совокупность близкородственных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Calibri" pitchFamily="34" charset="0"/>
              </a:rPr>
              <a:t> классов?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071802" y="5143512"/>
            <a:ext cx="22573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Отдел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6" descr="C:\Users\User\Desktop\SDC10082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57290" y="357166"/>
            <a:ext cx="5939444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785918" y="4143380"/>
            <a:ext cx="55007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Calibri" pitchFamily="34" charset="0"/>
              </a:rPr>
              <a:t>3. Что такое совокупность близкородственных видов?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928926" y="5072074"/>
            <a:ext cx="292406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Род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6" descr="C:\Users\User\Desktop\SDC10082.JPG"/>
          <p:cNvPicPr>
            <a:picLocks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728" y="357166"/>
            <a:ext cx="5939444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285984" y="4643446"/>
            <a:ext cx="44450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 smtClean="0">
                <a:solidFill>
                  <a:srgbClr val="C00000"/>
                </a:solidFill>
                <a:latin typeface="Calibri" pitchFamily="34" charset="0"/>
              </a:rPr>
              <a:t>4.Что такое совокупность близкородственных отделов?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143240" y="5500702"/>
            <a:ext cx="28969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Царство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6" descr="C:\Users\User\Desktop\SDC10082.JPG"/>
          <p:cNvPicPr>
            <a:picLocks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00166" y="214290"/>
            <a:ext cx="5939444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000100" y="4071942"/>
            <a:ext cx="70009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Calibri" pitchFamily="34" charset="0"/>
              </a:rPr>
              <a:t>5.Что такое совокупность близкородственных семейств?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714612" y="4857760"/>
            <a:ext cx="32076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Класс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Содержимое 6" descr="C:\Users\User\Desktop\SDC10082.JPG"/>
          <p:cNvPicPr>
            <a:picLocks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00166" y="214290"/>
            <a:ext cx="5939444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357290" y="4286256"/>
            <a:ext cx="62151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Calibri" pitchFamily="34" charset="0"/>
              </a:rPr>
              <a:t>6.Что такое совокупность близкородственных родов?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28794" y="4929198"/>
            <a:ext cx="50381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Семейство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0"/>
            <a:ext cx="6255488" cy="1285859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Calibri" pitchFamily="34" charset="0"/>
              </a:rPr>
              <a:t>2 тур. Расположите систематические категории в классификации покрытосеменных растений.</a:t>
            </a:r>
          </a:p>
          <a:p>
            <a:endParaRPr lang="ru-RU" dirty="0"/>
          </a:p>
        </p:txBody>
      </p:sp>
      <p:pic>
        <p:nvPicPr>
          <p:cNvPr id="4" name="Рисунок 3" descr="C:\Users\User\Desktop\SDC10083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14414" y="1000109"/>
            <a:ext cx="5981700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285852" y="4643446"/>
            <a:ext cx="61436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  <a:latin typeface="Calibri" pitchFamily="34" charset="0"/>
              </a:rPr>
              <a:t>1.Семейство – 2.Род – 3.Вид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5286388"/>
            <a:ext cx="67970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Вид-Род-Семейство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68</TotalTime>
  <Words>319</Words>
  <Application>Microsoft Office PowerPoint</Application>
  <PresentationFormat>Экран (4:3)</PresentationFormat>
  <Paragraphs>56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Изящная</vt:lpstr>
      <vt:lpstr>Обобщающий урок по теме «Покрытосеменные растения». </vt:lpstr>
      <vt:lpstr>Цели: обобщить знания по систематике цветковых растений; закрепить знания о признаках каждого семейства; расширить кругозор учащихся. </vt:lpstr>
      <vt:lpstr>1тур. Дайте определения систематическим категориям покрытосеменных растений.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3 тур. Какие признаки имеют растения класса однодольные и двудольные. </vt:lpstr>
      <vt:lpstr>Слайд 13</vt:lpstr>
      <vt:lpstr>Слайд 14</vt:lpstr>
      <vt:lpstr>Слайд 15</vt:lpstr>
      <vt:lpstr>Слайд 16</vt:lpstr>
      <vt:lpstr>Слайд 17</vt:lpstr>
      <vt:lpstr>4 тур. Какие формулы цветка имеют семейства двудольных и однодольных растений? 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Обобщающий урок по теме «Покрытосеменные растения».</dc:title>
  <dc:creator>Пользователь</dc:creator>
  <cp:lastModifiedBy>re</cp:lastModifiedBy>
  <cp:revision>17</cp:revision>
  <dcterms:created xsi:type="dcterms:W3CDTF">2013-12-15T18:01:45Z</dcterms:created>
  <dcterms:modified xsi:type="dcterms:W3CDTF">2014-03-15T21:30:33Z</dcterms:modified>
</cp:coreProperties>
</file>