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81813" cy="9710738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780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43E75EF0-F49C-4D76-9EAC-472B829EED9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E8DD66-1721-498B-84EE-0AE387C21E9F}" type="slidenum">
              <a:rPr lang="ru-RU"/>
              <a:pPr/>
              <a:t>1</a:t>
            </a:fld>
            <a:endParaRPr lang="ru-RU"/>
          </a:p>
        </p:txBody>
      </p:sp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ru-RU" sz="2000">
              <a:latin typeface="Arial" charset="0"/>
              <a:cs typeface="Arial Unicode MS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E16B2516-D107-4600-8EAE-00A6405646A4}" type="slidenum">
              <a:rPr lang="ru-RU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1</a:t>
            </a:fld>
            <a:endParaRPr lang="ru-RU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9DE4FD-3A5C-4CAA-B1DA-A19498C2EAA4}" type="slidenum">
              <a:rPr lang="ru-RU"/>
              <a:pPr/>
              <a:t>10</a:t>
            </a:fld>
            <a:endParaRPr lang="ru-RU"/>
          </a:p>
        </p:txBody>
      </p:sp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04788" y="738188"/>
            <a:ext cx="6473825" cy="3641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7388" y="4611688"/>
            <a:ext cx="5505450" cy="43703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8E7B03-09C0-4665-8A8B-460F928CAEE8}" type="slidenum">
              <a:rPr lang="ru-RU"/>
              <a:pPr/>
              <a:t>11</a:t>
            </a:fld>
            <a:endParaRPr lang="ru-RU"/>
          </a:p>
        </p:txBody>
      </p:sp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04788" y="738188"/>
            <a:ext cx="6473825" cy="3641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7388" y="4611688"/>
            <a:ext cx="5505450" cy="43703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7B8678-2A37-4A5C-AA62-F4A74AB7AD72}" type="slidenum">
              <a:rPr lang="ru-RU"/>
              <a:pPr/>
              <a:t>12</a:t>
            </a:fld>
            <a:endParaRPr lang="ru-RU"/>
          </a:p>
        </p:txBody>
      </p:sp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04788" y="738188"/>
            <a:ext cx="6473825" cy="3641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7388" y="4611688"/>
            <a:ext cx="5505450" cy="43703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646ED9-D7A8-4DFD-B509-DCB4CAF80D6C}" type="slidenum">
              <a:rPr lang="ru-RU"/>
              <a:pPr/>
              <a:t>13</a:t>
            </a:fld>
            <a:endParaRPr lang="ru-RU"/>
          </a:p>
        </p:txBody>
      </p:sp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04788" y="738188"/>
            <a:ext cx="6473825" cy="3641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7388" y="4611688"/>
            <a:ext cx="5505450" cy="43703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F6364A-9220-4158-B7A3-734B330B5C8C}" type="slidenum">
              <a:rPr lang="ru-RU"/>
              <a:pPr/>
              <a:t>14</a:t>
            </a:fld>
            <a:endParaRPr lang="ru-RU"/>
          </a:p>
        </p:txBody>
      </p:sp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04788" y="738188"/>
            <a:ext cx="6473825" cy="3641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7388" y="4611688"/>
            <a:ext cx="5505450" cy="43703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86C1C2-13DD-41E2-A643-16F78B71DC63}" type="slidenum">
              <a:rPr lang="ru-RU"/>
              <a:pPr/>
              <a:t>2</a:t>
            </a:fld>
            <a:endParaRPr lang="ru-RU"/>
          </a:p>
        </p:txBody>
      </p:sp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E4F98A-683A-47DB-B36D-119BC6723823}" type="slidenum">
              <a:rPr lang="ru-RU"/>
              <a:pPr/>
              <a:t>3</a:t>
            </a:fld>
            <a:endParaRPr lang="ru-RU"/>
          </a:p>
        </p:txBody>
      </p:sp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04788" y="738188"/>
            <a:ext cx="6473825" cy="3641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7388" y="4611688"/>
            <a:ext cx="5505450" cy="43703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F093FC-B00E-477E-A4D6-14152EB7E0B6}" type="slidenum">
              <a:rPr lang="ru-RU"/>
              <a:pPr/>
              <a:t>4</a:t>
            </a:fld>
            <a:endParaRPr lang="ru-RU"/>
          </a:p>
        </p:txBody>
      </p:sp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04788" y="738188"/>
            <a:ext cx="6473825" cy="3641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7388" y="4611688"/>
            <a:ext cx="5505450" cy="43703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E58349-C113-43B8-A42C-9E4B8A5D488F}" type="slidenum">
              <a:rPr lang="ru-RU"/>
              <a:pPr/>
              <a:t>5</a:t>
            </a:fld>
            <a:endParaRPr lang="ru-RU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ru-RU" sz="2000">
              <a:latin typeface="Arial" charset="0"/>
              <a:cs typeface="Arial Unicode MS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4E6B0DBE-854F-454E-A16B-7C0942ED885D}" type="slidenum">
              <a:rPr lang="ru-RU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5</a:t>
            </a:fld>
            <a:endParaRPr lang="ru-RU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D37930-F33A-46A0-9BD9-832323F5A7CC}" type="slidenum">
              <a:rPr lang="ru-RU"/>
              <a:pPr/>
              <a:t>6</a:t>
            </a:fld>
            <a:endParaRPr lang="ru-RU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04788" y="738188"/>
            <a:ext cx="6473825" cy="3641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7388" y="4611688"/>
            <a:ext cx="5505450" cy="43703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E5D060-59EE-46DB-BCA9-78A91FCBF32E}" type="slidenum">
              <a:rPr lang="ru-RU"/>
              <a:pPr/>
              <a:t>7</a:t>
            </a:fld>
            <a:endParaRPr lang="ru-RU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04788" y="738188"/>
            <a:ext cx="6473825" cy="3641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7388" y="4611688"/>
            <a:ext cx="5505450" cy="43703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D6103C-DC30-43F0-800B-FD1AA357EC9A}" type="slidenum">
              <a:rPr lang="ru-RU"/>
              <a:pPr/>
              <a:t>8</a:t>
            </a:fld>
            <a:endParaRPr lang="ru-RU"/>
          </a:p>
        </p:txBody>
      </p:sp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04788" y="738188"/>
            <a:ext cx="6473825" cy="3641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7388" y="4611688"/>
            <a:ext cx="5505450" cy="43703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475284-45CB-41E8-A74A-C83ED3097DDC}" type="slidenum">
              <a:rPr lang="ru-RU"/>
              <a:pPr/>
              <a:t>9</a:t>
            </a:fld>
            <a:endParaRPr lang="ru-RU"/>
          </a:p>
        </p:txBody>
      </p:sp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04788" y="738188"/>
            <a:ext cx="6473825" cy="3641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7388" y="4611688"/>
            <a:ext cx="5505450" cy="437038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5.3.14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E88210E-D015-41F5-B2C6-BE18627BDC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5.3.14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4E2415-458E-45F2-9111-D87D1EAC01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1604963"/>
            <a:ext cx="274161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4963"/>
            <a:ext cx="80772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5.3.14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67125F-F535-4182-88D8-94A785FD73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3" y="2514600"/>
            <a:ext cx="8913812" cy="226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10361613" y="6130925"/>
            <a:ext cx="1144587" cy="3683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5.3.14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>
          <a:xfrm>
            <a:off x="531813" y="4529138"/>
            <a:ext cx="777875" cy="363537"/>
          </a:xfrm>
        </p:spPr>
        <p:txBody>
          <a:bodyPr/>
          <a:lstStyle>
            <a:lvl1pPr>
              <a:defRPr/>
            </a:lvl1pPr>
          </a:lstStyle>
          <a:p>
            <a:fld id="{2E398128-9BC4-46FF-8DC0-99178BDAD1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5.3.14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DC3D323-ECC5-4A8E-9F42-9CE1F248B9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5.3.14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74AF3B-4007-42E0-A3EB-CDBC6B9566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5.3.14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9CC75B-DE7C-4D93-82C0-7A0EB11226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89213" y="2133600"/>
            <a:ext cx="4379912" cy="377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21525" y="2133600"/>
            <a:ext cx="4381500" cy="377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5.3.14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E00A3C-BF56-4CF3-AD1B-A7892B5E39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5.3.14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7EA0F4-8450-4385-9380-F66B2D2175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5.3.14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4988588-ADF7-4EEE-9307-190DD84080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5.3.14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64B78E3-4E6C-4472-867B-BB12050FC5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5.3.14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9332534-353F-4520-9495-B662AAA868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5.3.14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3DFD15B-A177-47BB-987B-31EF0E5E57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5.3.14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28606C-0CD2-4CD3-AB7E-36EDB50057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5.3.14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9CBBF6-FEB4-4261-91FC-819DF5CEAA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75763" y="623888"/>
            <a:ext cx="2227262" cy="52847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89213" y="623888"/>
            <a:ext cx="6534150" cy="52847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5.3.14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03CC0D-6D99-447E-A4E3-54D2CA710E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5.3.14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D6DE89-8AA2-4ABA-BE07-04B1DA7682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5.3.14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6F8AEC2-DC58-4A77-9285-1938430FED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5.3.14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EF2B97-19CF-4640-8712-29A01F1E21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5.3.14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052C054-A199-40EB-A78A-E056723010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5.3.14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D21184B-1615-41C5-84CF-A8D5AF5CB5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5.3.14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CCF9FD-1E94-4E99-846A-FAB7C6F7B9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5.3.14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34C6DE-7946-433F-A365-1B57A8B232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0" y="228600"/>
            <a:ext cx="2849563" cy="6637338"/>
            <a:chOff x="0" y="144"/>
            <a:chExt cx="1795" cy="4181"/>
          </a:xfrm>
        </p:grpSpPr>
        <p:sp>
          <p:nvSpPr>
            <p:cNvPr id="1026" name="Freeform 2"/>
            <p:cNvSpPr>
              <a:spLocks noChangeArrowheads="1"/>
            </p:cNvSpPr>
            <p:nvPr/>
          </p:nvSpPr>
          <p:spPr bwMode="auto">
            <a:xfrm>
              <a:off x="0" y="1622"/>
              <a:ext cx="62" cy="393"/>
            </a:xfrm>
            <a:custGeom>
              <a:avLst/>
              <a:gdLst>
                <a:gd name="G0" fmla="+- 22 0 0"/>
                <a:gd name="G1" fmla="+- 136 0 0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" name="Freeform 3"/>
            <p:cNvSpPr>
              <a:spLocks noChangeArrowheads="1"/>
            </p:cNvSpPr>
            <p:nvPr/>
          </p:nvSpPr>
          <p:spPr bwMode="auto">
            <a:xfrm>
              <a:off x="81" y="1988"/>
              <a:ext cx="406" cy="1462"/>
            </a:xfrm>
            <a:custGeom>
              <a:avLst/>
              <a:gdLst>
                <a:gd name="G0" fmla="+- 140 0 0"/>
                <a:gd name="G1" fmla="+- 504 0 0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>
              <a:off x="508" y="3431"/>
              <a:ext cx="383" cy="893"/>
            </a:xfrm>
            <a:custGeom>
              <a:avLst/>
              <a:gdLst>
                <a:gd name="G0" fmla="+- 132 0 0"/>
                <a:gd name="G1" fmla="+- 308 0 0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>
              <a:off x="605" y="4097"/>
              <a:ext cx="107" cy="228"/>
            </a:xfrm>
            <a:custGeom>
              <a:avLst/>
              <a:gdLst>
                <a:gd name="G0" fmla="+- 37 0 0"/>
                <a:gd name="G1" fmla="+- 79 0 0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 noChangeArrowheads="1"/>
            </p:cNvSpPr>
            <p:nvPr/>
          </p:nvSpPr>
          <p:spPr bwMode="auto">
            <a:xfrm>
              <a:off x="63" y="2016"/>
              <a:ext cx="516" cy="2096"/>
            </a:xfrm>
            <a:custGeom>
              <a:avLst/>
              <a:gdLst>
                <a:gd name="G0" fmla="+- 178 0 0"/>
                <a:gd name="G1" fmla="+- 722 0 0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1" name="Freeform 7"/>
            <p:cNvSpPr>
              <a:spLocks noChangeArrowheads="1"/>
            </p:cNvSpPr>
            <p:nvPr/>
          </p:nvSpPr>
          <p:spPr bwMode="auto">
            <a:xfrm>
              <a:off x="14" y="144"/>
              <a:ext cx="66" cy="1843"/>
            </a:xfrm>
            <a:custGeom>
              <a:avLst/>
              <a:gdLst>
                <a:gd name="G0" fmla="+- 23 0 0"/>
                <a:gd name="G1" fmla="+- 635 0 0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Freeform 8"/>
            <p:cNvSpPr>
              <a:spLocks noChangeArrowheads="1"/>
            </p:cNvSpPr>
            <p:nvPr/>
          </p:nvSpPr>
          <p:spPr bwMode="auto">
            <a:xfrm>
              <a:off x="49" y="1855"/>
              <a:ext cx="48" cy="310"/>
            </a:xfrm>
            <a:custGeom>
              <a:avLst/>
              <a:gdLst>
                <a:gd name="G0" fmla="+- 17 0 0"/>
                <a:gd name="G1" fmla="+- 107 0 0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Freeform 9"/>
            <p:cNvSpPr>
              <a:spLocks noChangeArrowheads="1"/>
            </p:cNvSpPr>
            <p:nvPr/>
          </p:nvSpPr>
          <p:spPr bwMode="auto">
            <a:xfrm>
              <a:off x="485" y="3451"/>
              <a:ext cx="119" cy="644"/>
            </a:xfrm>
            <a:custGeom>
              <a:avLst/>
              <a:gdLst>
                <a:gd name="G0" fmla="+- 41 0 0"/>
                <a:gd name="G1" fmla="+- 222 0 0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Freeform 10"/>
            <p:cNvSpPr>
              <a:spLocks noChangeArrowheads="1"/>
            </p:cNvSpPr>
            <p:nvPr/>
          </p:nvSpPr>
          <p:spPr bwMode="auto">
            <a:xfrm>
              <a:off x="488" y="881"/>
              <a:ext cx="1307" cy="2549"/>
            </a:xfrm>
            <a:custGeom>
              <a:avLst/>
              <a:gdLst>
                <a:gd name="G0" fmla="+- 450 0 0"/>
                <a:gd name="G1" fmla="+- 878 0 0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" name="Freeform 11"/>
            <p:cNvSpPr>
              <a:spLocks noChangeArrowheads="1"/>
            </p:cNvSpPr>
            <p:nvPr/>
          </p:nvSpPr>
          <p:spPr bwMode="auto">
            <a:xfrm>
              <a:off x="581" y="4113"/>
              <a:ext cx="101" cy="211"/>
            </a:xfrm>
            <a:custGeom>
              <a:avLst/>
              <a:gdLst>
                <a:gd name="G0" fmla="+- 35 0 0"/>
                <a:gd name="G1" fmla="+- 73 0 0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6" name="Freeform 12"/>
            <p:cNvSpPr>
              <a:spLocks noChangeArrowheads="1"/>
            </p:cNvSpPr>
            <p:nvPr/>
          </p:nvSpPr>
          <p:spPr bwMode="auto">
            <a:xfrm>
              <a:off x="485" y="3376"/>
              <a:ext cx="22" cy="138"/>
            </a:xfrm>
            <a:custGeom>
              <a:avLst/>
              <a:gdLst>
                <a:gd name="G0" fmla="+- 8 0 0"/>
                <a:gd name="G1" fmla="+- 48 0 0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Freeform 13"/>
            <p:cNvSpPr>
              <a:spLocks noChangeArrowheads="1"/>
            </p:cNvSpPr>
            <p:nvPr/>
          </p:nvSpPr>
          <p:spPr bwMode="auto">
            <a:xfrm>
              <a:off x="535" y="3934"/>
              <a:ext cx="149" cy="391"/>
            </a:xfrm>
            <a:custGeom>
              <a:avLst/>
              <a:gdLst>
                <a:gd name="G0" fmla="+- 52 0 0"/>
                <a:gd name="G1" fmla="+- 135 0 0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26988" y="0"/>
            <a:ext cx="2354262" cy="6851650"/>
            <a:chOff x="17" y="0"/>
            <a:chExt cx="1483" cy="4316"/>
          </a:xfrm>
        </p:grpSpPr>
        <p:sp>
          <p:nvSpPr>
            <p:cNvPr id="1039" name="Freeform 15"/>
            <p:cNvSpPr>
              <a:spLocks noChangeArrowheads="1"/>
            </p:cNvSpPr>
            <p:nvPr/>
          </p:nvSpPr>
          <p:spPr bwMode="auto">
            <a:xfrm>
              <a:off x="17" y="0"/>
              <a:ext cx="310" cy="2771"/>
            </a:xfrm>
            <a:custGeom>
              <a:avLst/>
              <a:gdLst>
                <a:gd name="G0" fmla="+- 103 0 0"/>
                <a:gd name="G1" fmla="+- 920 0 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0" name="Freeform 16"/>
            <p:cNvSpPr>
              <a:spLocks noChangeArrowheads="1"/>
            </p:cNvSpPr>
            <p:nvPr/>
          </p:nvSpPr>
          <p:spPr bwMode="auto">
            <a:xfrm>
              <a:off x="347" y="2719"/>
              <a:ext cx="265" cy="995"/>
            </a:xfrm>
            <a:custGeom>
              <a:avLst/>
              <a:gdLst>
                <a:gd name="G0" fmla="+- 88 0 0"/>
                <a:gd name="G1" fmla="+- 330 0 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Freeform 17"/>
            <p:cNvSpPr>
              <a:spLocks noChangeArrowheads="1"/>
            </p:cNvSpPr>
            <p:nvPr/>
          </p:nvSpPr>
          <p:spPr bwMode="auto">
            <a:xfrm>
              <a:off x="634" y="3693"/>
              <a:ext cx="270" cy="623"/>
            </a:xfrm>
            <a:custGeom>
              <a:avLst/>
              <a:gdLst>
                <a:gd name="G0" fmla="+- 90 0 0"/>
                <a:gd name="G1" fmla="+- 207 0 0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Freeform 18"/>
            <p:cNvSpPr>
              <a:spLocks noChangeArrowheads="1"/>
            </p:cNvSpPr>
            <p:nvPr/>
          </p:nvSpPr>
          <p:spPr bwMode="auto">
            <a:xfrm>
              <a:off x="329" y="2749"/>
              <a:ext cx="346" cy="1407"/>
            </a:xfrm>
            <a:custGeom>
              <a:avLst/>
              <a:gdLst>
                <a:gd name="G0" fmla="+- 115 0 0"/>
                <a:gd name="G1" fmla="+- 467 0 0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Freeform 19"/>
            <p:cNvSpPr>
              <a:spLocks noChangeArrowheads="1"/>
            </p:cNvSpPr>
            <p:nvPr/>
          </p:nvSpPr>
          <p:spPr bwMode="auto">
            <a:xfrm>
              <a:off x="295" y="812"/>
              <a:ext cx="109" cy="1906"/>
            </a:xfrm>
            <a:custGeom>
              <a:avLst/>
              <a:gdLst>
                <a:gd name="G0" fmla="+- 36 0 0"/>
                <a:gd name="G1" fmla="+- 633 0 0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Freeform 20"/>
            <p:cNvSpPr>
              <a:spLocks noChangeArrowheads="1"/>
            </p:cNvSpPr>
            <p:nvPr/>
          </p:nvSpPr>
          <p:spPr bwMode="auto">
            <a:xfrm>
              <a:off x="700" y="4139"/>
              <a:ext cx="83" cy="176"/>
            </a:xfrm>
            <a:custGeom>
              <a:avLst/>
              <a:gdLst>
                <a:gd name="G0" fmla="+- 28 0 0"/>
                <a:gd name="G1" fmla="+- 59 0 0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 noChangeArrowheads="1"/>
            </p:cNvSpPr>
            <p:nvPr/>
          </p:nvSpPr>
          <p:spPr bwMode="auto">
            <a:xfrm>
              <a:off x="317" y="2587"/>
              <a:ext cx="51" cy="321"/>
            </a:xfrm>
            <a:custGeom>
              <a:avLst/>
              <a:gdLst>
                <a:gd name="G0" fmla="+- 17 0 0"/>
                <a:gd name="G1" fmla="+- 107 0 0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 noChangeArrowheads="1"/>
            </p:cNvSpPr>
            <p:nvPr/>
          </p:nvSpPr>
          <p:spPr bwMode="auto">
            <a:xfrm>
              <a:off x="613" y="1982"/>
              <a:ext cx="887" cy="1710"/>
            </a:xfrm>
            <a:custGeom>
              <a:avLst/>
              <a:gdLst>
                <a:gd name="G0" fmla="+- 294 0 0"/>
                <a:gd name="G1" fmla="+- 568 0 0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 noChangeArrowheads="1"/>
            </p:cNvSpPr>
            <p:nvPr/>
          </p:nvSpPr>
          <p:spPr bwMode="auto">
            <a:xfrm>
              <a:off x="676" y="4158"/>
              <a:ext cx="75" cy="158"/>
            </a:xfrm>
            <a:custGeom>
              <a:avLst/>
              <a:gdLst>
                <a:gd name="G0" fmla="+- 25 0 0"/>
                <a:gd name="G1" fmla="+- 53 0 0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Freeform 24"/>
            <p:cNvSpPr>
              <a:spLocks noChangeArrowheads="1"/>
            </p:cNvSpPr>
            <p:nvPr/>
          </p:nvSpPr>
          <p:spPr bwMode="auto">
            <a:xfrm>
              <a:off x="613" y="3715"/>
              <a:ext cx="86" cy="424"/>
            </a:xfrm>
            <a:custGeom>
              <a:avLst/>
              <a:gdLst>
                <a:gd name="G0" fmla="+- 29 0 0"/>
                <a:gd name="G1" fmla="+- 141 0 0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Freeform 25"/>
            <p:cNvSpPr>
              <a:spLocks noChangeArrowheads="1"/>
            </p:cNvSpPr>
            <p:nvPr/>
          </p:nvSpPr>
          <p:spPr bwMode="auto">
            <a:xfrm>
              <a:off x="613" y="3636"/>
              <a:ext cx="23" cy="142"/>
            </a:xfrm>
            <a:custGeom>
              <a:avLst/>
              <a:gdLst>
                <a:gd name="G0" fmla="+- 8 0 0"/>
                <a:gd name="G1" fmla="+- 48 0 0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" name="Freeform 26"/>
            <p:cNvSpPr>
              <a:spLocks noChangeArrowheads="1"/>
            </p:cNvSpPr>
            <p:nvPr/>
          </p:nvSpPr>
          <p:spPr bwMode="auto">
            <a:xfrm>
              <a:off x="634" y="3983"/>
              <a:ext cx="131" cy="333"/>
            </a:xfrm>
            <a:custGeom>
              <a:avLst/>
              <a:gdLst>
                <a:gd name="G0" fmla="+- 44 0 0"/>
                <a:gd name="G1" fmla="+- 111 0 0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182563" cy="6858000"/>
          </a:xfrm>
          <a:prstGeom prst="rect">
            <a:avLst/>
          </a:prstGeom>
          <a:solidFill>
            <a:srgbClr val="766F54"/>
          </a:solidFill>
          <a:ln w="93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2589213" y="2514600"/>
            <a:ext cx="8913812" cy="226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dt"/>
          </p:nvPr>
        </p:nvSpPr>
        <p:spPr bwMode="auto">
          <a:xfrm>
            <a:off x="10361613" y="6130925"/>
            <a:ext cx="1144587" cy="368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ru-RU"/>
              <a:t>5.3.14</a:t>
            </a:r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2589213" y="6135688"/>
            <a:ext cx="76200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Freeform 31"/>
          <p:cNvSpPr>
            <a:spLocks noChangeArrowheads="1"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G0" fmla="+- 372 0 0"/>
              <a:gd name="G1" fmla="+- 166 0 0"/>
            </a:gdLst>
            <a:ahLst/>
            <a:cxnLst>
              <a:cxn ang="0">
                <a:pos x="287" y="166"/>
              </a:cxn>
              <a:cxn ang="0">
                <a:pos x="293" y="164"/>
              </a:cxn>
              <a:cxn ang="0">
                <a:pos x="294" y="163"/>
              </a:cxn>
              <a:cxn ang="0">
                <a:pos x="370" y="87"/>
              </a:cxn>
              <a:cxn ang="0">
                <a:pos x="370" y="78"/>
              </a:cxn>
              <a:cxn ang="0">
                <a:pos x="294" y="3"/>
              </a:cxn>
              <a:cxn ang="0">
                <a:pos x="293" y="2"/>
              </a:cxn>
              <a:cxn ang="0">
                <a:pos x="287" y="0"/>
              </a:cxn>
              <a:cxn ang="0">
                <a:pos x="0" y="0"/>
              </a:cxn>
              <a:cxn ang="0">
                <a:pos x="0" y="166"/>
              </a:cxn>
              <a:cxn ang="0">
                <a:pos x="287" y="166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rgbClr val="A5301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Grp="1" noChangeArrowheads="1"/>
          </p:cNvSpPr>
          <p:nvPr>
            <p:ph type="sldNum"/>
          </p:nvPr>
        </p:nvSpPr>
        <p:spPr bwMode="auto">
          <a:xfrm>
            <a:off x="531813" y="4529138"/>
            <a:ext cx="777875" cy="363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EAA429DA-2712-42FD-A8B7-B1F311E98C7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2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hf sldNum="0" hdr="0" ftr="0"/>
  <p:txStyles>
    <p:titleStyle>
      <a:lvl1pPr algn="l" defTabSz="449263" rtl="0" fontAlgn="base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cs typeface="Arial Unicode MS" charset="0"/>
        </a:defRPr>
      </a:lvl2pPr>
      <a:lvl3pPr marL="1143000" indent="-228600" algn="l" defTabSz="449263" rtl="0" fontAlgn="base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cs typeface="Arial Unicode MS" charset="0"/>
        </a:defRPr>
      </a:lvl3pPr>
      <a:lvl4pPr marL="1600200" indent="-228600" algn="l" defTabSz="449263" rtl="0" fontAlgn="base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cs typeface="Arial Unicode MS" charset="0"/>
        </a:defRPr>
      </a:lvl4pPr>
      <a:lvl5pPr marL="2057400" indent="-228600" algn="l" defTabSz="449263" rtl="0" fontAlgn="base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cs typeface="Arial Unicode MS" charset="0"/>
        </a:defRPr>
      </a:lvl5pPr>
      <a:lvl6pPr marL="2514600" indent="-228600" algn="l" defTabSz="449263" rtl="0" fontAlgn="base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cs typeface="Arial Unicode MS" charset="0"/>
        </a:defRPr>
      </a:lvl6pPr>
      <a:lvl7pPr marL="2971800" indent="-228600" algn="l" defTabSz="449263" rtl="0" fontAlgn="base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cs typeface="Arial Unicode MS" charset="0"/>
        </a:defRPr>
      </a:lvl7pPr>
      <a:lvl8pPr marL="3429000" indent="-228600" algn="l" defTabSz="449263" rtl="0" fontAlgn="base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cs typeface="Arial Unicode MS" charset="0"/>
        </a:defRPr>
      </a:lvl8pPr>
      <a:lvl9pPr marL="3886200" indent="-228600" algn="l" defTabSz="449263" rtl="0" fontAlgn="base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cs typeface="Arial Unicode MS" charset="0"/>
        </a:defRPr>
      </a:lvl9pPr>
    </p:titleStyle>
    <p:bodyStyle>
      <a:lvl1pPr marL="342900" indent="-342900" algn="l" defTabSz="449263" rtl="0" fontAlgn="base">
        <a:lnSpc>
          <a:spcPct val="99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9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cs typeface="+mn-cs"/>
        </a:defRPr>
      </a:lvl2pPr>
      <a:lvl3pPr marL="1143000" indent="-228600" algn="l" defTabSz="449263" rtl="0" fontAlgn="base">
        <a:lnSpc>
          <a:spcPct val="99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404040"/>
          </a:solidFill>
          <a:latin typeface="+mn-lt"/>
          <a:cs typeface="+mn-cs"/>
        </a:defRPr>
      </a:lvl3pPr>
      <a:lvl4pPr marL="1600200" indent="-228600" algn="l" defTabSz="449263" rtl="0" fontAlgn="base">
        <a:lnSpc>
          <a:spcPct val="99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404040"/>
          </a:solidFill>
          <a:latin typeface="+mn-lt"/>
          <a:cs typeface="+mn-cs"/>
        </a:defRPr>
      </a:lvl4pPr>
      <a:lvl5pPr marL="2057400" indent="-228600" algn="l" defTabSz="449263" rtl="0" fontAlgn="base">
        <a:lnSpc>
          <a:spcPct val="9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9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9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9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9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0" y="228600"/>
            <a:ext cx="2849563" cy="6637338"/>
            <a:chOff x="0" y="144"/>
            <a:chExt cx="1795" cy="4181"/>
          </a:xfrm>
        </p:grpSpPr>
        <p:sp>
          <p:nvSpPr>
            <p:cNvPr id="2050" name="Freeform 2"/>
            <p:cNvSpPr>
              <a:spLocks noChangeArrowheads="1"/>
            </p:cNvSpPr>
            <p:nvPr/>
          </p:nvSpPr>
          <p:spPr bwMode="auto">
            <a:xfrm>
              <a:off x="0" y="1622"/>
              <a:ext cx="62" cy="393"/>
            </a:xfrm>
            <a:custGeom>
              <a:avLst/>
              <a:gdLst>
                <a:gd name="G0" fmla="+- 22 0 0"/>
                <a:gd name="G1" fmla="+- 136 0 0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" name="Freeform 3"/>
            <p:cNvSpPr>
              <a:spLocks noChangeArrowheads="1"/>
            </p:cNvSpPr>
            <p:nvPr/>
          </p:nvSpPr>
          <p:spPr bwMode="auto">
            <a:xfrm>
              <a:off x="81" y="1988"/>
              <a:ext cx="406" cy="1462"/>
            </a:xfrm>
            <a:custGeom>
              <a:avLst/>
              <a:gdLst>
                <a:gd name="G0" fmla="+- 140 0 0"/>
                <a:gd name="G1" fmla="+- 504 0 0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>
              <a:off x="508" y="3431"/>
              <a:ext cx="383" cy="893"/>
            </a:xfrm>
            <a:custGeom>
              <a:avLst/>
              <a:gdLst>
                <a:gd name="G0" fmla="+- 132 0 0"/>
                <a:gd name="G1" fmla="+- 308 0 0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>
              <a:off x="605" y="4097"/>
              <a:ext cx="107" cy="228"/>
            </a:xfrm>
            <a:custGeom>
              <a:avLst/>
              <a:gdLst>
                <a:gd name="G0" fmla="+- 37 0 0"/>
                <a:gd name="G1" fmla="+- 79 0 0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" name="Freeform 6"/>
            <p:cNvSpPr>
              <a:spLocks noChangeArrowheads="1"/>
            </p:cNvSpPr>
            <p:nvPr/>
          </p:nvSpPr>
          <p:spPr bwMode="auto">
            <a:xfrm>
              <a:off x="63" y="2016"/>
              <a:ext cx="516" cy="2096"/>
            </a:xfrm>
            <a:custGeom>
              <a:avLst/>
              <a:gdLst>
                <a:gd name="G0" fmla="+- 178 0 0"/>
                <a:gd name="G1" fmla="+- 722 0 0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" name="Freeform 7"/>
            <p:cNvSpPr>
              <a:spLocks noChangeArrowheads="1"/>
            </p:cNvSpPr>
            <p:nvPr/>
          </p:nvSpPr>
          <p:spPr bwMode="auto">
            <a:xfrm>
              <a:off x="14" y="144"/>
              <a:ext cx="66" cy="1843"/>
            </a:xfrm>
            <a:custGeom>
              <a:avLst/>
              <a:gdLst>
                <a:gd name="G0" fmla="+- 23 0 0"/>
                <a:gd name="G1" fmla="+- 635 0 0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" name="Freeform 8"/>
            <p:cNvSpPr>
              <a:spLocks noChangeArrowheads="1"/>
            </p:cNvSpPr>
            <p:nvPr/>
          </p:nvSpPr>
          <p:spPr bwMode="auto">
            <a:xfrm>
              <a:off x="49" y="1855"/>
              <a:ext cx="48" cy="310"/>
            </a:xfrm>
            <a:custGeom>
              <a:avLst/>
              <a:gdLst>
                <a:gd name="G0" fmla="+- 17 0 0"/>
                <a:gd name="G1" fmla="+- 107 0 0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" name="Freeform 9"/>
            <p:cNvSpPr>
              <a:spLocks noChangeArrowheads="1"/>
            </p:cNvSpPr>
            <p:nvPr/>
          </p:nvSpPr>
          <p:spPr bwMode="auto">
            <a:xfrm>
              <a:off x="485" y="3451"/>
              <a:ext cx="119" cy="644"/>
            </a:xfrm>
            <a:custGeom>
              <a:avLst/>
              <a:gdLst>
                <a:gd name="G0" fmla="+- 41 0 0"/>
                <a:gd name="G1" fmla="+- 222 0 0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" name="Freeform 10"/>
            <p:cNvSpPr>
              <a:spLocks noChangeArrowheads="1"/>
            </p:cNvSpPr>
            <p:nvPr/>
          </p:nvSpPr>
          <p:spPr bwMode="auto">
            <a:xfrm>
              <a:off x="488" y="881"/>
              <a:ext cx="1307" cy="2549"/>
            </a:xfrm>
            <a:custGeom>
              <a:avLst/>
              <a:gdLst>
                <a:gd name="G0" fmla="+- 450 0 0"/>
                <a:gd name="G1" fmla="+- 878 0 0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" name="Freeform 11"/>
            <p:cNvSpPr>
              <a:spLocks noChangeArrowheads="1"/>
            </p:cNvSpPr>
            <p:nvPr/>
          </p:nvSpPr>
          <p:spPr bwMode="auto">
            <a:xfrm>
              <a:off x="581" y="4113"/>
              <a:ext cx="101" cy="211"/>
            </a:xfrm>
            <a:custGeom>
              <a:avLst/>
              <a:gdLst>
                <a:gd name="G0" fmla="+- 35 0 0"/>
                <a:gd name="G1" fmla="+- 73 0 0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0" name="Freeform 12"/>
            <p:cNvSpPr>
              <a:spLocks noChangeArrowheads="1"/>
            </p:cNvSpPr>
            <p:nvPr/>
          </p:nvSpPr>
          <p:spPr bwMode="auto">
            <a:xfrm>
              <a:off x="485" y="3376"/>
              <a:ext cx="22" cy="138"/>
            </a:xfrm>
            <a:custGeom>
              <a:avLst/>
              <a:gdLst>
                <a:gd name="G0" fmla="+- 8 0 0"/>
                <a:gd name="G1" fmla="+- 48 0 0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1" name="Freeform 13"/>
            <p:cNvSpPr>
              <a:spLocks noChangeArrowheads="1"/>
            </p:cNvSpPr>
            <p:nvPr/>
          </p:nvSpPr>
          <p:spPr bwMode="auto">
            <a:xfrm>
              <a:off x="535" y="3934"/>
              <a:ext cx="149" cy="391"/>
            </a:xfrm>
            <a:custGeom>
              <a:avLst/>
              <a:gdLst>
                <a:gd name="G0" fmla="+- 52 0 0"/>
                <a:gd name="G1" fmla="+- 135 0 0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62" name="Group 14"/>
          <p:cNvGrpSpPr>
            <a:grpSpLocks/>
          </p:cNvGrpSpPr>
          <p:nvPr/>
        </p:nvGrpSpPr>
        <p:grpSpPr bwMode="auto">
          <a:xfrm>
            <a:off x="26988" y="0"/>
            <a:ext cx="2354262" cy="6851650"/>
            <a:chOff x="17" y="0"/>
            <a:chExt cx="1483" cy="4316"/>
          </a:xfrm>
        </p:grpSpPr>
        <p:sp>
          <p:nvSpPr>
            <p:cNvPr id="2063" name="Freeform 15"/>
            <p:cNvSpPr>
              <a:spLocks noChangeArrowheads="1"/>
            </p:cNvSpPr>
            <p:nvPr/>
          </p:nvSpPr>
          <p:spPr bwMode="auto">
            <a:xfrm>
              <a:off x="17" y="0"/>
              <a:ext cx="310" cy="2771"/>
            </a:xfrm>
            <a:custGeom>
              <a:avLst/>
              <a:gdLst>
                <a:gd name="G0" fmla="+- 103 0 0"/>
                <a:gd name="G1" fmla="+- 920 0 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66F54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4" name="Freeform 16"/>
            <p:cNvSpPr>
              <a:spLocks noChangeArrowheads="1"/>
            </p:cNvSpPr>
            <p:nvPr/>
          </p:nvSpPr>
          <p:spPr bwMode="auto">
            <a:xfrm>
              <a:off x="347" y="2719"/>
              <a:ext cx="265" cy="995"/>
            </a:xfrm>
            <a:custGeom>
              <a:avLst/>
              <a:gdLst>
                <a:gd name="G0" fmla="+- 88 0 0"/>
                <a:gd name="G1" fmla="+- 330 0 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66F54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5" name="Freeform 17"/>
            <p:cNvSpPr>
              <a:spLocks noChangeArrowheads="1"/>
            </p:cNvSpPr>
            <p:nvPr/>
          </p:nvSpPr>
          <p:spPr bwMode="auto">
            <a:xfrm>
              <a:off x="634" y="3693"/>
              <a:ext cx="270" cy="623"/>
            </a:xfrm>
            <a:custGeom>
              <a:avLst/>
              <a:gdLst>
                <a:gd name="G0" fmla="+- 90 0 0"/>
                <a:gd name="G1" fmla="+- 207 0 0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66F54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6" name="Freeform 18"/>
            <p:cNvSpPr>
              <a:spLocks noChangeArrowheads="1"/>
            </p:cNvSpPr>
            <p:nvPr/>
          </p:nvSpPr>
          <p:spPr bwMode="auto">
            <a:xfrm>
              <a:off x="329" y="2749"/>
              <a:ext cx="346" cy="1407"/>
            </a:xfrm>
            <a:custGeom>
              <a:avLst/>
              <a:gdLst>
                <a:gd name="G0" fmla="+- 115 0 0"/>
                <a:gd name="G1" fmla="+- 467 0 0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66F54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7" name="Freeform 19"/>
            <p:cNvSpPr>
              <a:spLocks noChangeArrowheads="1"/>
            </p:cNvSpPr>
            <p:nvPr/>
          </p:nvSpPr>
          <p:spPr bwMode="auto">
            <a:xfrm>
              <a:off x="295" y="812"/>
              <a:ext cx="109" cy="1906"/>
            </a:xfrm>
            <a:custGeom>
              <a:avLst/>
              <a:gdLst>
                <a:gd name="G0" fmla="+- 36 0 0"/>
                <a:gd name="G1" fmla="+- 633 0 0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66F54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8" name="Freeform 20"/>
            <p:cNvSpPr>
              <a:spLocks noChangeArrowheads="1"/>
            </p:cNvSpPr>
            <p:nvPr/>
          </p:nvSpPr>
          <p:spPr bwMode="auto">
            <a:xfrm>
              <a:off x="700" y="4139"/>
              <a:ext cx="83" cy="176"/>
            </a:xfrm>
            <a:custGeom>
              <a:avLst/>
              <a:gdLst>
                <a:gd name="G0" fmla="+- 28 0 0"/>
                <a:gd name="G1" fmla="+- 59 0 0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rgbClr val="766F54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9" name="Freeform 21"/>
            <p:cNvSpPr>
              <a:spLocks noChangeArrowheads="1"/>
            </p:cNvSpPr>
            <p:nvPr/>
          </p:nvSpPr>
          <p:spPr bwMode="auto">
            <a:xfrm>
              <a:off x="317" y="2587"/>
              <a:ext cx="51" cy="321"/>
            </a:xfrm>
            <a:custGeom>
              <a:avLst/>
              <a:gdLst>
                <a:gd name="G0" fmla="+- 17 0 0"/>
                <a:gd name="G1" fmla="+- 107 0 0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66F54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0" name="Freeform 22"/>
            <p:cNvSpPr>
              <a:spLocks noChangeArrowheads="1"/>
            </p:cNvSpPr>
            <p:nvPr/>
          </p:nvSpPr>
          <p:spPr bwMode="auto">
            <a:xfrm>
              <a:off x="613" y="1982"/>
              <a:ext cx="887" cy="1710"/>
            </a:xfrm>
            <a:custGeom>
              <a:avLst/>
              <a:gdLst>
                <a:gd name="G0" fmla="+- 294 0 0"/>
                <a:gd name="G1" fmla="+- 568 0 0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rgbClr val="766F54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" name="Freeform 23"/>
            <p:cNvSpPr>
              <a:spLocks noChangeArrowheads="1"/>
            </p:cNvSpPr>
            <p:nvPr/>
          </p:nvSpPr>
          <p:spPr bwMode="auto">
            <a:xfrm>
              <a:off x="676" y="4158"/>
              <a:ext cx="75" cy="158"/>
            </a:xfrm>
            <a:custGeom>
              <a:avLst/>
              <a:gdLst>
                <a:gd name="G0" fmla="+- 25 0 0"/>
                <a:gd name="G1" fmla="+- 53 0 0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" name="Freeform 24"/>
            <p:cNvSpPr>
              <a:spLocks noChangeArrowheads="1"/>
            </p:cNvSpPr>
            <p:nvPr/>
          </p:nvSpPr>
          <p:spPr bwMode="auto">
            <a:xfrm>
              <a:off x="613" y="3715"/>
              <a:ext cx="86" cy="424"/>
            </a:xfrm>
            <a:custGeom>
              <a:avLst/>
              <a:gdLst>
                <a:gd name="G0" fmla="+- 29 0 0"/>
                <a:gd name="G1" fmla="+- 141 0 0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Freeform 25"/>
            <p:cNvSpPr>
              <a:spLocks noChangeArrowheads="1"/>
            </p:cNvSpPr>
            <p:nvPr/>
          </p:nvSpPr>
          <p:spPr bwMode="auto">
            <a:xfrm>
              <a:off x="613" y="3636"/>
              <a:ext cx="23" cy="142"/>
            </a:xfrm>
            <a:custGeom>
              <a:avLst/>
              <a:gdLst>
                <a:gd name="G0" fmla="+- 8 0 0"/>
                <a:gd name="G1" fmla="+- 48 0 0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66F54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4" name="Freeform 26"/>
            <p:cNvSpPr>
              <a:spLocks noChangeArrowheads="1"/>
            </p:cNvSpPr>
            <p:nvPr/>
          </p:nvSpPr>
          <p:spPr bwMode="auto">
            <a:xfrm>
              <a:off x="634" y="3983"/>
              <a:ext cx="131" cy="333"/>
            </a:xfrm>
            <a:custGeom>
              <a:avLst/>
              <a:gdLst>
                <a:gd name="G0" fmla="+- 44 0 0"/>
                <a:gd name="G1" fmla="+- 111 0 0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66F54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0" y="0"/>
            <a:ext cx="182563" cy="6858000"/>
          </a:xfrm>
          <a:prstGeom prst="rect">
            <a:avLst/>
          </a:prstGeom>
          <a:solidFill>
            <a:srgbClr val="766F54"/>
          </a:solidFill>
          <a:ln w="936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2592388" y="623888"/>
            <a:ext cx="8910637" cy="1279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89213" y="2133600"/>
            <a:ext cx="8913812" cy="3775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0"/>
            <a:r>
              <a:rPr lang="en-GB" smtClean="0"/>
              <a:t>Девятый уровень структурыОбразец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2078" name="Rectangle 30"/>
          <p:cNvSpPr>
            <a:spLocks noGrp="1" noChangeArrowheads="1"/>
          </p:cNvSpPr>
          <p:nvPr>
            <p:ph type="dt"/>
          </p:nvPr>
        </p:nvSpPr>
        <p:spPr bwMode="auto">
          <a:xfrm>
            <a:off x="10361613" y="6130925"/>
            <a:ext cx="1144587" cy="368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ru-RU"/>
              <a:t>5.3.14</a:t>
            </a: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2589213" y="6135688"/>
            <a:ext cx="76200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0" name="Freeform 32"/>
          <p:cNvSpPr>
            <a:spLocks noChangeArrowheads="1"/>
          </p:cNvSpPr>
          <p:nvPr/>
        </p:nvSpPr>
        <p:spPr bwMode="auto">
          <a:xfrm flipV="1">
            <a:off x="-4763" y="714375"/>
            <a:ext cx="1589088" cy="506413"/>
          </a:xfrm>
          <a:custGeom>
            <a:avLst/>
            <a:gdLst>
              <a:gd name="G0" fmla="+- 9248 0 0"/>
              <a:gd name="G1" fmla="+- 10000 0 0"/>
            </a:gdLst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A5301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/>
          </p:nvPr>
        </p:nvSpPr>
        <p:spPr bwMode="auto">
          <a:xfrm>
            <a:off x="531813" y="787400"/>
            <a:ext cx="777875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1540DC89-E841-4A9E-BED2-E2FCE129D14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449263" rtl="0" fontAlgn="base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cs typeface="Arial Unicode MS" charset="0"/>
        </a:defRPr>
      </a:lvl2pPr>
      <a:lvl3pPr marL="1143000" indent="-228600" algn="l" defTabSz="449263" rtl="0" fontAlgn="base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cs typeface="Arial Unicode MS" charset="0"/>
        </a:defRPr>
      </a:lvl3pPr>
      <a:lvl4pPr marL="1600200" indent="-228600" algn="l" defTabSz="449263" rtl="0" fontAlgn="base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cs typeface="Arial Unicode MS" charset="0"/>
        </a:defRPr>
      </a:lvl4pPr>
      <a:lvl5pPr marL="2057400" indent="-228600" algn="l" defTabSz="449263" rtl="0" fontAlgn="base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cs typeface="Arial Unicode MS" charset="0"/>
        </a:defRPr>
      </a:lvl5pPr>
      <a:lvl6pPr marL="2514600" indent="-228600" algn="l" defTabSz="449263" rtl="0" fontAlgn="base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cs typeface="Arial Unicode MS" charset="0"/>
        </a:defRPr>
      </a:lvl6pPr>
      <a:lvl7pPr marL="2971800" indent="-228600" algn="l" defTabSz="449263" rtl="0" fontAlgn="base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cs typeface="Arial Unicode MS" charset="0"/>
        </a:defRPr>
      </a:lvl7pPr>
      <a:lvl8pPr marL="3429000" indent="-228600" algn="l" defTabSz="449263" rtl="0" fontAlgn="base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cs typeface="Arial Unicode MS" charset="0"/>
        </a:defRPr>
      </a:lvl8pPr>
      <a:lvl9pPr marL="3886200" indent="-228600" algn="l" defTabSz="449263" rtl="0" fontAlgn="base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cs typeface="Arial Unicode MS" charset="0"/>
        </a:defRPr>
      </a:lvl9pPr>
    </p:titleStyle>
    <p:bodyStyle>
      <a:lvl1pPr marL="342900" indent="-342900" algn="l" defTabSz="449263" rtl="0" fontAlgn="base">
        <a:lnSpc>
          <a:spcPct val="99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9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cs typeface="+mn-cs"/>
        </a:defRPr>
      </a:lvl2pPr>
      <a:lvl3pPr marL="1143000" indent="-228600" algn="l" defTabSz="449263" rtl="0" fontAlgn="base">
        <a:lnSpc>
          <a:spcPct val="99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404040"/>
          </a:solidFill>
          <a:latin typeface="+mn-lt"/>
          <a:cs typeface="+mn-cs"/>
        </a:defRPr>
      </a:lvl3pPr>
      <a:lvl4pPr marL="1600200" indent="-228600" algn="l" defTabSz="449263" rtl="0" fontAlgn="base">
        <a:lnSpc>
          <a:spcPct val="99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404040"/>
          </a:solidFill>
          <a:latin typeface="+mn-lt"/>
          <a:cs typeface="+mn-cs"/>
        </a:defRPr>
      </a:lvl4pPr>
      <a:lvl5pPr marL="2057400" indent="-228600" algn="l" defTabSz="449263" rtl="0" fontAlgn="base">
        <a:lnSpc>
          <a:spcPct val="9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9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9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9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9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87525" y="1282700"/>
            <a:ext cx="9593263" cy="1690688"/>
          </a:xfrm>
          <a:ln/>
        </p:spPr>
        <p:txBody>
          <a:bodyPr anchor="t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600">
                <a:latin typeface="Times New Roman" pitchFamily="16" charset="0"/>
              </a:rPr>
              <a:t>Тема</a:t>
            </a:r>
            <a:r>
              <a:rPr lang="ru-RU" sz="3600">
                <a:solidFill>
                  <a:srgbClr val="262626"/>
                </a:solidFill>
                <a:latin typeface="Times New Roman" pitchFamily="16" charset="0"/>
              </a:rPr>
              <a:t> </a:t>
            </a:r>
            <a:r>
              <a:rPr lang="ru-RU" sz="3600">
                <a:latin typeface="Times New Roman" pitchFamily="16" charset="0"/>
              </a:rPr>
              <a:t>урока : </a:t>
            </a:r>
            <a:br>
              <a:rPr lang="ru-RU" sz="3600">
                <a:latin typeface="Times New Roman" pitchFamily="16" charset="0"/>
              </a:rPr>
            </a:br>
            <a:r>
              <a:rPr lang="ru-RU" sz="3600">
                <a:latin typeface="Times New Roman" pitchFamily="16" charset="0"/>
              </a:rPr>
              <a:t>«Графики уравнений, содержащих модули».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100263" y="4275138"/>
            <a:ext cx="7766050" cy="1660525"/>
          </a:xfrm>
          <a:ln/>
        </p:spPr>
        <p:txBody>
          <a:bodyPr lIns="90000" tIns="45000" rIns="90000" bIns="45000"/>
          <a:lstStyle/>
          <a:p>
            <a:pPr marL="0" inden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6" charset="0"/>
              </a:rPr>
              <a:t>Учитель: Видмонт Татьяна Константиновна</a:t>
            </a:r>
          </a:p>
          <a:p>
            <a:pPr marL="0" inden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6" charset="0"/>
              </a:rPr>
              <a:t>МБОУ СОШ №15</a:t>
            </a:r>
          </a:p>
          <a:p>
            <a:pPr marL="0" inden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6" charset="0"/>
              </a:rPr>
              <a:t>город Ростов-на-Дону</a:t>
            </a:r>
          </a:p>
          <a:p>
            <a:pPr marL="0" inden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8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Group 1"/>
          <p:cNvGraphicFramePr>
            <a:graphicFrameLocks noGrp="1"/>
          </p:cNvGraphicFramePr>
          <p:nvPr/>
        </p:nvGraphicFramePr>
        <p:xfrm>
          <a:off x="1539875" y="2882900"/>
          <a:ext cx="9631363" cy="3086100"/>
        </p:xfrm>
        <a:graphic>
          <a:graphicData uri="http://schemas.openxmlformats.org/drawingml/2006/table">
            <a:tbl>
              <a:tblPr/>
              <a:tblGrid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2263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20675"/>
                <a:gridCol w="330200"/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marL="45720" marR="45720" marT="15876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14163" name="Rectangle 851"/>
          <p:cNvSpPr>
            <a:spLocks noChangeArrowheads="1"/>
          </p:cNvSpPr>
          <p:nvPr/>
        </p:nvSpPr>
        <p:spPr bwMode="auto">
          <a:xfrm>
            <a:off x="1704975" y="2001838"/>
            <a:ext cx="2619375" cy="723900"/>
          </a:xfrm>
          <a:prstGeom prst="rect">
            <a:avLst/>
          </a:prstGeom>
          <a:solidFill>
            <a:srgbClr val="D1DDB0"/>
          </a:solidFill>
          <a:ln w="6480" cap="flat">
            <a:solidFill>
              <a:srgbClr val="839943"/>
            </a:solidFill>
            <a:round/>
            <a:headEnd/>
            <a:tailEnd/>
          </a:ln>
          <a:effectLst/>
        </p:spPr>
        <p:txBody>
          <a:bodyPr/>
          <a:lstStyle/>
          <a:p>
            <a:pPr algn="ctr" hangingPunct="1">
              <a:lnSpc>
                <a:spcPct val="115000"/>
              </a:lnSpc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Строим  график уравнения у = │х│</a:t>
            </a:r>
            <a:r>
              <a:rPr lang="ru-RU">
                <a:solidFill>
                  <a:srgbClr val="000000"/>
                </a:solidFill>
                <a:latin typeface="Times New Roman" pitchFamily="16" charset="0"/>
              </a:rPr>
              <a:t>.</a:t>
            </a:r>
          </a:p>
        </p:txBody>
      </p:sp>
      <p:cxnSp>
        <p:nvCxnSpPr>
          <p:cNvPr id="14164" name="AutoShape 852"/>
          <p:cNvCxnSpPr>
            <a:cxnSpLocks noChangeShapeType="1"/>
          </p:cNvCxnSpPr>
          <p:nvPr/>
        </p:nvCxnSpPr>
        <p:spPr bwMode="auto">
          <a:xfrm flipV="1">
            <a:off x="4445000" y="4381500"/>
            <a:ext cx="1588" cy="20638"/>
          </a:xfrm>
          <a:prstGeom prst="bentConnector3">
            <a:avLst>
              <a:gd name="adj1" fmla="val 50000"/>
            </a:avLst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4165" name="AutoShape 853"/>
          <p:cNvCxnSpPr>
            <a:cxnSpLocks noChangeShapeType="1"/>
          </p:cNvCxnSpPr>
          <p:nvPr/>
        </p:nvCxnSpPr>
        <p:spPr bwMode="auto">
          <a:xfrm flipV="1">
            <a:off x="6011863" y="4460875"/>
            <a:ext cx="1587" cy="19050"/>
          </a:xfrm>
          <a:prstGeom prst="bentConnector3">
            <a:avLst>
              <a:gd name="adj1" fmla="val 50000"/>
            </a:avLst>
          </a:prstGeom>
          <a:noFill/>
          <a:ln w="1908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4166" name="AutoShape 854"/>
          <p:cNvCxnSpPr>
            <a:cxnSpLocks noChangeShapeType="1"/>
          </p:cNvCxnSpPr>
          <p:nvPr/>
        </p:nvCxnSpPr>
        <p:spPr bwMode="auto">
          <a:xfrm flipV="1">
            <a:off x="7983538" y="4460875"/>
            <a:ext cx="1587" cy="19050"/>
          </a:xfrm>
          <a:prstGeom prst="bentConnector3">
            <a:avLst>
              <a:gd name="adj1" fmla="val 50000"/>
            </a:avLst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14167" name="Rectangle 855"/>
          <p:cNvSpPr>
            <a:spLocks noChangeArrowheads="1"/>
          </p:cNvSpPr>
          <p:nvPr/>
        </p:nvSpPr>
        <p:spPr bwMode="auto">
          <a:xfrm>
            <a:off x="4116388" y="4622800"/>
            <a:ext cx="209550" cy="227013"/>
          </a:xfrm>
          <a:prstGeom prst="rect">
            <a:avLst/>
          </a:prstGeom>
          <a:solidFill>
            <a:srgbClr val="FFFFFF"/>
          </a:solidFill>
          <a:ln w="6480" cap="flat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solidFill>
                  <a:srgbClr val="000000"/>
                </a:solidFill>
                <a:latin typeface="Times New Roman" pitchFamily="16" charset="0"/>
              </a:rPr>
              <a:t>х</a:t>
            </a:r>
          </a:p>
        </p:txBody>
      </p:sp>
      <p:sp>
        <p:nvSpPr>
          <p:cNvPr id="14168" name="Oval 856"/>
          <p:cNvSpPr>
            <a:spLocks noChangeArrowheads="1"/>
          </p:cNvSpPr>
          <p:nvPr/>
        </p:nvSpPr>
        <p:spPr bwMode="auto">
          <a:xfrm>
            <a:off x="852488" y="6064250"/>
            <a:ext cx="46037" cy="46038"/>
          </a:xfrm>
          <a:prstGeom prst="ellipse">
            <a:avLst/>
          </a:prstGeom>
          <a:solidFill>
            <a:srgbClr val="A53010"/>
          </a:solidFill>
          <a:ln w="15840" cap="flat">
            <a:solidFill>
              <a:srgbClr val="7A230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169" name="Rectangle 857"/>
          <p:cNvSpPr>
            <a:spLocks noChangeArrowheads="1"/>
          </p:cNvSpPr>
          <p:nvPr/>
        </p:nvSpPr>
        <p:spPr bwMode="auto">
          <a:xfrm>
            <a:off x="4219575" y="5561013"/>
            <a:ext cx="3476625" cy="1004887"/>
          </a:xfrm>
          <a:prstGeom prst="rect">
            <a:avLst/>
          </a:prstGeom>
          <a:solidFill>
            <a:srgbClr val="D1DDB0"/>
          </a:solidFill>
          <a:ln w="6480" cap="flat">
            <a:solidFill>
              <a:srgbClr val="839943"/>
            </a:solidFill>
            <a:round/>
            <a:headEnd/>
            <a:tailEnd/>
          </a:ln>
          <a:effectLst/>
        </p:spPr>
        <p:txBody>
          <a:bodyPr/>
          <a:lstStyle/>
          <a:p>
            <a:pPr algn="ctr" hangingPunct="1">
              <a:lnSpc>
                <a:spcPct val="115000"/>
              </a:lnSpc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6" charset="0"/>
              </a:rPr>
              <a:t>Сдвигаем его                                       по оси х   на 4  единицы вправо              и по оси у  на 2</a:t>
            </a:r>
            <a:r>
              <a:rPr lang="ru-RU" b="1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6" charset="0"/>
              </a:rPr>
              <a:t>единицы</a:t>
            </a:r>
            <a:r>
              <a:rPr lang="ru-RU" b="1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6" charset="0"/>
              </a:rPr>
              <a:t>вниз..</a:t>
            </a:r>
          </a:p>
        </p:txBody>
      </p:sp>
      <p:sp>
        <p:nvSpPr>
          <p:cNvPr id="14170" name="Rectangle 858"/>
          <p:cNvSpPr>
            <a:spLocks noChangeArrowheads="1"/>
          </p:cNvSpPr>
          <p:nvPr/>
        </p:nvSpPr>
        <p:spPr bwMode="auto">
          <a:xfrm>
            <a:off x="8039100" y="5597525"/>
            <a:ext cx="3671888" cy="1028700"/>
          </a:xfrm>
          <a:prstGeom prst="rect">
            <a:avLst/>
          </a:prstGeom>
          <a:solidFill>
            <a:srgbClr val="D1DDB0"/>
          </a:solidFill>
          <a:ln w="6480" cap="flat">
            <a:solidFill>
              <a:srgbClr val="839943"/>
            </a:solidFill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15000"/>
              </a:lnSpc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6" charset="0"/>
              </a:rPr>
              <a:t>Часть графика, расположенную ниже оси х, отображаем симметрично относительно оси х.</a:t>
            </a:r>
          </a:p>
        </p:txBody>
      </p:sp>
      <p:sp>
        <p:nvSpPr>
          <p:cNvPr id="14171" name="Line 859"/>
          <p:cNvSpPr>
            <a:spLocks noChangeShapeType="1"/>
          </p:cNvSpPr>
          <p:nvPr/>
        </p:nvSpPr>
        <p:spPr bwMode="auto">
          <a:xfrm flipH="1" flipV="1">
            <a:off x="2166938" y="3721100"/>
            <a:ext cx="981075" cy="860425"/>
          </a:xfrm>
          <a:prstGeom prst="line">
            <a:avLst/>
          </a:prstGeom>
          <a:noFill/>
          <a:ln w="38160" cap="flat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172" name="Line 860"/>
          <p:cNvSpPr>
            <a:spLocks noChangeShapeType="1"/>
          </p:cNvSpPr>
          <p:nvPr/>
        </p:nvSpPr>
        <p:spPr bwMode="auto">
          <a:xfrm flipV="1">
            <a:off x="3146425" y="3668713"/>
            <a:ext cx="1038225" cy="898525"/>
          </a:xfrm>
          <a:prstGeom prst="line">
            <a:avLst/>
          </a:prstGeom>
          <a:noFill/>
          <a:ln w="38160" cap="flat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173" name="Line 861"/>
          <p:cNvSpPr>
            <a:spLocks noChangeShapeType="1"/>
          </p:cNvSpPr>
          <p:nvPr/>
        </p:nvSpPr>
        <p:spPr bwMode="auto">
          <a:xfrm>
            <a:off x="6365875" y="3741738"/>
            <a:ext cx="941388" cy="869950"/>
          </a:xfrm>
          <a:prstGeom prst="line">
            <a:avLst/>
          </a:prstGeom>
          <a:noFill/>
          <a:ln w="38160" cap="rnd">
            <a:solidFill>
              <a:srgbClr val="9D2D0F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174" name="Line 862"/>
          <p:cNvSpPr>
            <a:spLocks noChangeShapeType="1"/>
          </p:cNvSpPr>
          <p:nvPr/>
        </p:nvSpPr>
        <p:spPr bwMode="auto">
          <a:xfrm flipV="1">
            <a:off x="7337425" y="3697288"/>
            <a:ext cx="1014413" cy="908050"/>
          </a:xfrm>
          <a:prstGeom prst="line">
            <a:avLst/>
          </a:prstGeom>
          <a:noFill/>
          <a:ln w="38160" cap="rnd">
            <a:solidFill>
              <a:srgbClr val="9D2D0F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175" name="Line 863"/>
          <p:cNvSpPr>
            <a:spLocks noChangeShapeType="1"/>
          </p:cNvSpPr>
          <p:nvPr/>
        </p:nvSpPr>
        <p:spPr bwMode="auto">
          <a:xfrm flipV="1">
            <a:off x="6067425" y="3670300"/>
            <a:ext cx="981075" cy="900113"/>
          </a:xfrm>
          <a:prstGeom prst="line">
            <a:avLst/>
          </a:prstGeom>
          <a:noFill/>
          <a:ln w="38160" cap="rnd">
            <a:solidFill>
              <a:srgbClr val="7030A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176" name="Line 864"/>
          <p:cNvSpPr>
            <a:spLocks noChangeShapeType="1"/>
          </p:cNvSpPr>
          <p:nvPr/>
        </p:nvSpPr>
        <p:spPr bwMode="auto">
          <a:xfrm>
            <a:off x="8062913" y="4627563"/>
            <a:ext cx="1587" cy="1587"/>
          </a:xfrm>
          <a:prstGeom prst="line">
            <a:avLst/>
          </a:prstGeom>
          <a:noFill/>
          <a:ln w="9360" cap="flat">
            <a:solidFill>
              <a:srgbClr val="9D2D0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177" name="Line 865"/>
          <p:cNvSpPr>
            <a:spLocks noChangeShapeType="1"/>
          </p:cNvSpPr>
          <p:nvPr/>
        </p:nvSpPr>
        <p:spPr bwMode="auto">
          <a:xfrm flipH="1">
            <a:off x="9551988" y="4044950"/>
            <a:ext cx="646112" cy="546100"/>
          </a:xfrm>
          <a:prstGeom prst="line">
            <a:avLst/>
          </a:prstGeom>
          <a:noFill/>
          <a:ln w="38160" cap="flat">
            <a:solidFill>
              <a:srgbClr val="00B0F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178" name="Line 866"/>
          <p:cNvSpPr>
            <a:spLocks noChangeShapeType="1"/>
          </p:cNvSpPr>
          <p:nvPr/>
        </p:nvSpPr>
        <p:spPr bwMode="auto">
          <a:xfrm>
            <a:off x="10196513" y="4040188"/>
            <a:ext cx="628650" cy="541337"/>
          </a:xfrm>
          <a:prstGeom prst="line">
            <a:avLst/>
          </a:prstGeom>
          <a:noFill/>
          <a:ln w="38160" cap="flat">
            <a:solidFill>
              <a:srgbClr val="00B0F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179" name="Line 867"/>
          <p:cNvSpPr>
            <a:spLocks noChangeShapeType="1"/>
          </p:cNvSpPr>
          <p:nvPr/>
        </p:nvSpPr>
        <p:spPr bwMode="auto">
          <a:xfrm flipH="1" flipV="1">
            <a:off x="9013825" y="4133850"/>
            <a:ext cx="541338" cy="455613"/>
          </a:xfrm>
          <a:prstGeom prst="line">
            <a:avLst/>
          </a:prstGeom>
          <a:noFill/>
          <a:ln w="38160" cap="flat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180" name="Line 868"/>
          <p:cNvSpPr>
            <a:spLocks noChangeShapeType="1"/>
          </p:cNvSpPr>
          <p:nvPr/>
        </p:nvSpPr>
        <p:spPr bwMode="auto">
          <a:xfrm flipV="1">
            <a:off x="10864850" y="4314825"/>
            <a:ext cx="298450" cy="269875"/>
          </a:xfrm>
          <a:prstGeom prst="line">
            <a:avLst/>
          </a:prstGeom>
          <a:noFill/>
          <a:ln w="38160" cap="flat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181" name="Rectangle 869"/>
          <p:cNvSpPr>
            <a:spLocks noChangeArrowheads="1"/>
          </p:cNvSpPr>
          <p:nvPr/>
        </p:nvSpPr>
        <p:spPr bwMode="auto">
          <a:xfrm>
            <a:off x="2108200" y="279400"/>
            <a:ext cx="9329738" cy="1006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</a:rPr>
              <a:t>Построить график функции   </a:t>
            </a:r>
            <a:r>
              <a:rPr lang="ru-RU" sz="3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у=││х-4│-2│. 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sz="2800">
              <a:solidFill>
                <a:srgbClr val="000000"/>
              </a:solidFill>
              <a:cs typeface="Times New Roman" pitchFamily="16" charset="0"/>
            </a:endParaRPr>
          </a:p>
        </p:txBody>
      </p:sp>
      <p:sp>
        <p:nvSpPr>
          <p:cNvPr id="14182" name="Rectangle 870"/>
          <p:cNvSpPr>
            <a:spLocks noChangeArrowheads="1"/>
          </p:cNvSpPr>
          <p:nvPr/>
        </p:nvSpPr>
        <p:spPr bwMode="auto">
          <a:xfrm rot="10800000">
            <a:off x="1771650" y="841375"/>
            <a:ext cx="10021888" cy="1431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ru-RU" sz="1600">
              <a:solidFill>
                <a:srgbClr val="000000"/>
              </a:solidFill>
              <a:latin typeface="Calibri" pitchFamily="1" charset="0"/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При построении этого графика удобно использовать способ сдвига вдоль осей координат.   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ru-RU" sz="1600">
              <a:solidFill>
                <a:srgbClr val="000000"/>
              </a:solidFill>
              <a:cs typeface="Times New Roman" pitchFamily="16" charset="0"/>
            </a:endParaRPr>
          </a:p>
        </p:txBody>
      </p:sp>
      <p:sp>
        <p:nvSpPr>
          <p:cNvPr id="14183" name="Rectangle 871"/>
          <p:cNvSpPr>
            <a:spLocks noChangeArrowheads="1"/>
          </p:cNvSpPr>
          <p:nvPr/>
        </p:nvSpPr>
        <p:spPr bwMode="auto">
          <a:xfrm>
            <a:off x="1219200" y="2305050"/>
            <a:ext cx="11893550" cy="449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4184" name="AutoShape 872"/>
          <p:cNvCxnSpPr>
            <a:cxnSpLocks noChangeShapeType="1"/>
          </p:cNvCxnSpPr>
          <p:nvPr/>
        </p:nvCxnSpPr>
        <p:spPr bwMode="auto">
          <a:xfrm flipV="1">
            <a:off x="3146425" y="3097213"/>
            <a:ext cx="1588" cy="2062162"/>
          </a:xfrm>
          <a:prstGeom prst="bentConnector3">
            <a:avLst>
              <a:gd name="adj1" fmla="val 50000"/>
            </a:avLst>
          </a:prstGeom>
          <a:noFill/>
          <a:ln w="255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14185" name="Oval 873"/>
          <p:cNvSpPr>
            <a:spLocks noChangeArrowheads="1"/>
          </p:cNvSpPr>
          <p:nvPr/>
        </p:nvSpPr>
        <p:spPr bwMode="auto">
          <a:xfrm>
            <a:off x="1098550" y="2255838"/>
            <a:ext cx="239713" cy="239712"/>
          </a:xfrm>
          <a:prstGeom prst="ellipse">
            <a:avLst/>
          </a:prstGeom>
          <a:solidFill>
            <a:srgbClr val="A53010"/>
          </a:solidFill>
          <a:ln w="15840" cap="flat">
            <a:solidFill>
              <a:srgbClr val="7A230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186" name="Rectangle 874"/>
          <p:cNvSpPr>
            <a:spLocks noChangeArrowheads="1"/>
          </p:cNvSpPr>
          <p:nvPr/>
        </p:nvSpPr>
        <p:spPr bwMode="auto">
          <a:xfrm>
            <a:off x="4303713" y="4286250"/>
            <a:ext cx="311150" cy="368300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4187" name="AutoShape 875"/>
          <p:cNvCxnSpPr>
            <a:cxnSpLocks noChangeShapeType="1"/>
          </p:cNvCxnSpPr>
          <p:nvPr/>
        </p:nvCxnSpPr>
        <p:spPr bwMode="auto">
          <a:xfrm>
            <a:off x="1914525" y="4579938"/>
            <a:ext cx="2409825" cy="6350"/>
          </a:xfrm>
          <a:prstGeom prst="bentConnector3">
            <a:avLst>
              <a:gd name="adj1" fmla="val 50000"/>
            </a:avLst>
          </a:prstGeom>
          <a:noFill/>
          <a:ln w="255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14188" name="Rectangle 876"/>
          <p:cNvSpPr>
            <a:spLocks noChangeArrowheads="1"/>
          </p:cNvSpPr>
          <p:nvPr/>
        </p:nvSpPr>
        <p:spPr bwMode="auto">
          <a:xfrm>
            <a:off x="2921000" y="4565650"/>
            <a:ext cx="258763" cy="257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ru-RU" sz="1100">
                <a:solidFill>
                  <a:srgbClr val="000000"/>
                </a:solidFill>
                <a:latin typeface="Century Gothic" charset="0"/>
              </a:rPr>
              <a:t>0</a:t>
            </a:r>
          </a:p>
        </p:txBody>
      </p:sp>
      <p:sp>
        <p:nvSpPr>
          <p:cNvPr id="14189" name="Rectangle 877"/>
          <p:cNvSpPr>
            <a:spLocks noChangeArrowheads="1"/>
          </p:cNvSpPr>
          <p:nvPr/>
        </p:nvSpPr>
        <p:spPr bwMode="auto">
          <a:xfrm>
            <a:off x="2890838" y="3095625"/>
            <a:ext cx="249237" cy="257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ru-RU" sz="1100">
                <a:solidFill>
                  <a:srgbClr val="000000"/>
                </a:solidFill>
                <a:latin typeface="Times New Roman" pitchFamily="16" charset="0"/>
              </a:rPr>
              <a:t>у</a:t>
            </a:r>
          </a:p>
        </p:txBody>
      </p:sp>
      <p:sp>
        <p:nvSpPr>
          <p:cNvPr id="14190" name="Rectangle 878"/>
          <p:cNvSpPr>
            <a:spLocks noChangeArrowheads="1"/>
          </p:cNvSpPr>
          <p:nvPr/>
        </p:nvSpPr>
        <p:spPr bwMode="auto">
          <a:xfrm>
            <a:off x="5903913" y="4217988"/>
            <a:ext cx="184150" cy="368300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4191" name="AutoShape 879"/>
          <p:cNvCxnSpPr>
            <a:cxnSpLocks noChangeShapeType="1"/>
          </p:cNvCxnSpPr>
          <p:nvPr/>
        </p:nvCxnSpPr>
        <p:spPr bwMode="auto">
          <a:xfrm flipV="1">
            <a:off x="6029325" y="3109913"/>
            <a:ext cx="1588" cy="2227262"/>
          </a:xfrm>
          <a:prstGeom prst="bentConnector3">
            <a:avLst>
              <a:gd name="adj1" fmla="val 50000"/>
            </a:avLst>
          </a:prstGeom>
          <a:noFill/>
          <a:ln w="255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4192" name="AutoShape 880"/>
          <p:cNvCxnSpPr>
            <a:cxnSpLocks noChangeShapeType="1"/>
          </p:cNvCxnSpPr>
          <p:nvPr/>
        </p:nvCxnSpPr>
        <p:spPr bwMode="auto">
          <a:xfrm>
            <a:off x="4991100" y="4595813"/>
            <a:ext cx="2903538" cy="9525"/>
          </a:xfrm>
          <a:prstGeom prst="bentConnector3">
            <a:avLst>
              <a:gd name="adj1" fmla="val 50000"/>
            </a:avLst>
          </a:prstGeom>
          <a:noFill/>
          <a:ln w="255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14193" name="Line 881"/>
          <p:cNvSpPr>
            <a:spLocks noChangeShapeType="1"/>
          </p:cNvSpPr>
          <p:nvPr/>
        </p:nvSpPr>
        <p:spPr bwMode="auto">
          <a:xfrm flipH="1" flipV="1">
            <a:off x="5046663" y="3721100"/>
            <a:ext cx="966787" cy="868363"/>
          </a:xfrm>
          <a:prstGeom prst="line">
            <a:avLst/>
          </a:prstGeom>
          <a:noFill/>
          <a:ln w="38160" cap="rnd">
            <a:solidFill>
              <a:srgbClr val="7030A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194" name="Line 882"/>
          <p:cNvSpPr>
            <a:spLocks noChangeShapeType="1"/>
          </p:cNvSpPr>
          <p:nvPr/>
        </p:nvSpPr>
        <p:spPr bwMode="auto">
          <a:xfrm>
            <a:off x="6365875" y="4516438"/>
            <a:ext cx="1588" cy="171450"/>
          </a:xfrm>
          <a:prstGeom prst="line">
            <a:avLst/>
          </a:prstGeom>
          <a:noFill/>
          <a:ln w="255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195" name="Line 883"/>
          <p:cNvSpPr>
            <a:spLocks noChangeShapeType="1"/>
          </p:cNvSpPr>
          <p:nvPr/>
        </p:nvSpPr>
        <p:spPr bwMode="auto">
          <a:xfrm>
            <a:off x="6675438" y="4513263"/>
            <a:ext cx="1587" cy="171450"/>
          </a:xfrm>
          <a:prstGeom prst="line">
            <a:avLst/>
          </a:prstGeom>
          <a:noFill/>
          <a:ln w="255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196" name="Line 884"/>
          <p:cNvSpPr>
            <a:spLocks noChangeShapeType="1"/>
          </p:cNvSpPr>
          <p:nvPr/>
        </p:nvSpPr>
        <p:spPr bwMode="auto">
          <a:xfrm>
            <a:off x="3457575" y="4476750"/>
            <a:ext cx="1588" cy="171450"/>
          </a:xfrm>
          <a:prstGeom prst="line">
            <a:avLst/>
          </a:prstGeom>
          <a:noFill/>
          <a:ln w="255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197" name="Line 885"/>
          <p:cNvSpPr>
            <a:spLocks noChangeShapeType="1"/>
          </p:cNvSpPr>
          <p:nvPr/>
        </p:nvSpPr>
        <p:spPr bwMode="auto">
          <a:xfrm>
            <a:off x="2820988" y="4475163"/>
            <a:ext cx="1587" cy="171450"/>
          </a:xfrm>
          <a:prstGeom prst="line">
            <a:avLst/>
          </a:prstGeom>
          <a:noFill/>
          <a:ln w="255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198" name="Rectangle 886"/>
          <p:cNvSpPr>
            <a:spLocks noChangeArrowheads="1"/>
          </p:cNvSpPr>
          <p:nvPr/>
        </p:nvSpPr>
        <p:spPr bwMode="auto">
          <a:xfrm>
            <a:off x="3435350" y="4524375"/>
            <a:ext cx="250825" cy="257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ru-RU" sz="1100">
                <a:solidFill>
                  <a:srgbClr val="000000"/>
                </a:solidFill>
                <a:latin typeface="Times New Roman" pitchFamily="16" charset="0"/>
              </a:rPr>
              <a:t>1</a:t>
            </a:r>
          </a:p>
        </p:txBody>
      </p:sp>
      <p:sp>
        <p:nvSpPr>
          <p:cNvPr id="14199" name="Rectangle 887"/>
          <p:cNvSpPr>
            <a:spLocks noChangeArrowheads="1"/>
          </p:cNvSpPr>
          <p:nvPr/>
        </p:nvSpPr>
        <p:spPr bwMode="auto">
          <a:xfrm>
            <a:off x="2701925" y="4606925"/>
            <a:ext cx="295275" cy="257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ru-RU" sz="1100">
                <a:solidFill>
                  <a:srgbClr val="000000"/>
                </a:solidFill>
                <a:latin typeface="Times New Roman" pitchFamily="16" charset="0"/>
              </a:rPr>
              <a:t>-1</a:t>
            </a:r>
          </a:p>
        </p:txBody>
      </p:sp>
      <p:sp>
        <p:nvSpPr>
          <p:cNvPr id="14200" name="Rectangle 888"/>
          <p:cNvSpPr>
            <a:spLocks noChangeArrowheads="1"/>
          </p:cNvSpPr>
          <p:nvPr/>
        </p:nvSpPr>
        <p:spPr bwMode="auto">
          <a:xfrm>
            <a:off x="7312025" y="4646613"/>
            <a:ext cx="250825" cy="257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ru-RU" sz="1100">
                <a:solidFill>
                  <a:srgbClr val="000000"/>
                </a:solidFill>
                <a:latin typeface="Times New Roman" pitchFamily="16" charset="0"/>
              </a:rPr>
              <a:t>4</a:t>
            </a:r>
          </a:p>
        </p:txBody>
      </p:sp>
      <p:sp>
        <p:nvSpPr>
          <p:cNvPr id="14201" name="Rectangle 889"/>
          <p:cNvSpPr>
            <a:spLocks noChangeArrowheads="1"/>
          </p:cNvSpPr>
          <p:nvPr/>
        </p:nvSpPr>
        <p:spPr bwMode="auto">
          <a:xfrm>
            <a:off x="5797550" y="4559300"/>
            <a:ext cx="258763" cy="257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ru-RU" sz="1100">
                <a:solidFill>
                  <a:srgbClr val="000000"/>
                </a:solidFill>
                <a:latin typeface="Century Gothic" charset="0"/>
              </a:rPr>
              <a:t>0</a:t>
            </a:r>
          </a:p>
        </p:txBody>
      </p:sp>
      <p:sp>
        <p:nvSpPr>
          <p:cNvPr id="14202" name="Rectangle 890"/>
          <p:cNvSpPr>
            <a:spLocks noChangeArrowheads="1"/>
          </p:cNvSpPr>
          <p:nvPr/>
        </p:nvSpPr>
        <p:spPr bwMode="auto">
          <a:xfrm>
            <a:off x="5773738" y="3095625"/>
            <a:ext cx="249237" cy="257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ru-RU" sz="1100">
                <a:solidFill>
                  <a:srgbClr val="000000"/>
                </a:solidFill>
                <a:latin typeface="Times New Roman" pitchFamily="16" charset="0"/>
              </a:rPr>
              <a:t>у</a:t>
            </a:r>
          </a:p>
        </p:txBody>
      </p:sp>
      <p:sp>
        <p:nvSpPr>
          <p:cNvPr id="14203" name="Rectangle 891"/>
          <p:cNvSpPr>
            <a:spLocks noChangeArrowheads="1"/>
          </p:cNvSpPr>
          <p:nvPr/>
        </p:nvSpPr>
        <p:spPr bwMode="auto">
          <a:xfrm>
            <a:off x="7570788" y="4646613"/>
            <a:ext cx="250825" cy="257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ru-RU" sz="1100">
                <a:solidFill>
                  <a:srgbClr val="000000"/>
                </a:solidFill>
                <a:latin typeface="Times New Roman" pitchFamily="16" charset="0"/>
              </a:rPr>
              <a:t>х</a:t>
            </a:r>
          </a:p>
        </p:txBody>
      </p:sp>
      <p:sp>
        <p:nvSpPr>
          <p:cNvPr id="14204" name="Rectangle 892"/>
          <p:cNvSpPr>
            <a:spLocks noChangeArrowheads="1"/>
          </p:cNvSpPr>
          <p:nvPr/>
        </p:nvSpPr>
        <p:spPr bwMode="auto">
          <a:xfrm>
            <a:off x="7894638" y="4381500"/>
            <a:ext cx="322262" cy="368300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4205" name="AutoShape 893"/>
          <p:cNvCxnSpPr>
            <a:cxnSpLocks noChangeShapeType="1"/>
          </p:cNvCxnSpPr>
          <p:nvPr/>
        </p:nvCxnSpPr>
        <p:spPr bwMode="auto">
          <a:xfrm flipV="1">
            <a:off x="8477250" y="4595813"/>
            <a:ext cx="2686050" cy="9525"/>
          </a:xfrm>
          <a:prstGeom prst="bentConnector3">
            <a:avLst>
              <a:gd name="adj1" fmla="val 50000"/>
            </a:avLst>
          </a:prstGeom>
          <a:noFill/>
          <a:ln w="255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4206" name="AutoShape 894"/>
          <p:cNvCxnSpPr>
            <a:cxnSpLocks noChangeShapeType="1"/>
          </p:cNvCxnSpPr>
          <p:nvPr/>
        </p:nvCxnSpPr>
        <p:spPr bwMode="auto">
          <a:xfrm flipV="1">
            <a:off x="8912225" y="3125788"/>
            <a:ext cx="1588" cy="2062162"/>
          </a:xfrm>
          <a:prstGeom prst="bentConnector3">
            <a:avLst>
              <a:gd name="adj1" fmla="val 50000"/>
            </a:avLst>
          </a:prstGeom>
          <a:noFill/>
          <a:ln w="255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14207" name="Line 895"/>
          <p:cNvSpPr>
            <a:spLocks noChangeShapeType="1"/>
          </p:cNvSpPr>
          <p:nvPr/>
        </p:nvSpPr>
        <p:spPr bwMode="auto">
          <a:xfrm>
            <a:off x="4421188" y="4044950"/>
            <a:ext cx="1587" cy="903288"/>
          </a:xfrm>
          <a:prstGeom prst="line">
            <a:avLst/>
          </a:prstGeom>
          <a:noFill/>
          <a:ln w="126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08" name="Line 896"/>
          <p:cNvSpPr>
            <a:spLocks noChangeShapeType="1"/>
          </p:cNvSpPr>
          <p:nvPr/>
        </p:nvSpPr>
        <p:spPr bwMode="auto">
          <a:xfrm>
            <a:off x="3797300" y="4313238"/>
            <a:ext cx="1250950" cy="1587"/>
          </a:xfrm>
          <a:prstGeom prst="line">
            <a:avLst/>
          </a:prstGeom>
          <a:noFill/>
          <a:ln w="126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09" name="Line 897"/>
          <p:cNvSpPr>
            <a:spLocks noChangeShapeType="1"/>
          </p:cNvSpPr>
          <p:nvPr/>
        </p:nvSpPr>
        <p:spPr bwMode="auto">
          <a:xfrm>
            <a:off x="4184650" y="4579938"/>
            <a:ext cx="565150" cy="6350"/>
          </a:xfrm>
          <a:prstGeom prst="line">
            <a:avLst/>
          </a:prstGeom>
          <a:noFill/>
          <a:ln w="126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10" name="Line 898"/>
          <p:cNvSpPr>
            <a:spLocks noChangeShapeType="1"/>
          </p:cNvSpPr>
          <p:nvPr/>
        </p:nvSpPr>
        <p:spPr bwMode="auto">
          <a:xfrm>
            <a:off x="5114925" y="4313238"/>
            <a:ext cx="1250950" cy="1587"/>
          </a:xfrm>
          <a:prstGeom prst="line">
            <a:avLst/>
          </a:prstGeom>
          <a:noFill/>
          <a:ln w="126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11" name="Line 899"/>
          <p:cNvSpPr>
            <a:spLocks noChangeShapeType="1"/>
          </p:cNvSpPr>
          <p:nvPr/>
        </p:nvSpPr>
        <p:spPr bwMode="auto">
          <a:xfrm>
            <a:off x="7626350" y="4595813"/>
            <a:ext cx="1289050" cy="1587"/>
          </a:xfrm>
          <a:prstGeom prst="line">
            <a:avLst/>
          </a:prstGeom>
          <a:noFill/>
          <a:ln w="126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12" name="Line 900"/>
          <p:cNvSpPr>
            <a:spLocks noChangeShapeType="1"/>
          </p:cNvSpPr>
          <p:nvPr/>
        </p:nvSpPr>
        <p:spPr bwMode="auto">
          <a:xfrm>
            <a:off x="7956550" y="4008438"/>
            <a:ext cx="1588" cy="858837"/>
          </a:xfrm>
          <a:prstGeom prst="line">
            <a:avLst/>
          </a:prstGeom>
          <a:noFill/>
          <a:ln w="126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13" name="Rectangle 901"/>
          <p:cNvSpPr>
            <a:spLocks noChangeArrowheads="1"/>
          </p:cNvSpPr>
          <p:nvPr/>
        </p:nvSpPr>
        <p:spPr bwMode="auto">
          <a:xfrm>
            <a:off x="10885488" y="4622800"/>
            <a:ext cx="250825" cy="257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ru-RU" sz="1100">
                <a:solidFill>
                  <a:srgbClr val="000000"/>
                </a:solidFill>
                <a:latin typeface="Times New Roman" pitchFamily="16" charset="0"/>
              </a:rPr>
              <a:t>х</a:t>
            </a:r>
          </a:p>
        </p:txBody>
      </p:sp>
      <p:sp>
        <p:nvSpPr>
          <p:cNvPr id="14214" name="Rectangle 902"/>
          <p:cNvSpPr>
            <a:spLocks noChangeArrowheads="1"/>
          </p:cNvSpPr>
          <p:nvPr/>
        </p:nvSpPr>
        <p:spPr bwMode="auto">
          <a:xfrm>
            <a:off x="8967788" y="4587875"/>
            <a:ext cx="258762" cy="257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ru-RU" sz="1100">
                <a:solidFill>
                  <a:srgbClr val="000000"/>
                </a:solidFill>
                <a:latin typeface="Century Gothic" charset="0"/>
              </a:rPr>
              <a:t>0</a:t>
            </a:r>
          </a:p>
        </p:txBody>
      </p:sp>
      <p:sp>
        <p:nvSpPr>
          <p:cNvPr id="14215" name="Rectangle 903"/>
          <p:cNvSpPr>
            <a:spLocks noChangeArrowheads="1"/>
          </p:cNvSpPr>
          <p:nvPr/>
        </p:nvSpPr>
        <p:spPr bwMode="auto">
          <a:xfrm>
            <a:off x="8656638" y="3125788"/>
            <a:ext cx="249237" cy="257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ru-RU" sz="1100">
                <a:solidFill>
                  <a:srgbClr val="000000"/>
                </a:solidFill>
                <a:latin typeface="Times New Roman" pitchFamily="16" charset="0"/>
              </a:rPr>
              <a:t>у</a:t>
            </a:r>
          </a:p>
        </p:txBody>
      </p:sp>
      <p:sp>
        <p:nvSpPr>
          <p:cNvPr id="14216" name="Line 904"/>
          <p:cNvSpPr>
            <a:spLocks noChangeShapeType="1"/>
          </p:cNvSpPr>
          <p:nvPr/>
        </p:nvSpPr>
        <p:spPr bwMode="auto">
          <a:xfrm flipH="1" flipV="1">
            <a:off x="6327775" y="4284663"/>
            <a:ext cx="981075" cy="860425"/>
          </a:xfrm>
          <a:prstGeom prst="line">
            <a:avLst/>
          </a:prstGeom>
          <a:noFill/>
          <a:ln w="38160" cap="flat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17" name="Rectangle 905"/>
          <p:cNvSpPr>
            <a:spLocks noChangeArrowheads="1"/>
          </p:cNvSpPr>
          <p:nvPr/>
        </p:nvSpPr>
        <p:spPr bwMode="auto">
          <a:xfrm>
            <a:off x="5697538" y="5075238"/>
            <a:ext cx="295275" cy="257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ru-RU" sz="1100">
                <a:solidFill>
                  <a:srgbClr val="000000"/>
                </a:solidFill>
                <a:latin typeface="Times New Roman" pitchFamily="16" charset="0"/>
              </a:rPr>
              <a:t>-2</a:t>
            </a:r>
          </a:p>
        </p:txBody>
      </p:sp>
      <p:sp>
        <p:nvSpPr>
          <p:cNvPr id="14218" name="Line 906"/>
          <p:cNvSpPr>
            <a:spLocks noChangeShapeType="1"/>
          </p:cNvSpPr>
          <p:nvPr/>
        </p:nvSpPr>
        <p:spPr bwMode="auto">
          <a:xfrm flipV="1">
            <a:off x="7337425" y="4246563"/>
            <a:ext cx="1038225" cy="898525"/>
          </a:xfrm>
          <a:prstGeom prst="line">
            <a:avLst/>
          </a:prstGeom>
          <a:noFill/>
          <a:ln w="38160" cap="flat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219" name="Oval 907"/>
          <p:cNvSpPr>
            <a:spLocks noChangeArrowheads="1"/>
          </p:cNvSpPr>
          <p:nvPr/>
        </p:nvSpPr>
        <p:spPr bwMode="auto">
          <a:xfrm>
            <a:off x="3287713" y="5989638"/>
            <a:ext cx="239712" cy="239712"/>
          </a:xfrm>
          <a:prstGeom prst="ellipse">
            <a:avLst/>
          </a:prstGeom>
          <a:solidFill>
            <a:srgbClr val="A53010"/>
          </a:solidFill>
          <a:ln w="15840" cap="flat">
            <a:solidFill>
              <a:srgbClr val="7A230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2363" y="2784475"/>
            <a:ext cx="4962525" cy="3670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516063" y="2163763"/>
            <a:ext cx="4173537" cy="528637"/>
          </a:xfrm>
          <a:prstGeom prst="rect">
            <a:avLst/>
          </a:prstGeom>
          <a:solidFill>
            <a:srgbClr val="E1EEE9"/>
          </a:solidFill>
          <a:ln w="6480" cap="flat">
            <a:solidFill>
              <a:srgbClr val="325949"/>
            </a:solidFill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15000"/>
              </a:lnSpc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Строим график уравнения у=│х│.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034088" y="6215063"/>
            <a:ext cx="838200" cy="3575050"/>
          </a:xfrm>
          <a:prstGeom prst="rect">
            <a:avLst/>
          </a:prstGeom>
          <a:solidFill>
            <a:srgbClr val="FFFFFF"/>
          </a:solidFill>
          <a:ln w="6480" cap="flat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309813" y="187325"/>
            <a:ext cx="7810500" cy="9445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6" charset="0"/>
              </a:rPr>
              <a:t> Построить график функции у=│││х│-2│-2│.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800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673225" y="639763"/>
            <a:ext cx="10239375" cy="1219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При построении этого графика удобно использовать способ сдвига вдоль осей координат.      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endParaRPr lang="ru-RU">
              <a:solidFill>
                <a:srgbClr val="000000"/>
              </a:solidFill>
              <a:cs typeface="Times New Roman" pitchFamily="16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000125" y="1481138"/>
            <a:ext cx="2868613" cy="396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Алгоритм построения.</a:t>
            </a:r>
            <a:r>
              <a:rPr lang="ru-RU" sz="2000">
                <a:solidFill>
                  <a:srgbClr val="000000"/>
                </a:solidFill>
                <a:latin typeface="Calibri" pitchFamily="1" charset="0"/>
                <a:cs typeface="Times New Roman" pitchFamily="16" charset="0"/>
              </a:rPr>
              <a:t> </a:t>
            </a: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1098550" y="2255838"/>
            <a:ext cx="239713" cy="239712"/>
          </a:xfrm>
          <a:prstGeom prst="ellipse">
            <a:avLst/>
          </a:prstGeom>
          <a:solidFill>
            <a:srgbClr val="A53010"/>
          </a:solidFill>
          <a:ln w="15840" cap="flat">
            <a:solidFill>
              <a:srgbClr val="7A230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6650" y="2784475"/>
            <a:ext cx="5548313" cy="3776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4345" name="Rectangle 9"/>
          <p:cNvSpPr>
            <a:spLocks noChangeArrowheads="1"/>
          </p:cNvSpPr>
          <p:nvPr/>
        </p:nvSpPr>
        <p:spPr bwMode="auto">
          <a:xfrm rot="10800000">
            <a:off x="6729413" y="2081213"/>
            <a:ext cx="5186362" cy="517525"/>
          </a:xfrm>
          <a:prstGeom prst="rect">
            <a:avLst/>
          </a:prstGeom>
          <a:solidFill>
            <a:srgbClr val="FDEADA"/>
          </a:solidFill>
          <a:ln w="6480" cap="flat">
            <a:solidFill>
              <a:srgbClr val="984807"/>
            </a:solidFill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15000"/>
              </a:lnSpc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Сдвинем построенный график на 2 ед. вниз.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6332538" y="2255838"/>
            <a:ext cx="239712" cy="239712"/>
          </a:xfrm>
          <a:prstGeom prst="ellipse">
            <a:avLst/>
          </a:prstGeom>
          <a:solidFill>
            <a:srgbClr val="A53010"/>
          </a:solidFill>
          <a:ln w="15840" cap="flat">
            <a:solidFill>
              <a:srgbClr val="7A230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1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1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1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" dur="1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2" dur="1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1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8" dur="1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3" dur="1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9578975" y="9944100"/>
            <a:ext cx="4146550" cy="107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4363" y="1128713"/>
            <a:ext cx="3497262" cy="2679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898525" y="5808663"/>
            <a:ext cx="44450" cy="44450"/>
          </a:xfrm>
          <a:prstGeom prst="ellipse">
            <a:avLst/>
          </a:prstGeom>
          <a:solidFill>
            <a:srgbClr val="A53010"/>
          </a:solidFill>
          <a:ln w="15840" cap="flat">
            <a:solidFill>
              <a:srgbClr val="7A230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518400" y="22225"/>
            <a:ext cx="4424363" cy="1106488"/>
          </a:xfrm>
          <a:prstGeom prst="rect">
            <a:avLst/>
          </a:prstGeom>
          <a:solidFill>
            <a:srgbClr val="E1EEE9"/>
          </a:solidFill>
          <a:ln w="6480" cap="flat">
            <a:solidFill>
              <a:srgbClr val="325949"/>
            </a:solidFill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15000"/>
              </a:lnSpc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Сдвигаем построенный график на 2 единицы вниз.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044700" y="28575"/>
            <a:ext cx="4979988" cy="1112838"/>
          </a:xfrm>
          <a:prstGeom prst="rect">
            <a:avLst/>
          </a:prstGeom>
          <a:solidFill>
            <a:srgbClr val="E1EEE9"/>
          </a:solidFill>
          <a:ln w="6480" cap="flat">
            <a:solidFill>
              <a:srgbClr val="325949"/>
            </a:solidFill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15000"/>
              </a:lnSpc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Часть графика, расположенную ниже оси х отображаем симметрично относительно оси х.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0250488" y="9451975"/>
            <a:ext cx="1808162" cy="1128713"/>
          </a:xfrm>
          <a:prstGeom prst="rect">
            <a:avLst/>
          </a:prstGeom>
          <a:solidFill>
            <a:srgbClr val="FFFFFF"/>
          </a:solidFill>
          <a:ln w="6480" cap="flat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0456863" y="10844213"/>
            <a:ext cx="1487487" cy="1125537"/>
          </a:xfrm>
          <a:prstGeom prst="rect">
            <a:avLst/>
          </a:prstGeom>
          <a:solidFill>
            <a:srgbClr val="FFFFFF"/>
          </a:solidFill>
          <a:ln w="6480" cap="flat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5768975" y="1930400"/>
            <a:ext cx="12192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6226175" y="2387600"/>
            <a:ext cx="1588" cy="1588"/>
          </a:xfrm>
          <a:prstGeom prst="rect">
            <a:avLst/>
          </a:prstGeom>
          <a:solidFill>
            <a:srgbClr val="A53010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6226175" y="3597275"/>
            <a:ext cx="1588" cy="1588"/>
          </a:xfrm>
          <a:prstGeom prst="rect">
            <a:avLst/>
          </a:prstGeom>
          <a:solidFill>
            <a:srgbClr val="A53010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5150" y="1203325"/>
            <a:ext cx="5153025" cy="2873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1625" y="4173538"/>
            <a:ext cx="5203825" cy="26844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8064500" y="6072188"/>
            <a:ext cx="946150" cy="46037"/>
          </a:xfrm>
          <a:prstGeom prst="rect">
            <a:avLst/>
          </a:prstGeom>
          <a:solidFill>
            <a:srgbClr val="FFFFFF"/>
          </a:solidFill>
          <a:ln w="6480" cap="flat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 rot="10800000">
            <a:off x="2043113" y="4541838"/>
            <a:ext cx="3124200" cy="1317625"/>
          </a:xfrm>
          <a:prstGeom prst="rect">
            <a:avLst/>
          </a:prstGeom>
          <a:solidFill>
            <a:srgbClr val="FDEADA"/>
          </a:solidFill>
          <a:ln w="6480" cap="flat">
            <a:solidFill>
              <a:srgbClr val="984807"/>
            </a:solidFill>
            <a:round/>
            <a:headEnd/>
            <a:tailEnd/>
          </a:ln>
          <a:effectLst/>
        </p:spPr>
        <p:txBody>
          <a:bodyPr/>
          <a:lstStyle/>
          <a:p>
            <a:pPr algn="ctr" hangingPunct="1">
              <a:lnSpc>
                <a:spcPct val="115000"/>
              </a:lnSpc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6" charset="0"/>
              </a:rPr>
              <a:t>Часть графика, расположенного ниже оси х, отобразим симметрично относительно этой оси.</a:t>
            </a: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8147050" y="7340600"/>
            <a:ext cx="936625" cy="46038"/>
          </a:xfrm>
          <a:prstGeom prst="rect">
            <a:avLst/>
          </a:prstGeom>
          <a:solidFill>
            <a:srgbClr val="FFFFFF"/>
          </a:solidFill>
          <a:ln w="6480" cap="flat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11509375" y="4389438"/>
            <a:ext cx="5881688" cy="460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11509375" y="6732588"/>
            <a:ext cx="5881688" cy="460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8" name="Oval 18"/>
          <p:cNvSpPr>
            <a:spLocks noChangeArrowheads="1"/>
          </p:cNvSpPr>
          <p:nvPr/>
        </p:nvSpPr>
        <p:spPr bwMode="auto">
          <a:xfrm>
            <a:off x="1644650" y="465138"/>
            <a:ext cx="239713" cy="239712"/>
          </a:xfrm>
          <a:prstGeom prst="ellipse">
            <a:avLst/>
          </a:prstGeom>
          <a:solidFill>
            <a:srgbClr val="A53010"/>
          </a:solidFill>
          <a:ln w="15840" cap="flat">
            <a:solidFill>
              <a:srgbClr val="7A230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9" name="Oval 19"/>
          <p:cNvSpPr>
            <a:spLocks noChangeArrowheads="1"/>
          </p:cNvSpPr>
          <p:nvPr/>
        </p:nvSpPr>
        <p:spPr bwMode="auto">
          <a:xfrm>
            <a:off x="7191375" y="465138"/>
            <a:ext cx="239713" cy="239712"/>
          </a:xfrm>
          <a:prstGeom prst="ellipse">
            <a:avLst/>
          </a:prstGeom>
          <a:solidFill>
            <a:srgbClr val="A53010"/>
          </a:solidFill>
          <a:ln w="15840" cap="flat">
            <a:solidFill>
              <a:srgbClr val="7A230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80" name="Oval 20"/>
          <p:cNvSpPr>
            <a:spLocks noChangeArrowheads="1"/>
          </p:cNvSpPr>
          <p:nvPr/>
        </p:nvSpPr>
        <p:spPr bwMode="auto">
          <a:xfrm>
            <a:off x="1644650" y="4918075"/>
            <a:ext cx="239713" cy="239713"/>
          </a:xfrm>
          <a:prstGeom prst="ellipse">
            <a:avLst/>
          </a:prstGeom>
          <a:solidFill>
            <a:srgbClr val="A53010"/>
          </a:solidFill>
          <a:ln w="15840" cap="flat">
            <a:solidFill>
              <a:srgbClr val="7A230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" dur="1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1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" dur="1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4" dur="1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1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0" dur="1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5" dur="1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1965325" y="104775"/>
            <a:ext cx="9975850" cy="1281113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600">
                <a:solidFill>
                  <a:srgbClr val="262626"/>
                </a:solidFill>
                <a:latin typeface="Times New Roman" pitchFamily="16" charset="0"/>
              </a:rPr>
              <a:t>Каждой группе построить график одной функции.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357438" y="1287463"/>
            <a:ext cx="8915400" cy="49768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341313" hangingPunct="1">
              <a:lnSpc>
                <a:spcPct val="100000"/>
              </a:lnSpc>
              <a:spcBef>
                <a:spcPts val="1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800">
                <a:solidFill>
                  <a:srgbClr val="404040"/>
                </a:solidFill>
                <a:latin typeface="Times New Roman" pitchFamily="16" charset="0"/>
              </a:rPr>
              <a:t>Задания для самостоятельной работы.</a:t>
            </a:r>
          </a:p>
          <a:p>
            <a:pPr marL="342900" indent="-341313" hangingPunct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Pct val="45000"/>
              <a:buFont typeface="Wingdings 3" charset="0"/>
              <a:buChar char="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800">
                <a:solidFill>
                  <a:srgbClr val="404040"/>
                </a:solidFill>
                <a:latin typeface="Times New Roman" pitchFamily="16" charset="0"/>
              </a:rPr>
              <a:t>1)у=│2х-4│; </a:t>
            </a:r>
          </a:p>
          <a:p>
            <a:pPr marL="342900" indent="-341313" hangingPunct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Pct val="45000"/>
              <a:buFont typeface="Wingdings 3" charset="0"/>
              <a:buChar char="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800">
                <a:solidFill>
                  <a:srgbClr val="404040"/>
                </a:solidFill>
                <a:latin typeface="Times New Roman" pitchFamily="16" charset="0"/>
              </a:rPr>
              <a:t>2)у=│9-х2│; </a:t>
            </a:r>
          </a:p>
          <a:p>
            <a:pPr marL="342900" indent="-341313" hangingPunct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Pct val="45000"/>
              <a:buFont typeface="Wingdings 3" charset="0"/>
              <a:buChar char="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800">
                <a:solidFill>
                  <a:srgbClr val="404040"/>
                </a:solidFill>
                <a:latin typeface="Times New Roman" pitchFamily="16" charset="0"/>
              </a:rPr>
              <a:t>3)у=│х2-5х+6│;</a:t>
            </a:r>
          </a:p>
          <a:p>
            <a:pPr marL="342900" indent="-341313" hangingPunct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Pct val="45000"/>
              <a:buFont typeface="Wingdings 3" charset="0"/>
              <a:buChar char="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800">
                <a:solidFill>
                  <a:srgbClr val="404040"/>
                </a:solidFill>
                <a:latin typeface="Times New Roman" pitchFamily="16" charset="0"/>
              </a:rPr>
              <a:t>4)у=│3-0,5х2│;</a:t>
            </a:r>
          </a:p>
          <a:p>
            <a:pPr marL="342900" indent="-341313" hangingPunct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Pct val="45000"/>
              <a:buFont typeface="Wingdings 3" charset="0"/>
              <a:buChar char="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800">
                <a:solidFill>
                  <a:srgbClr val="404040"/>
                </a:solidFill>
                <a:latin typeface="Times New Roman" pitchFamily="16" charset="0"/>
              </a:rPr>
              <a:t>5)у=│х2-4│+3;</a:t>
            </a:r>
          </a:p>
          <a:p>
            <a:pPr marL="342900" indent="-341313" hangingPunct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Pct val="45000"/>
              <a:buFont typeface="Wingdings 3" charset="0"/>
              <a:buChar char="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800">
                <a:solidFill>
                  <a:srgbClr val="404040"/>
                </a:solidFill>
                <a:latin typeface="Times New Roman" pitchFamily="16" charset="0"/>
              </a:rPr>
              <a:t>6)у=│х│-2х;</a:t>
            </a:r>
          </a:p>
          <a:p>
            <a:pPr marL="342900" indent="-341313" hangingPunct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Pct val="45000"/>
              <a:buFont typeface="Wingdings 3" charset="0"/>
              <a:buChar char="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800">
                <a:solidFill>
                  <a:srgbClr val="404040"/>
                </a:solidFill>
                <a:latin typeface="Times New Roman" pitchFamily="16" charset="0"/>
              </a:rPr>
              <a:t>7) у=х2+ 3│х│.</a:t>
            </a:r>
          </a:p>
          <a:p>
            <a:pPr marL="342900" indent="-341313" hangingPunct="1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sz="2800">
              <a:solidFill>
                <a:srgbClr val="404040"/>
              </a:solidFill>
              <a:latin typeface="Times New Roman" pitchFamily="16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sz="2800">
              <a:solidFill>
                <a:srgbClr val="404040"/>
              </a:solidFill>
              <a:latin typeface="Times New Roman" pitchFamily="16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>
              <a:solidFill>
                <a:srgbClr val="404040"/>
              </a:solidFill>
              <a:latin typeface="Century 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1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" dur="1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1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1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1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1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0" dur="1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1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1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1" dur="1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2" dur="1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1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8" dur="1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1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3" dur="1500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4" dur="15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15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2344738" y="541338"/>
            <a:ext cx="6607175" cy="1350962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3600">
                <a:solidFill>
                  <a:srgbClr val="262626"/>
                </a:solidFill>
              </a:rPr>
              <a:t>Заполнить таблицы.</a:t>
            </a:r>
          </a:p>
        </p:txBody>
      </p:sp>
      <p:graphicFrame>
        <p:nvGraphicFramePr>
          <p:cNvPr id="17410" name="Group 2"/>
          <p:cNvGraphicFramePr>
            <a:graphicFrameLocks noGrp="1"/>
          </p:cNvGraphicFramePr>
          <p:nvPr/>
        </p:nvGraphicFramePr>
        <p:xfrm>
          <a:off x="1531938" y="1485900"/>
          <a:ext cx="6259512" cy="1457326"/>
        </p:xfrm>
        <a:graphic>
          <a:graphicData uri="http://schemas.openxmlformats.org/drawingml/2006/table">
            <a:tbl>
              <a:tblPr/>
              <a:tblGrid>
                <a:gridCol w="3130550"/>
                <a:gridCol w="3128962"/>
              </a:tblGrid>
              <a:tr h="728663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Графики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Установите соответствие между графиками функций и формулами, которые их задают.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 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 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 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 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434" name="Group 26"/>
          <p:cNvGraphicFramePr>
            <a:graphicFrameLocks noGrp="1"/>
          </p:cNvGraphicFramePr>
          <p:nvPr/>
        </p:nvGraphicFramePr>
        <p:xfrm>
          <a:off x="1487488" y="4014788"/>
          <a:ext cx="6810375" cy="1681163"/>
        </p:xfrm>
        <a:graphic>
          <a:graphicData uri="http://schemas.openxmlformats.org/drawingml/2006/table">
            <a:tbl>
              <a:tblPr/>
              <a:tblGrid>
                <a:gridCol w="1042987"/>
                <a:gridCol w="968375"/>
                <a:gridCol w="914400"/>
                <a:gridCol w="1084263"/>
                <a:gridCol w="917575"/>
                <a:gridCol w="914400"/>
                <a:gridCol w="968375"/>
              </a:tblGrid>
              <a:tr h="1274763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Знаю определение модуля числа.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Владею приемами построения базовых фигур.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Знаю свойства этих функций.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Умею сопоставлять уравнения с графиками функций.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Умею строить кусочные функции.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Умею строить графики функций.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Знаю способы построения графиков уравнений с модулями.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 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 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 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 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 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 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 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Arial Unicode MS" charset="0"/>
                        </a:rPr>
                        <a:t> </a:t>
                      </a:r>
                    </a:p>
                  </a:txBody>
                  <a:tcPr marL="68400" marR="684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17486" name="Rectangle 7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3788" y="1171575"/>
            <a:ext cx="6908800" cy="5664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 rot="180000">
            <a:off x="803275" y="150813"/>
            <a:ext cx="12192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 rot="180000">
            <a:off x="6807200" y="60325"/>
            <a:ext cx="184150" cy="1096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endParaRPr lang="ru-RU" sz="1200">
              <a:solidFill>
                <a:srgbClr val="000000"/>
              </a:solidFill>
              <a:latin typeface="Century Gothic" charset="0"/>
            </a:endParaRPr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</a:rPr>
              <a:t/>
            </a:r>
            <a:br>
              <a:rPr lang="ru-RU">
                <a:solidFill>
                  <a:srgbClr val="000000"/>
                </a:solidFill>
              </a:rPr>
            </a:br>
            <a:endParaRPr lang="ru-RU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 rot="180000">
            <a:off x="6807200" y="2413000"/>
            <a:ext cx="184150" cy="639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endParaRPr lang="ru-RU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2243138" y="255588"/>
            <a:ext cx="8596312" cy="1320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>
                <a:latin typeface="Times New Roman" pitchFamily="16" charset="0"/>
              </a:rPr>
              <a:t>Когда в «стандартные» уравнения прямых, парабол, гипербол включают знак модуля, их графики становятся необычными и даже красивыми. 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043113" y="2085975"/>
            <a:ext cx="9377362" cy="4354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341313" hangingPunct="1">
              <a:lnSpc>
                <a:spcPct val="100000"/>
              </a:lnSpc>
              <a:spcBef>
                <a:spcPts val="1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600">
                <a:solidFill>
                  <a:srgbClr val="DE7E18"/>
                </a:solidFill>
                <a:latin typeface="Century Gothic" charset="0"/>
              </a:rPr>
              <a:t>Чтобы научиться строить такие графики:</a:t>
            </a:r>
          </a:p>
          <a:p>
            <a:pPr marL="342900" indent="-341313" hangingPunct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Pct val="45000"/>
              <a:buFont typeface="Wingdings 3" charset="0"/>
              <a:buChar char="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600">
                <a:solidFill>
                  <a:srgbClr val="DE7E18"/>
                </a:solidFill>
                <a:latin typeface="Century Gothic" charset="0"/>
              </a:rPr>
              <a:t>надо владеть приемами построения базовых фигур;</a:t>
            </a:r>
          </a:p>
          <a:p>
            <a:pPr marL="342900" indent="-341313" hangingPunct="1">
              <a:lnSpc>
                <a:spcPct val="100000"/>
              </a:lnSpc>
              <a:spcBef>
                <a:spcPts val="1000"/>
              </a:spcBef>
              <a:buClr>
                <a:srgbClr val="A53010"/>
              </a:buClr>
              <a:buSzPct val="45000"/>
              <a:buFont typeface="Wingdings 3" charset="0"/>
              <a:buChar char="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600">
                <a:solidFill>
                  <a:srgbClr val="DE7E18"/>
                </a:solidFill>
                <a:latin typeface="Century Gothic" charset="0"/>
              </a:rPr>
              <a:t>твердо знать и понимать определение модуля числа.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187575" y="247650"/>
            <a:ext cx="7191375" cy="9445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6" charset="0"/>
              </a:rPr>
              <a:t>     Повторение понятия модуля числа.        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ru-RU" sz="280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0" y="720725"/>
            <a:ext cx="10090150" cy="6003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778000" y="4629150"/>
            <a:ext cx="12192000" cy="1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1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2592388" y="623888"/>
            <a:ext cx="8912225" cy="1281112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600">
                <a:solidFill>
                  <a:srgbClr val="262626"/>
                </a:solidFill>
              </a:rPr>
              <a:t>      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747963" y="68263"/>
            <a:ext cx="6526212" cy="1371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ru-RU" sz="280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6" charset="0"/>
              </a:rPr>
              <a:t>     Построение графика функции   у=│х│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ru-RU" sz="2800">
              <a:solidFill>
                <a:srgbClr val="000000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027113" y="3294063"/>
            <a:ext cx="12357100" cy="274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lang="ru-RU" sz="120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sz="1200">
                <a:solidFill>
                  <a:srgbClr val="000000"/>
                </a:solidFill>
                <a:latin typeface="Calibri" pitchFamily="1" charset="0"/>
                <a:cs typeface="Times New Roman" pitchFamily="16" charset="0"/>
              </a:rPr>
              <a:t>        </a:t>
            </a:r>
          </a:p>
        </p:txBody>
      </p:sp>
      <p:sp>
        <p:nvSpPr>
          <p:cNvPr id="8197" name="AutoShape 5"/>
          <p:cNvSpPr>
            <a:spLocks/>
          </p:cNvSpPr>
          <p:nvPr/>
        </p:nvSpPr>
        <p:spPr bwMode="auto">
          <a:xfrm>
            <a:off x="2601913" y="3524250"/>
            <a:ext cx="263525" cy="1231900"/>
          </a:xfrm>
          <a:prstGeom prst="leftBrace">
            <a:avLst>
              <a:gd name="adj1" fmla="val 38956"/>
              <a:gd name="adj2" fmla="val 50000"/>
            </a:avLst>
          </a:prstGeom>
          <a:noFill/>
          <a:ln w="9360" cap="flat">
            <a:solidFill>
              <a:srgbClr val="9D2D0F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entury Gothic" charset="0"/>
              </a:rPr>
              <a:t>  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665288" y="5303838"/>
            <a:ext cx="10285412" cy="1065212"/>
          </a:xfrm>
          <a:prstGeom prst="rect">
            <a:avLst/>
          </a:prstGeom>
          <a:solidFill>
            <a:srgbClr val="F9CFC3"/>
          </a:solidFill>
          <a:ln w="9525" cap="flat">
            <a:solidFill>
              <a:srgbClr val="DE7E18"/>
            </a:solidFill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ru-RU" sz="3200" b="1">
                <a:solidFill>
                  <a:srgbClr val="000000"/>
                </a:solidFill>
                <a:latin typeface="Century Gothic" charset="0"/>
              </a:rPr>
              <a:t>В результате имеем дело с кусочным заданием зависимости.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668463" y="3894138"/>
            <a:ext cx="700087" cy="485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ru-RU" sz="2600">
                <a:solidFill>
                  <a:srgbClr val="000000"/>
                </a:solidFill>
                <a:latin typeface="Times New Roman" pitchFamily="16" charset="0"/>
              </a:rPr>
              <a:t> у =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17" name="AutoShape 1"/>
          <p:cNvCxnSpPr>
            <a:cxnSpLocks noChangeShapeType="1"/>
          </p:cNvCxnSpPr>
          <p:nvPr/>
        </p:nvCxnSpPr>
        <p:spPr bwMode="auto">
          <a:xfrm flipH="1">
            <a:off x="2182813" y="1704975"/>
            <a:ext cx="1814512" cy="1584325"/>
          </a:xfrm>
          <a:prstGeom prst="bentConnector3">
            <a:avLst>
              <a:gd name="adj1" fmla="val 50000"/>
            </a:avLst>
          </a:prstGeom>
          <a:noFill/>
          <a:ln w="101520" cap="flat">
            <a:solidFill>
              <a:srgbClr val="92D050"/>
            </a:solidFill>
            <a:round/>
            <a:headEnd/>
            <a:tailEnd type="triangle" w="med" len="med"/>
          </a:ln>
          <a:effectLst/>
        </p:spPr>
      </p:cxnSp>
      <p:cxnSp>
        <p:nvCxnSpPr>
          <p:cNvPr id="9218" name="AutoShape 2"/>
          <p:cNvCxnSpPr>
            <a:cxnSpLocks noChangeShapeType="1"/>
          </p:cNvCxnSpPr>
          <p:nvPr/>
        </p:nvCxnSpPr>
        <p:spPr bwMode="auto">
          <a:xfrm>
            <a:off x="8986838" y="1704975"/>
            <a:ext cx="1352550" cy="1584325"/>
          </a:xfrm>
          <a:prstGeom prst="bentConnector3">
            <a:avLst>
              <a:gd name="adj1" fmla="val 50000"/>
            </a:avLst>
          </a:prstGeom>
          <a:noFill/>
          <a:ln w="101520" cap="flat">
            <a:solidFill>
              <a:srgbClr val="92D050"/>
            </a:solidFill>
            <a:round/>
            <a:headEnd/>
            <a:tailEnd type="triangle" w="med" len="med"/>
          </a:ln>
          <a:effectLst/>
        </p:spPr>
      </p:cxn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225550" y="3514725"/>
            <a:ext cx="1995488" cy="720725"/>
          </a:xfrm>
          <a:prstGeom prst="rect">
            <a:avLst/>
          </a:prstGeom>
          <a:solidFill>
            <a:srgbClr val="FFFFFF"/>
          </a:solidFill>
          <a:ln w="64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/>
          <a:lstStyle/>
          <a:p>
            <a:pPr hangingPunct="1">
              <a:lnSpc>
                <a:spcPct val="115000"/>
              </a:lnSpc>
              <a:spcAft>
                <a:spcPts val="1000"/>
              </a:spcAft>
              <a:tabLst>
                <a:tab pos="723900" algn="l"/>
                <a:tab pos="1447800" algn="l"/>
              </a:tabLst>
            </a:pPr>
            <a:r>
              <a:rPr lang="ru-RU" sz="3200" b="1">
                <a:solidFill>
                  <a:srgbClr val="000000"/>
                </a:solidFill>
                <a:latin typeface="Times New Roman" pitchFamily="16" charset="0"/>
              </a:rPr>
              <a:t>Кусочный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748088" y="3595688"/>
            <a:ext cx="4951412" cy="1635125"/>
          </a:xfrm>
          <a:prstGeom prst="rect">
            <a:avLst/>
          </a:prstGeom>
          <a:solidFill>
            <a:srgbClr val="FFFFFF"/>
          </a:solidFill>
          <a:ln w="64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algn="ctr" hangingPunct="1">
              <a:lnSpc>
                <a:spcPct val="115000"/>
              </a:lnSpc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3200" b="1">
                <a:solidFill>
                  <a:srgbClr val="000000"/>
                </a:solidFill>
                <a:latin typeface="Times New Roman" pitchFamily="16" charset="0"/>
              </a:rPr>
              <a:t>Геометрические           преобразования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8988425" y="3544888"/>
            <a:ext cx="2705100" cy="868362"/>
          </a:xfrm>
          <a:prstGeom prst="rect">
            <a:avLst/>
          </a:prstGeom>
          <a:solidFill>
            <a:srgbClr val="FFFFFF"/>
          </a:solidFill>
          <a:ln w="64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hangingPunct="1">
              <a:lnSpc>
                <a:spcPct val="115000"/>
              </a:lnSpc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ru-RU" sz="3200" b="1">
                <a:solidFill>
                  <a:srgbClr val="000000"/>
                </a:solidFill>
                <a:latin typeface="Times New Roman" pitchFamily="16" charset="0"/>
              </a:rPr>
              <a:t>Сдвиг</a:t>
            </a:r>
          </a:p>
        </p:txBody>
      </p:sp>
      <p:cxnSp>
        <p:nvCxnSpPr>
          <p:cNvPr id="9222" name="AutoShape 6"/>
          <p:cNvCxnSpPr>
            <a:cxnSpLocks noChangeShapeType="1"/>
          </p:cNvCxnSpPr>
          <p:nvPr/>
        </p:nvCxnSpPr>
        <p:spPr bwMode="auto">
          <a:xfrm>
            <a:off x="6526213" y="1785938"/>
            <a:ext cx="1587" cy="1730375"/>
          </a:xfrm>
          <a:prstGeom prst="bentConnector3">
            <a:avLst>
              <a:gd name="adj1" fmla="val 50000"/>
            </a:avLst>
          </a:prstGeom>
          <a:noFill/>
          <a:ln w="101520" cap="flat">
            <a:solidFill>
              <a:srgbClr val="92D050"/>
            </a:solidFill>
            <a:round/>
            <a:headEnd/>
            <a:tailEnd type="triangle" w="med" len="med"/>
          </a:ln>
          <a:effectLst/>
        </p:spPr>
      </p:cxn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 rot="10800000">
            <a:off x="2185988" y="504825"/>
            <a:ext cx="9221787" cy="1616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600" b="1">
                <a:solidFill>
                  <a:srgbClr val="FF0000"/>
                </a:solidFill>
                <a:latin typeface="Times New Roman" pitchFamily="16" charset="0"/>
              </a:rPr>
              <a:t>Приемы построения графиков уравнений с модулями.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sz="2800">
              <a:solidFill>
                <a:srgbClr val="000000"/>
              </a:solidFill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1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" dur="1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4" dur="1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7" dur="1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1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582863" y="1785938"/>
            <a:ext cx="5594350" cy="1189037"/>
          </a:xfrm>
          <a:prstGeom prst="rect">
            <a:avLst/>
          </a:prstGeom>
          <a:solidFill>
            <a:srgbClr val="E3E9DB"/>
          </a:solidFill>
          <a:ln w="6480" cap="flat">
            <a:solidFill>
              <a:srgbClr val="55643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15000"/>
              </a:lnSpc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6" charset="0"/>
              </a:rPr>
              <a:t>Строим параболу  у = х2- 4.</a:t>
            </a:r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1957388" y="2212975"/>
            <a:ext cx="211137" cy="223838"/>
          </a:xfrm>
          <a:prstGeom prst="ellipse">
            <a:avLst/>
          </a:prstGeom>
          <a:solidFill>
            <a:srgbClr val="A53010"/>
          </a:solidFill>
          <a:ln w="15840" cap="flat">
            <a:solidFill>
              <a:srgbClr val="7A230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582863" y="3479800"/>
            <a:ext cx="7427912" cy="2319338"/>
          </a:xfrm>
          <a:prstGeom prst="rect">
            <a:avLst/>
          </a:prstGeom>
          <a:solidFill>
            <a:srgbClr val="E3E9DB"/>
          </a:solidFill>
          <a:ln w="6480" cap="flat">
            <a:solidFill>
              <a:srgbClr val="55643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15000"/>
              </a:lnSpc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6" charset="0"/>
              </a:rPr>
              <a:t>Часть параболы, расположенную ниже оси х, нужно заменить линией, ей симметричной относительно оси х, т.е. геометрическое  преобразование.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762125" y="225425"/>
            <a:ext cx="9788525" cy="15541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200" b="1">
                <a:solidFill>
                  <a:srgbClr val="000000"/>
                </a:solidFill>
                <a:latin typeface="Times New Roman" pitchFamily="16" charset="0"/>
              </a:rPr>
              <a:t>Задание 1. </a:t>
            </a:r>
            <a:r>
              <a:rPr lang="ru-RU" sz="3200" b="1" i="1">
                <a:solidFill>
                  <a:srgbClr val="000000"/>
                </a:solidFill>
                <a:latin typeface="Times New Roman" pitchFamily="16" charset="0"/>
              </a:rPr>
              <a:t>Построить график функции у=│х2- 4│.   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3200" b="1" i="1">
                <a:solidFill>
                  <a:srgbClr val="000000"/>
                </a:solidFill>
                <a:latin typeface="Times New Roman" pitchFamily="16" charset="0"/>
              </a:rPr>
              <a:t> Используем прием геометрического преобразования.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ru-RU" sz="3200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603375" y="-447675"/>
            <a:ext cx="11630025" cy="731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endParaRPr lang="ru-RU" sz="120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ru-RU" sz="1200">
                <a:solidFill>
                  <a:srgbClr val="000000"/>
                </a:solidFill>
                <a:latin typeface="Times New Roman" pitchFamily="16" charset="0"/>
              </a:rPr>
              <a:t>Алгоритм построения.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603375" y="-517525"/>
            <a:ext cx="11630025" cy="914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ru-RU">
                <a:solidFill>
                  <a:srgbClr val="000000"/>
                </a:solidFill>
              </a:rPr>
              <a:t/>
            </a:r>
            <a:br>
              <a:rPr lang="ru-RU">
                <a:solidFill>
                  <a:srgbClr val="000000"/>
                </a:solidFill>
              </a:rPr>
            </a:br>
            <a:endParaRPr lang="ru-RU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603375" y="-447675"/>
            <a:ext cx="11630025" cy="731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endParaRPr lang="ru-RU" sz="120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ru-RU" sz="1200">
                <a:solidFill>
                  <a:srgbClr val="000000"/>
                </a:solidFill>
                <a:latin typeface="Times New Roman" pitchFamily="16" charset="0"/>
              </a:rPr>
              <a:t>                                                                                                                                                                       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1970088" y="4056063"/>
            <a:ext cx="211137" cy="223837"/>
          </a:xfrm>
          <a:prstGeom prst="ellipse">
            <a:avLst/>
          </a:prstGeom>
          <a:solidFill>
            <a:srgbClr val="002060"/>
          </a:solidFill>
          <a:ln w="15840" cap="flat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Oval 1"/>
          <p:cNvSpPr>
            <a:spLocks noChangeArrowheads="1"/>
          </p:cNvSpPr>
          <p:nvPr/>
        </p:nvSpPr>
        <p:spPr bwMode="auto">
          <a:xfrm>
            <a:off x="1787525" y="4227513"/>
            <a:ext cx="239713" cy="239712"/>
          </a:xfrm>
          <a:prstGeom prst="ellipse">
            <a:avLst/>
          </a:prstGeom>
          <a:solidFill>
            <a:srgbClr val="A53010"/>
          </a:solidFill>
          <a:ln w="15840" cap="flat">
            <a:solidFill>
              <a:srgbClr val="7A230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244725" y="3735388"/>
            <a:ext cx="9190038" cy="985837"/>
          </a:xfrm>
          <a:prstGeom prst="rect">
            <a:avLst/>
          </a:prstGeom>
          <a:solidFill>
            <a:srgbClr val="E3E9DB"/>
          </a:solidFill>
          <a:ln w="6480" cap="flat">
            <a:solidFill>
              <a:srgbClr val="55643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15000"/>
              </a:lnSpc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Построим параболу у=х2-2х и обведем ту ее часть, которая соответствует неотрицательным значениям х, то есть часть, расположенную правее оси у.</a:t>
            </a:r>
          </a:p>
          <a:p>
            <a:pPr hangingPunct="1">
              <a:lnSpc>
                <a:spcPct val="115000"/>
              </a:lnSpc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>
                <a:solidFill>
                  <a:srgbClr val="000000"/>
                </a:solidFill>
                <a:latin typeface="Century Gothic" charset="0"/>
              </a:rPr>
              <a:t> 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244725" y="4987925"/>
            <a:ext cx="9190038" cy="1484313"/>
          </a:xfrm>
          <a:prstGeom prst="rect">
            <a:avLst/>
          </a:prstGeom>
          <a:solidFill>
            <a:srgbClr val="E3E9DB"/>
          </a:solidFill>
          <a:ln w="6480" cap="flat">
            <a:solidFill>
              <a:srgbClr val="55643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15000"/>
              </a:lnSpc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В той же координатной плоскости построим параболу у=х2+2х и обведем ту ее часть, которая соответствует отрицательным значениям х, то есть часть, расположенную левее оси у.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956550" y="1763713"/>
            <a:ext cx="3971925" cy="844550"/>
          </a:xfrm>
          <a:prstGeom prst="rect">
            <a:avLst/>
          </a:prstGeom>
          <a:solidFill>
            <a:srgbClr val="DCE6F2"/>
          </a:solidFill>
          <a:ln w="6480" cap="flat">
            <a:solidFill>
              <a:srgbClr val="4F81BD"/>
            </a:solidFill>
            <a:round/>
            <a:headEnd/>
            <a:tailEnd/>
          </a:ln>
          <a:effectLst/>
        </p:spPr>
        <p:txBody>
          <a:bodyPr/>
          <a:lstStyle/>
          <a:p>
            <a:pPr algn="ctr" hangingPunct="1">
              <a:lnSpc>
                <a:spcPct val="115000"/>
              </a:lnSpc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Итак, мы имеем дело с кусочным заданием зависимости.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633538" y="312738"/>
            <a:ext cx="8443912" cy="1066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</a:rPr>
              <a:t>   Построить график функции    у = х2-2 |х|.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>
              <a:solidFill>
                <a:srgbClr val="000000"/>
              </a:solidFill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851025" y="692150"/>
            <a:ext cx="9244013" cy="1066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6" charset="0"/>
              </a:rPr>
              <a:t>Используем прием кусочного построения.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633538" y="1460500"/>
            <a:ext cx="3386137" cy="2041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ru-RU" sz="160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Если х≥0, то у = х2-2х;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Если х</a:t>
            </a:r>
            <a:r>
              <a:rPr lang="ru-RU" sz="2400" i="1">
                <a:solidFill>
                  <a:srgbClr val="000000"/>
                </a:solidFill>
                <a:latin typeface="Cambria Math" pitchFamily="16" charset="0"/>
              </a:rPr>
              <a:t>&lt;</a:t>
            </a:r>
            <a:r>
              <a:rPr lang="ru-RU" sz="2400">
                <a:solidFill>
                  <a:srgbClr val="000000"/>
                </a:solidFill>
                <a:latin typeface="Calibri" pitchFamily="1" charset="0"/>
                <a:cs typeface="Times New Roman" pitchFamily="16" charset="0"/>
              </a:rPr>
              <a:t>0, </a:t>
            </a:r>
            <a:r>
              <a:rPr lang="ru-RU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то у = х2+2х.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ru-RU" sz="2400">
              <a:solidFill>
                <a:srgbClr val="000000"/>
              </a:solidFill>
              <a:latin typeface="Century Gothic" charset="0"/>
              <a:cs typeface="Times New Roman" pitchFamily="16" charset="0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400">
                <a:solidFill>
                  <a:srgbClr val="000000"/>
                </a:solidFill>
                <a:latin typeface="Calibri" pitchFamily="1" charset="0"/>
                <a:cs typeface="Times New Roman" pitchFamily="16" charset="0"/>
              </a:rPr>
              <a:t>Рис.2.49 (9 кл. алгебра).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ru-RU" sz="1600">
              <a:solidFill>
                <a:srgbClr val="000000"/>
              </a:solidFill>
              <a:cs typeface="Times New Roman" pitchFamily="16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916363" y="3271838"/>
            <a:ext cx="3232150" cy="671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b="1" i="1">
                <a:solidFill>
                  <a:srgbClr val="FF0000"/>
                </a:solidFill>
                <a:latin typeface="Times New Roman" pitchFamily="16" charset="0"/>
              </a:rPr>
              <a:t>Алгоритм построения.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52400" y="609600"/>
            <a:ext cx="12192000" cy="1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5019675" y="2038350"/>
            <a:ext cx="479425" cy="442913"/>
          </a:xfrm>
          <a:prstGeom prst="rect">
            <a:avLst/>
          </a:prstGeom>
          <a:solidFill>
            <a:srgbClr val="E3E9DB"/>
          </a:solidFill>
          <a:ln w="6480" cap="flat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solidFill>
                  <a:srgbClr val="000000"/>
                </a:solidFill>
                <a:latin typeface="Times New Roman" pitchFamily="16" charset="0"/>
              </a:rPr>
              <a:t>у =</a:t>
            </a:r>
          </a:p>
        </p:txBody>
      </p:sp>
      <p:sp>
        <p:nvSpPr>
          <p:cNvPr id="11275" name="AutoShape 11"/>
          <p:cNvSpPr>
            <a:spLocks/>
          </p:cNvSpPr>
          <p:nvPr/>
        </p:nvSpPr>
        <p:spPr bwMode="auto">
          <a:xfrm>
            <a:off x="5446713" y="1763713"/>
            <a:ext cx="85725" cy="844550"/>
          </a:xfrm>
          <a:prstGeom prst="leftBrace">
            <a:avLst>
              <a:gd name="adj1" fmla="val 82099"/>
              <a:gd name="adj2" fmla="val 50000"/>
            </a:avLst>
          </a:prstGeom>
          <a:noFill/>
          <a:ln w="93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1787525" y="5399088"/>
            <a:ext cx="239713" cy="239712"/>
          </a:xfrm>
          <a:prstGeom prst="ellipse">
            <a:avLst/>
          </a:prstGeom>
          <a:solidFill>
            <a:srgbClr val="002060"/>
          </a:solidFill>
          <a:ln w="15840" cap="flat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747838" y="1809750"/>
            <a:ext cx="9758362" cy="1138238"/>
          </a:xfrm>
          <a:prstGeom prst="rect">
            <a:avLst/>
          </a:prstGeom>
          <a:solidFill>
            <a:srgbClr val="EDE6DB"/>
          </a:solidFill>
          <a:ln w="6480" cap="flat">
            <a:solidFill>
              <a:srgbClr val="77623D"/>
            </a:solidFill>
            <a:round/>
            <a:headEnd/>
            <a:tailEnd/>
          </a:ln>
          <a:effectLst/>
        </p:spPr>
        <p:txBody>
          <a:bodyPr/>
          <a:lstStyle/>
          <a:p>
            <a:pPr algn="ctr" hangingPunct="1">
              <a:lnSpc>
                <a:spcPct val="115000"/>
              </a:lnSpc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6" charset="0"/>
              </a:rPr>
              <a:t>Находим корни каждого выражения, стоящего под знаком модуля:         2х-4=0, х=2.          6+3х=0, х=-2.</a:t>
            </a:r>
          </a:p>
          <a:p>
            <a:pPr hangingPunct="1">
              <a:lnSpc>
                <a:spcPct val="115000"/>
              </a:lnSpc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800">
                <a:solidFill>
                  <a:srgbClr val="000000"/>
                </a:solidFill>
                <a:latin typeface="Century Gothic" charset="0"/>
              </a:rPr>
              <a:t> </a:t>
            </a:r>
          </a:p>
        </p:txBody>
      </p:sp>
      <p:sp>
        <p:nvSpPr>
          <p:cNvPr id="12290" name="AutoShape 2"/>
          <p:cNvSpPr>
            <a:spLocks/>
          </p:cNvSpPr>
          <p:nvPr/>
        </p:nvSpPr>
        <p:spPr bwMode="auto">
          <a:xfrm>
            <a:off x="8907463" y="4924425"/>
            <a:ext cx="195262" cy="1095375"/>
          </a:xfrm>
          <a:prstGeom prst="leftBrace">
            <a:avLst>
              <a:gd name="adj1" fmla="val 46748"/>
              <a:gd name="adj2" fmla="val 50000"/>
            </a:avLst>
          </a:prstGeom>
          <a:noFill/>
          <a:ln w="93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8148638" y="5283200"/>
            <a:ext cx="601662" cy="379413"/>
          </a:xfrm>
          <a:prstGeom prst="rect">
            <a:avLst/>
          </a:prstGeom>
          <a:solidFill>
            <a:srgbClr val="EDE6DB"/>
          </a:solidFill>
          <a:ln w="6480" cap="flat">
            <a:noFill/>
            <a:round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15000"/>
              </a:lnSpc>
              <a:spcAft>
                <a:spcPts val="1000"/>
              </a:spcAf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у =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912938" y="177800"/>
            <a:ext cx="10085387" cy="1006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6" charset="0"/>
              </a:rPr>
              <a:t>   </a:t>
            </a:r>
            <a:r>
              <a:rPr lang="ru-RU" sz="3200">
                <a:solidFill>
                  <a:srgbClr val="000000"/>
                </a:solidFill>
                <a:latin typeface="Times New Roman" pitchFamily="16" charset="0"/>
              </a:rPr>
              <a:t>Построить график функции    </a:t>
            </a:r>
            <a:r>
              <a:rPr lang="ru-RU" sz="32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у=│2х-4│+│6+3х│.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ru-RU" sz="2800">
              <a:solidFill>
                <a:srgbClr val="000000"/>
              </a:solidFill>
              <a:cs typeface="Times New Roman" pitchFamily="16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162175" y="623888"/>
            <a:ext cx="8448675" cy="1128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6" charset="0"/>
              </a:rPr>
              <a:t>Используем прием кусочного построения.</a:t>
            </a:r>
            <a:r>
              <a:rPr lang="ru-RU" sz="2800">
                <a:solidFill>
                  <a:srgbClr val="000000"/>
                </a:solidFill>
                <a:latin typeface="Calibri" pitchFamily="1" charset="0"/>
                <a:cs typeface="Times New Roman" pitchFamily="16" charset="0"/>
              </a:rPr>
              <a:t>  </a:t>
            </a:r>
            <a:r>
              <a:rPr lang="ru-RU" sz="2000">
                <a:solidFill>
                  <a:srgbClr val="000000"/>
                </a:solidFill>
                <a:latin typeface="Calibri" pitchFamily="1" charset="0"/>
                <a:cs typeface="Times New Roman" pitchFamily="16" charset="0"/>
              </a:rPr>
              <a:t>                                                                                                               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000">
              <a:solidFill>
                <a:srgbClr val="000000"/>
              </a:solidFill>
              <a:cs typeface="Times New Roman" pitchFamily="16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003925" y="2700338"/>
            <a:ext cx="184150" cy="1096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endParaRPr lang="ru-RU" sz="120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</a:rPr>
              <a:t/>
            </a:r>
            <a:br>
              <a:rPr lang="ru-RU">
                <a:solidFill>
                  <a:srgbClr val="000000"/>
                </a:solidFill>
              </a:rPr>
            </a:br>
            <a:endParaRPr lang="ru-RU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1143000" y="2259013"/>
            <a:ext cx="239713" cy="239712"/>
          </a:xfrm>
          <a:prstGeom prst="ellipse">
            <a:avLst/>
          </a:prstGeom>
          <a:solidFill>
            <a:srgbClr val="A53010"/>
          </a:solidFill>
          <a:ln w="15840" cap="flat">
            <a:solidFill>
              <a:srgbClr val="7A230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1143000" y="3421063"/>
            <a:ext cx="239713" cy="239712"/>
          </a:xfrm>
          <a:prstGeom prst="ellipse">
            <a:avLst/>
          </a:prstGeom>
          <a:solidFill>
            <a:srgbClr val="A53010"/>
          </a:solidFill>
          <a:ln w="15840" cap="flat">
            <a:solidFill>
              <a:srgbClr val="7A230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Gothic"/>
        <a:ea typeface=""/>
        <a:cs typeface="Arial Unicode MS"/>
      </a:majorFont>
      <a:minorFont>
        <a:latin typeface="Century Gothic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Gothic"/>
        <a:ea typeface=""/>
        <a:cs typeface="Arial Unicode MS"/>
      </a:majorFont>
      <a:minorFont>
        <a:latin typeface="Century Gothic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Microsoft Office PowerPoint</Application>
  <PresentationFormat>Произвольный</PresentationFormat>
  <Paragraphs>127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Times New Roman</vt:lpstr>
      <vt:lpstr>Century Gothic</vt:lpstr>
      <vt:lpstr>Arial Unicode MS</vt:lpstr>
      <vt:lpstr>Arial</vt:lpstr>
      <vt:lpstr>Wingdings 3</vt:lpstr>
      <vt:lpstr>Calibri</vt:lpstr>
      <vt:lpstr>Cambria Math</vt:lpstr>
      <vt:lpstr>+mn-lt</vt:lpstr>
      <vt:lpstr>+mn-ea</vt:lpstr>
      <vt:lpstr>Тема Office</vt:lpstr>
      <vt:lpstr>Тема Office</vt:lpstr>
      <vt:lpstr>Тема урока :  «Графики уравнений, содержащих модули».</vt:lpstr>
      <vt:lpstr>Слайд 2</vt:lpstr>
      <vt:lpstr>Когда в «стандартные» уравнения прямых, парабол, гипербол включают знак модуля, их графики становятся необычными и даже красивыми. </vt:lpstr>
      <vt:lpstr>Слайд 4</vt:lpstr>
      <vt:lpstr>    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Каждой группе построить график одной функции.</vt:lpstr>
      <vt:lpstr>Заполнить таблицы.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 :  «Графики уравнений, содержащих модули».</dc:title>
  <dc:creator>revaz</dc:creator>
  <cp:lastModifiedBy>re</cp:lastModifiedBy>
  <cp:revision>1</cp:revision>
  <cp:lastPrinted>1601-01-01T00:00:00Z</cp:lastPrinted>
  <dcterms:created xsi:type="dcterms:W3CDTF">1601-01-01T00:00:00Z</dcterms:created>
  <dcterms:modified xsi:type="dcterms:W3CDTF">2014-03-04T22:52:28Z</dcterms:modified>
</cp:coreProperties>
</file>