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5" r:id="rId2"/>
    <p:sldId id="266" r:id="rId3"/>
    <p:sldId id="257" r:id="rId4"/>
    <p:sldId id="269" r:id="rId5"/>
    <p:sldId id="260" r:id="rId6"/>
    <p:sldId id="258" r:id="rId7"/>
    <p:sldId id="261" r:id="rId8"/>
    <p:sldId id="274" r:id="rId9"/>
    <p:sldId id="272" r:id="rId10"/>
    <p:sldId id="264" r:id="rId11"/>
    <p:sldId id="265" r:id="rId12"/>
    <p:sldId id="263" r:id="rId13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7A0415"/>
    <a:srgbClr val="55030F"/>
    <a:srgbClr val="0F5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7" autoAdjust="0"/>
  </p:normalViewPr>
  <p:slideViewPr>
    <p:cSldViewPr>
      <p:cViewPr varScale="1">
        <p:scale>
          <a:sx n="45" d="100"/>
          <a:sy n="45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3132"/>
        <p:guide pos="213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C4D52-736D-4C08-AD8C-99D46250AB6E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6B707-A64B-4199-A85C-F218524B8B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77329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B707-A64B-4199-A85C-F218524B8BE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6B707-A64B-4199-A85C-F218524B8BE1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E6F87E-6D48-43EF-81EE-3F93613EAF34}" type="datetimeFigureOut">
              <a:rPr lang="ru-RU" smtClean="0"/>
              <a:pPr/>
              <a:t>16.03.2014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BEB532A-F331-4706-9CE1-44A644343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pRoverB</a:t>
            </a:r>
            <a:r>
              <a:rPr lang="en-US" sz="2400" dirty="0" smtClean="0"/>
              <a:t> says: Good  Health is above wealth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1800" dirty="0" smtClean="0"/>
              <a:t>Здоровье дороже денег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214422"/>
            <a:ext cx="8458200" cy="914400"/>
          </a:xfrm>
        </p:spPr>
        <p:txBody>
          <a:bodyPr/>
          <a:lstStyle/>
          <a:p>
            <a:pPr algn="ctr"/>
            <a:r>
              <a:rPr lang="en-US" dirty="0" smtClean="0"/>
              <a:t>Health  and Body Care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39424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 SORE THROAT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00496" y="1142984"/>
            <a:ext cx="46434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TO AVOID  A SORE THROAT YOU SHOULD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- not drink cold water </a:t>
            </a:r>
            <a:r>
              <a:rPr lang="ru-RU" sz="2000" b="1" dirty="0" smtClean="0">
                <a:solidFill>
                  <a:srgbClr val="002060"/>
                </a:solidFill>
              </a:rPr>
              <a:t>(не пить холодную воду);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protect yourself against infection (</a:t>
            </a:r>
            <a:r>
              <a:rPr lang="ru-RU" sz="2000" b="1" dirty="0" smtClean="0">
                <a:solidFill>
                  <a:srgbClr val="002060"/>
                </a:solidFill>
              </a:rPr>
              <a:t>беречься от инфекций)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TO TREAT 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A SORE THROAT YOU SHOULD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gargle  </a:t>
            </a:r>
            <a:r>
              <a:rPr lang="ru-RU" sz="2000" b="1" dirty="0" smtClean="0">
                <a:solidFill>
                  <a:srgbClr val="002060"/>
                </a:solidFill>
              </a:rPr>
              <a:t>(полоскать горло);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drink warm milk with honey </a:t>
            </a:r>
            <a:r>
              <a:rPr lang="ru-RU" sz="2000" b="1" dirty="0" smtClean="0">
                <a:solidFill>
                  <a:srgbClr val="002060"/>
                </a:solidFill>
              </a:rPr>
              <a:t>(пить теплое молоко с медом);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stay in bed </a:t>
            </a:r>
            <a:r>
              <a:rPr lang="ru-RU" sz="2000" b="1" dirty="0" smtClean="0">
                <a:solidFill>
                  <a:srgbClr val="002060"/>
                </a:solidFill>
              </a:rPr>
              <a:t>(соблюдать постельный режим).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5214950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A:  - What’s the matter with you?</a:t>
            </a:r>
            <a:endParaRPr lang="ru-RU" b="1" dirty="0" smtClean="0"/>
          </a:p>
          <a:p>
            <a:r>
              <a:rPr lang="en-US" b="1" i="1" dirty="0" smtClean="0"/>
              <a:t>B:  - I don’t feel well. I’ve got a sore throat.</a:t>
            </a:r>
            <a:endParaRPr lang="ru-RU" b="1" dirty="0" smtClean="0"/>
          </a:p>
          <a:p>
            <a:r>
              <a:rPr lang="ru-RU" b="1" i="1" dirty="0" smtClean="0"/>
              <a:t>А</a:t>
            </a:r>
            <a:r>
              <a:rPr lang="en-US" b="1" i="1" dirty="0" smtClean="0"/>
              <a:t>: - You should stay in bed. </a:t>
            </a:r>
            <a:endParaRPr lang="ru-RU" b="1" dirty="0" smtClean="0"/>
          </a:p>
          <a:p>
            <a:r>
              <a:rPr lang="en-US" b="1" i="1" dirty="0" smtClean="0"/>
              <a:t>B:  - I’d rather gargle and drink warm milk with honey. </a:t>
            </a:r>
            <a:endParaRPr lang="ru-RU" b="1" dirty="0"/>
          </a:p>
        </p:txBody>
      </p:sp>
      <p:pic>
        <p:nvPicPr>
          <p:cNvPr id="6146" name="Picture 2" descr="F:\фото у врача\sore-throa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1214422"/>
            <a:ext cx="2686847" cy="28035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FLU (INFLUENZA)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6182" y="1142984"/>
            <a:ext cx="507209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TO AVOID  FLU YOU SHOULD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- </a:t>
            </a:r>
            <a:r>
              <a:rPr lang="en-GB" sz="2000" b="1" dirty="0" smtClean="0">
                <a:solidFill>
                  <a:srgbClr val="002060"/>
                </a:solidFill>
              </a:rPr>
              <a:t>strengthen the immune system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(укреплять иммунитет);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avoid contact with sick people (</a:t>
            </a:r>
            <a:r>
              <a:rPr lang="ru-RU" sz="2000" b="1" dirty="0" smtClean="0">
                <a:solidFill>
                  <a:srgbClr val="002060"/>
                </a:solidFill>
              </a:rPr>
              <a:t>не контактировать с больными)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TO TREAT FLU YOU SHOULD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stay in bed </a:t>
            </a:r>
            <a:r>
              <a:rPr lang="ru-RU" sz="2000" b="1" dirty="0" smtClean="0">
                <a:solidFill>
                  <a:srgbClr val="002060"/>
                </a:solidFill>
              </a:rPr>
              <a:t>(соблюдать постельный режим);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keep yourself warm  </a:t>
            </a:r>
            <a:r>
              <a:rPr lang="ru-RU" sz="2000" b="1" dirty="0" smtClean="0">
                <a:solidFill>
                  <a:srgbClr val="002060"/>
                </a:solidFill>
              </a:rPr>
              <a:t>(находиться в тепле);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drink a lot of liquid </a:t>
            </a:r>
            <a:r>
              <a:rPr lang="ru-RU" sz="2000" b="1" dirty="0" smtClean="0">
                <a:solidFill>
                  <a:srgbClr val="002060"/>
                </a:solidFill>
              </a:rPr>
              <a:t>(пить много жидкости).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5143512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A:  - What’s the matter with you?</a:t>
            </a:r>
            <a:endParaRPr lang="ru-RU" b="1" dirty="0" smtClean="0"/>
          </a:p>
          <a:p>
            <a:r>
              <a:rPr lang="en-US" b="1" i="1" dirty="0" smtClean="0"/>
              <a:t>B:  - I don’t feel well. I think I’ve got flu.</a:t>
            </a:r>
            <a:endParaRPr lang="ru-RU" b="1" dirty="0" smtClean="0"/>
          </a:p>
          <a:p>
            <a:r>
              <a:rPr lang="ru-RU" b="1" i="1" dirty="0" smtClean="0"/>
              <a:t>А</a:t>
            </a:r>
            <a:r>
              <a:rPr lang="en-US" b="1" i="1" dirty="0" smtClean="0"/>
              <a:t>: - You should stay in bed. </a:t>
            </a:r>
            <a:endParaRPr lang="ru-RU" b="1" dirty="0" smtClean="0"/>
          </a:p>
          <a:p>
            <a:r>
              <a:rPr lang="en-US" b="1" i="1" dirty="0" smtClean="0"/>
              <a:t>B:  - And you should avoid contact with me not to get flu too. </a:t>
            </a:r>
            <a:endParaRPr lang="ru-RU" b="1" dirty="0"/>
          </a:p>
        </p:txBody>
      </p:sp>
      <p:pic>
        <p:nvPicPr>
          <p:cNvPr id="7170" name="Picture 2" descr="F:\фото у врача\flu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1357298"/>
            <a:ext cx="3182942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A0415"/>
                </a:solidFill>
              </a:rPr>
              <a:t>A COUGH</a:t>
            </a:r>
            <a:endParaRPr lang="ru-RU" dirty="0">
              <a:solidFill>
                <a:srgbClr val="7A041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1071546"/>
            <a:ext cx="47149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TO AVOID  A COUGH YOU SHOULDN’T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- smoke  </a:t>
            </a:r>
            <a:r>
              <a:rPr lang="ru-RU" sz="2000" b="1" dirty="0" smtClean="0">
                <a:solidFill>
                  <a:srgbClr val="002060"/>
                </a:solidFill>
              </a:rPr>
              <a:t>(не курить);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breath cold air (</a:t>
            </a:r>
            <a:r>
              <a:rPr lang="ru-RU" sz="2000" b="1" dirty="0" smtClean="0">
                <a:solidFill>
                  <a:srgbClr val="002060"/>
                </a:solidFill>
              </a:rPr>
              <a:t>не дышать холодным воздухом)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TO TREAT A COUGH YOU SHOULD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take mixture </a:t>
            </a:r>
            <a:r>
              <a:rPr lang="ru-RU" sz="2000" b="1" dirty="0" smtClean="0">
                <a:solidFill>
                  <a:srgbClr val="002060"/>
                </a:solidFill>
              </a:rPr>
              <a:t>(принимать микстуру);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take inhalation  </a:t>
            </a:r>
            <a:r>
              <a:rPr lang="ru-RU" sz="2000" b="1" dirty="0" smtClean="0">
                <a:solidFill>
                  <a:srgbClr val="002060"/>
                </a:solidFill>
              </a:rPr>
              <a:t>(делать ингаляцию);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apply mustard plasters </a:t>
            </a:r>
            <a:r>
              <a:rPr lang="ru-RU" sz="2000" b="1" dirty="0" smtClean="0">
                <a:solidFill>
                  <a:srgbClr val="002060"/>
                </a:solidFill>
              </a:rPr>
              <a:t>(ставить горчичники).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786322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A:  - What’s the matter with you?</a:t>
            </a:r>
            <a:endParaRPr lang="ru-RU" b="1" dirty="0" smtClean="0"/>
          </a:p>
          <a:p>
            <a:r>
              <a:rPr lang="en-US" b="1" i="1" dirty="0" smtClean="0"/>
              <a:t>B:  - I don’t feel well. I’ve got a bad cough.</a:t>
            </a:r>
            <a:endParaRPr lang="ru-RU" b="1" dirty="0" smtClean="0"/>
          </a:p>
          <a:p>
            <a:r>
              <a:rPr lang="ru-RU" b="1" i="1" dirty="0" smtClean="0"/>
              <a:t>А</a:t>
            </a:r>
            <a:r>
              <a:rPr lang="en-US" b="1" i="1" dirty="0" smtClean="0"/>
              <a:t>: - You should take mixture. </a:t>
            </a:r>
            <a:endParaRPr lang="ru-RU" b="1" dirty="0" smtClean="0"/>
          </a:p>
          <a:p>
            <a:r>
              <a:rPr lang="en-US" b="1" i="1" dirty="0" smtClean="0"/>
              <a:t>B:  - I’d rather take inhalation or apply mustard plasters. </a:t>
            </a:r>
            <a:endParaRPr lang="ru-RU" b="1" dirty="0"/>
          </a:p>
        </p:txBody>
      </p:sp>
      <p:pic>
        <p:nvPicPr>
          <p:cNvPr id="5122" name="Picture 2" descr="F:\фото у врача\kashe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1142984"/>
            <a:ext cx="3532586" cy="28749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Let</a:t>
            </a:r>
            <a:r>
              <a:rPr lang="en-US" sz="2700" b="1" dirty="0" smtClean="0">
                <a:solidFill>
                  <a:srgbClr val="C00000"/>
                </a:solidFill>
                <a:cs typeface="Times New Roman" pitchFamily="18" charset="0"/>
              </a:rPr>
              <a:t>’</a:t>
            </a:r>
            <a:r>
              <a:rPr lang="en-US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practice to pronounce English sounds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31054"/>
            <a:ext cx="8686800" cy="5526946"/>
          </a:xfrm>
        </p:spPr>
        <p:txBody>
          <a:bodyPr>
            <a:normAutofit fontScale="92500" lnSpcReduction="10000"/>
          </a:bodyPr>
          <a:lstStyle/>
          <a:p>
            <a:pPr indent="342900" eaLnBrk="0" hangingPunct="0"/>
            <a:endParaRPr lang="ru-RU" dirty="0" smtClean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 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ache, pain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3100" dirty="0">
              <a:solidFill>
                <a:srgbClr val="C00000"/>
              </a:solidFill>
            </a:endParaRP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medicine, temperature, pressure</a:t>
            </a: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[u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toothache, flu</a:t>
            </a:r>
            <a:endParaRPr lang="ru-RU" sz="3100" dirty="0">
              <a:solidFill>
                <a:srgbClr val="FFFF00"/>
              </a:solidFill>
            </a:endParaRP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ͻ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-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cough, swallow</a:t>
            </a: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ͻ: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sore throat</a:t>
            </a: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[∆] 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blood,  recover, worry, stomach, tongue</a:t>
            </a:r>
            <a:endParaRPr lang="ru-RU" sz="3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ŋ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 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lungs</a:t>
            </a:r>
          </a:p>
          <a:p>
            <a:pPr indent="342900" eaLnBrk="0" hangingPunct="0"/>
            <a:r>
              <a:rPr lang="nb-NO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nb-NO" sz="3100" b="1" dirty="0">
                <a:solidFill>
                  <a:srgbClr val="C00000"/>
                </a:solidFill>
                <a:cs typeface="Times New Roman" pitchFamily="18" charset="0"/>
              </a:rPr>
              <a:t>æ</a:t>
            </a:r>
            <a:r>
              <a:rPr lang="nb-NO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b-NO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backache, examine</a:t>
            </a: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ɜ: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hurt </a:t>
            </a:r>
          </a:p>
          <a:p>
            <a:pPr indent="342900" eaLnBrk="0" hangingPunct="0"/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31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I:</a:t>
            </a:r>
            <a:r>
              <a:rPr lang="en-US" sz="3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] 	- sneeze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100184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Common problems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052736"/>
            <a:ext cx="7437046" cy="5805264"/>
          </a:xfrm>
        </p:spPr>
        <p:txBody>
          <a:bodyPr>
            <a:normAutofit fontScale="25000" lnSpcReduction="20000"/>
          </a:bodyPr>
          <a:lstStyle/>
          <a:p>
            <a:pPr>
              <a:buFontTx/>
              <a:buChar char="-"/>
            </a:pPr>
            <a:r>
              <a:rPr lang="en-US" sz="11200" b="1" dirty="0" smtClean="0">
                <a:solidFill>
                  <a:srgbClr val="FF0000"/>
                </a:solidFill>
              </a:rPr>
              <a:t>I’ve got…</a:t>
            </a:r>
            <a:r>
              <a:rPr lang="ru-RU" sz="11200" b="1" dirty="0" smtClean="0">
                <a:solidFill>
                  <a:srgbClr val="FF0000"/>
                </a:solidFill>
              </a:rPr>
              <a:t>  			</a:t>
            </a:r>
            <a:r>
              <a:rPr lang="en-US" sz="11200" b="1" dirty="0" smtClean="0">
                <a:solidFill>
                  <a:srgbClr val="FF0000"/>
                </a:solidFill>
              </a:rPr>
              <a:t>   </a:t>
            </a:r>
            <a:r>
              <a:rPr lang="ru-RU" sz="11200" b="1" dirty="0" smtClean="0">
                <a:solidFill>
                  <a:srgbClr val="FF0000"/>
                </a:solidFill>
              </a:rPr>
              <a:t>У меня…</a:t>
            </a:r>
            <a:endParaRPr lang="en-US" sz="11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a headache </a:t>
            </a:r>
            <a:r>
              <a:rPr lang="ru-RU" sz="11200" b="1" dirty="0" smtClean="0">
                <a:solidFill>
                  <a:srgbClr val="0070C0"/>
                </a:solidFill>
              </a:rPr>
              <a:t>			болит голова</a:t>
            </a:r>
            <a:endParaRPr lang="en-US" sz="11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toothache</a:t>
            </a:r>
            <a:r>
              <a:rPr lang="ru-RU" sz="11200" b="1" dirty="0" smtClean="0">
                <a:solidFill>
                  <a:srgbClr val="0070C0"/>
                </a:solidFill>
              </a:rPr>
              <a:t>				болит зуб	</a:t>
            </a:r>
            <a:endParaRPr lang="en-US" sz="11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stomach-ache</a:t>
            </a:r>
            <a:r>
              <a:rPr lang="ru-RU" sz="11200" b="1" dirty="0" smtClean="0">
                <a:solidFill>
                  <a:srgbClr val="0070C0"/>
                </a:solidFill>
              </a:rPr>
              <a:t> 			болит живот</a:t>
            </a:r>
            <a:endParaRPr lang="en-US" sz="11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>
                <a:solidFill>
                  <a:srgbClr val="0070C0"/>
                </a:solidFill>
              </a:rPr>
              <a:t>a</a:t>
            </a:r>
            <a:r>
              <a:rPr lang="en-US" sz="11200" b="1" dirty="0" smtClean="0">
                <a:solidFill>
                  <a:srgbClr val="0070C0"/>
                </a:solidFill>
              </a:rPr>
              <a:t> cough</a:t>
            </a:r>
            <a:r>
              <a:rPr lang="ru-RU" sz="11200" b="1" dirty="0" smtClean="0">
                <a:solidFill>
                  <a:srgbClr val="0070C0"/>
                </a:solidFill>
              </a:rPr>
              <a:t>  </a:t>
            </a:r>
            <a:r>
              <a:rPr lang="en-US" sz="11200" b="1" dirty="0" smtClean="0">
                <a:solidFill>
                  <a:srgbClr val="0070C0"/>
                </a:solidFill>
              </a:rPr>
              <a:t>				</a:t>
            </a:r>
            <a:r>
              <a:rPr lang="ru-RU" sz="11200" b="1" dirty="0" smtClean="0">
                <a:solidFill>
                  <a:srgbClr val="0070C0"/>
                </a:solidFill>
              </a:rPr>
              <a:t>кашель</a:t>
            </a:r>
            <a:endParaRPr lang="en-US" sz="11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a cold</a:t>
            </a:r>
            <a:r>
              <a:rPr lang="ru-RU" sz="11200" b="1" dirty="0" smtClean="0">
                <a:solidFill>
                  <a:srgbClr val="0070C0"/>
                </a:solidFill>
              </a:rPr>
              <a:t> </a:t>
            </a:r>
            <a:r>
              <a:rPr lang="en-US" sz="11200" b="1" dirty="0" smtClean="0">
                <a:solidFill>
                  <a:srgbClr val="0070C0"/>
                </a:solidFill>
              </a:rPr>
              <a:t>				</a:t>
            </a:r>
            <a:r>
              <a:rPr lang="ru-RU" sz="11200" b="1" dirty="0" smtClean="0">
                <a:solidFill>
                  <a:srgbClr val="0070C0"/>
                </a:solidFill>
              </a:rPr>
              <a:t>простуда</a:t>
            </a: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a sore throat 			</a:t>
            </a:r>
            <a:r>
              <a:rPr lang="ru-RU" sz="11200" b="1" dirty="0" smtClean="0">
                <a:solidFill>
                  <a:srgbClr val="0070C0"/>
                </a:solidFill>
              </a:rPr>
              <a:t>болит горло</a:t>
            </a:r>
            <a:endParaRPr lang="en-US" sz="11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flu</a:t>
            </a:r>
            <a:r>
              <a:rPr lang="ru-RU" sz="11200" b="1" dirty="0" smtClean="0">
                <a:solidFill>
                  <a:srgbClr val="0070C0"/>
                </a:solidFill>
              </a:rPr>
              <a:t>  </a:t>
            </a:r>
            <a:r>
              <a:rPr lang="en-US" sz="11200" b="1" dirty="0" smtClean="0">
                <a:solidFill>
                  <a:srgbClr val="0070C0"/>
                </a:solidFill>
              </a:rPr>
              <a:t>					</a:t>
            </a:r>
            <a:r>
              <a:rPr lang="ru-RU" sz="11200" b="1" dirty="0" smtClean="0">
                <a:solidFill>
                  <a:srgbClr val="0070C0"/>
                </a:solidFill>
              </a:rPr>
              <a:t>грипп</a:t>
            </a:r>
            <a:endParaRPr lang="en-US" sz="11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a temperature			</a:t>
            </a:r>
            <a:r>
              <a:rPr lang="ru-RU" sz="11200" b="1" dirty="0" smtClean="0">
                <a:solidFill>
                  <a:srgbClr val="0070C0"/>
                </a:solidFill>
              </a:rPr>
              <a:t>температура</a:t>
            </a:r>
            <a:endParaRPr lang="en-US" sz="11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backache				</a:t>
            </a:r>
            <a:r>
              <a:rPr lang="ru-RU" sz="11200" b="1" dirty="0" smtClean="0">
                <a:solidFill>
                  <a:srgbClr val="0070C0"/>
                </a:solidFill>
              </a:rPr>
              <a:t>болит спина</a:t>
            </a:r>
            <a:endParaRPr lang="en-US" sz="11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earache				</a:t>
            </a:r>
            <a:r>
              <a:rPr lang="ru-RU" sz="11200" b="1" dirty="0" smtClean="0">
                <a:solidFill>
                  <a:srgbClr val="0070C0"/>
                </a:solidFill>
              </a:rPr>
              <a:t>болит ухо</a:t>
            </a:r>
            <a:endParaRPr lang="en-US" sz="112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1200" b="1" dirty="0" smtClean="0">
                <a:solidFill>
                  <a:srgbClr val="0070C0"/>
                </a:solidFill>
              </a:rPr>
              <a:t>a pain in my leg</a:t>
            </a:r>
            <a:r>
              <a:rPr lang="ru-RU" sz="11200" b="1" dirty="0" smtClean="0">
                <a:solidFill>
                  <a:srgbClr val="0070C0"/>
                </a:solidFill>
              </a:rPr>
              <a:t> </a:t>
            </a:r>
            <a:r>
              <a:rPr lang="en-US" sz="11200" b="1" dirty="0" smtClean="0">
                <a:solidFill>
                  <a:srgbClr val="0070C0"/>
                </a:solidFill>
              </a:rPr>
              <a:t>			</a:t>
            </a:r>
            <a:r>
              <a:rPr lang="ru-RU" sz="11200" b="1" dirty="0" smtClean="0">
                <a:solidFill>
                  <a:srgbClr val="0070C0"/>
                </a:solidFill>
              </a:rPr>
              <a:t>болит нога 	</a:t>
            </a:r>
            <a:endParaRPr lang="ru-RU" sz="11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vocabulary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285860"/>
            <a:ext cx="5472122" cy="5572140"/>
          </a:xfrm>
        </p:spPr>
        <p:txBody>
          <a:bodyPr>
            <a:noAutofit/>
          </a:bodyPr>
          <a:lstStyle/>
          <a:p>
            <a:r>
              <a:rPr lang="en-US" sz="2300" b="1" dirty="0" smtClean="0">
                <a:solidFill>
                  <a:srgbClr val="FF0000"/>
                </a:solidFill>
              </a:rPr>
              <a:t>illness		</a:t>
            </a:r>
            <a:r>
              <a:rPr lang="ru-RU" sz="2300" b="1" dirty="0" smtClean="0">
                <a:solidFill>
                  <a:srgbClr val="FF0000"/>
                </a:solidFill>
              </a:rPr>
              <a:t>болезнь</a:t>
            </a:r>
            <a:endParaRPr lang="en-US" sz="2300" b="1" dirty="0" smtClean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c</a:t>
            </a:r>
            <a:r>
              <a:rPr lang="en-US" sz="2300" b="1" dirty="0" smtClean="0">
                <a:solidFill>
                  <a:srgbClr val="FF0000"/>
                </a:solidFill>
              </a:rPr>
              <a:t>hest</a:t>
            </a:r>
            <a:r>
              <a:rPr lang="ru-RU" sz="2300" b="1" dirty="0" smtClean="0">
                <a:solidFill>
                  <a:srgbClr val="FF0000"/>
                </a:solidFill>
              </a:rPr>
              <a:t>		грудная клетка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blood pressure</a:t>
            </a:r>
            <a:r>
              <a:rPr lang="ru-RU" sz="2300" b="1" dirty="0" smtClean="0">
                <a:solidFill>
                  <a:srgbClr val="FF0000"/>
                </a:solidFill>
              </a:rPr>
              <a:t>	кровяное давление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p</a:t>
            </a:r>
            <a:r>
              <a:rPr lang="en-US" sz="2300" b="1" dirty="0" smtClean="0">
                <a:solidFill>
                  <a:srgbClr val="FF0000"/>
                </a:solidFill>
              </a:rPr>
              <a:t>ulse</a:t>
            </a:r>
            <a:r>
              <a:rPr lang="ru-RU" sz="2300" b="1" dirty="0" smtClean="0">
                <a:solidFill>
                  <a:srgbClr val="FF0000"/>
                </a:solidFill>
              </a:rPr>
              <a:t>		пульс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m</a:t>
            </a:r>
            <a:r>
              <a:rPr lang="en-US" sz="2300" b="1" dirty="0" smtClean="0">
                <a:solidFill>
                  <a:srgbClr val="FF0000"/>
                </a:solidFill>
              </a:rPr>
              <a:t>edicine</a:t>
            </a:r>
            <a:r>
              <a:rPr lang="ru-RU" sz="2300" b="1" dirty="0" smtClean="0">
                <a:solidFill>
                  <a:srgbClr val="FF0000"/>
                </a:solidFill>
              </a:rPr>
              <a:t>		лекарство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l</a:t>
            </a:r>
            <a:r>
              <a:rPr lang="en-US" sz="2300" b="1" dirty="0" smtClean="0">
                <a:solidFill>
                  <a:srgbClr val="FF0000"/>
                </a:solidFill>
              </a:rPr>
              <a:t>ungs		</a:t>
            </a:r>
            <a:r>
              <a:rPr lang="ru-RU" sz="2300" b="1" dirty="0" smtClean="0">
                <a:solidFill>
                  <a:srgbClr val="FF0000"/>
                </a:solidFill>
              </a:rPr>
              <a:t>легкие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 smtClean="0">
                <a:solidFill>
                  <a:srgbClr val="FF0000"/>
                </a:solidFill>
              </a:rPr>
              <a:t>to </a:t>
            </a:r>
            <a:r>
              <a:rPr lang="en-US" sz="2300" b="1" dirty="0">
                <a:solidFill>
                  <a:srgbClr val="FF0000"/>
                </a:solidFill>
              </a:rPr>
              <a:t>fall </a:t>
            </a:r>
            <a:r>
              <a:rPr lang="en-US" sz="2300" b="1" dirty="0" smtClean="0">
                <a:solidFill>
                  <a:srgbClr val="FF0000"/>
                </a:solidFill>
              </a:rPr>
              <a:t>ill</a:t>
            </a:r>
            <a:r>
              <a:rPr lang="ru-RU" sz="2300" b="1" dirty="0" smtClean="0">
                <a:solidFill>
                  <a:srgbClr val="FF0000"/>
                </a:solidFill>
              </a:rPr>
              <a:t>		заболеть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t</a:t>
            </a:r>
            <a:r>
              <a:rPr lang="en-US" sz="2300" b="1" dirty="0" smtClean="0">
                <a:solidFill>
                  <a:srgbClr val="FF0000"/>
                </a:solidFill>
              </a:rPr>
              <a:t>hroat		</a:t>
            </a:r>
            <a:r>
              <a:rPr lang="ru-RU" sz="2300" b="1" dirty="0" smtClean="0">
                <a:solidFill>
                  <a:srgbClr val="FF0000"/>
                </a:solidFill>
              </a:rPr>
              <a:t>горло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s</a:t>
            </a:r>
            <a:r>
              <a:rPr lang="en-US" sz="2300" b="1" dirty="0" smtClean="0">
                <a:solidFill>
                  <a:srgbClr val="FF0000"/>
                </a:solidFill>
              </a:rPr>
              <a:t>wallow		</a:t>
            </a:r>
            <a:r>
              <a:rPr lang="ru-RU" sz="2300" b="1" dirty="0" smtClean="0">
                <a:solidFill>
                  <a:srgbClr val="FF0000"/>
                </a:solidFill>
              </a:rPr>
              <a:t>глотать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w</a:t>
            </a:r>
            <a:r>
              <a:rPr lang="en-US" sz="2300" b="1" dirty="0" smtClean="0">
                <a:solidFill>
                  <a:srgbClr val="FF0000"/>
                </a:solidFill>
              </a:rPr>
              <a:t>orry</a:t>
            </a:r>
            <a:r>
              <a:rPr lang="ru-RU" sz="2300" b="1" dirty="0" smtClean="0">
                <a:solidFill>
                  <a:srgbClr val="FF0000"/>
                </a:solidFill>
              </a:rPr>
              <a:t>		беспокоиться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s</a:t>
            </a:r>
            <a:r>
              <a:rPr lang="en-US" sz="2300" b="1" dirty="0" smtClean="0">
                <a:solidFill>
                  <a:srgbClr val="FF0000"/>
                </a:solidFill>
              </a:rPr>
              <a:t>neeze		</a:t>
            </a:r>
            <a:r>
              <a:rPr lang="ru-RU" sz="2300" b="1" dirty="0" smtClean="0">
                <a:solidFill>
                  <a:srgbClr val="FF0000"/>
                </a:solidFill>
              </a:rPr>
              <a:t>чихать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r</a:t>
            </a:r>
            <a:r>
              <a:rPr lang="en-US" sz="2300" b="1" dirty="0" smtClean="0">
                <a:solidFill>
                  <a:srgbClr val="FF0000"/>
                </a:solidFill>
              </a:rPr>
              <a:t>ecover		</a:t>
            </a:r>
            <a:r>
              <a:rPr lang="ru-RU" sz="2300" b="1" dirty="0" smtClean="0">
                <a:solidFill>
                  <a:srgbClr val="FF0000"/>
                </a:solidFill>
              </a:rPr>
              <a:t>поправиться</a:t>
            </a:r>
            <a:endParaRPr lang="en-US" sz="2300" b="1" dirty="0">
              <a:solidFill>
                <a:srgbClr val="FF0000"/>
              </a:solidFill>
            </a:endParaRPr>
          </a:p>
          <a:p>
            <a:r>
              <a:rPr lang="en-US" sz="2300" b="1" dirty="0">
                <a:solidFill>
                  <a:srgbClr val="FF0000"/>
                </a:solidFill>
              </a:rPr>
              <a:t>p</a:t>
            </a:r>
            <a:r>
              <a:rPr lang="en-US" sz="2300" b="1" dirty="0" smtClean="0">
                <a:solidFill>
                  <a:srgbClr val="FF0000"/>
                </a:solidFill>
              </a:rPr>
              <a:t>rescribe</a:t>
            </a:r>
            <a:r>
              <a:rPr lang="ru-RU" sz="2300" b="1" dirty="0" smtClean="0">
                <a:solidFill>
                  <a:srgbClr val="FF0000"/>
                </a:solidFill>
              </a:rPr>
              <a:t>		выписать </a:t>
            </a:r>
            <a:endParaRPr lang="en-US" sz="2300" b="1" dirty="0">
              <a:solidFill>
                <a:srgbClr val="FF0000"/>
              </a:solidFill>
            </a:endParaRPr>
          </a:p>
          <a:p>
            <a:endParaRPr lang="en-US" sz="2300" b="1" dirty="0" smtClean="0">
              <a:solidFill>
                <a:srgbClr val="FF0000"/>
              </a:solidFill>
            </a:endParaRPr>
          </a:p>
          <a:p>
            <a:endParaRPr lang="ru-RU" sz="23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A HEADACHE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1142984"/>
            <a:ext cx="47149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TO AVOID A HEADACHE YOU SHOULD</a:t>
            </a:r>
          </a:p>
          <a:p>
            <a:pPr>
              <a:buFontTx/>
              <a:buChar char="-"/>
            </a:pPr>
            <a:r>
              <a:rPr lang="en-US" sz="2000" b="1" dirty="0" smtClean="0">
                <a:solidFill>
                  <a:srgbClr val="00B050"/>
                </a:solidFill>
              </a:rPr>
              <a:t> be outdoors (</a:t>
            </a:r>
            <a:r>
              <a:rPr lang="ru-RU" sz="2000" b="1" dirty="0" smtClean="0">
                <a:solidFill>
                  <a:srgbClr val="00B050"/>
                </a:solidFill>
              </a:rPr>
              <a:t>быть на воздухе);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en-US" sz="2000" b="1" dirty="0" smtClean="0">
                <a:solidFill>
                  <a:srgbClr val="00B050"/>
                </a:solidFill>
              </a:rPr>
              <a:t> get enough sleep</a:t>
            </a:r>
            <a:r>
              <a:rPr lang="ru-RU" sz="2000" b="1" dirty="0" smtClean="0">
                <a:solidFill>
                  <a:srgbClr val="00B050"/>
                </a:solidFill>
              </a:rPr>
              <a:t> (высыпаться);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ventilate the room </a:t>
            </a:r>
            <a:r>
              <a:rPr lang="ru-RU" sz="2000" b="1" dirty="0" smtClean="0">
                <a:solidFill>
                  <a:srgbClr val="00B050"/>
                </a:solidFill>
              </a:rPr>
              <a:t>(проветрить комнату).</a:t>
            </a:r>
          </a:p>
          <a:p>
            <a:pPr>
              <a:buFontTx/>
              <a:buChar char="-"/>
            </a:pPr>
            <a:endParaRPr lang="en-US" sz="2000" b="1" dirty="0" smtClean="0">
              <a:solidFill>
                <a:srgbClr val="00B050"/>
              </a:solidFill>
            </a:endParaRPr>
          </a:p>
          <a:p>
            <a:r>
              <a:rPr lang="en-US" sz="2000" b="1" dirty="0" smtClean="0">
                <a:solidFill>
                  <a:srgbClr val="00B050"/>
                </a:solidFill>
              </a:rPr>
              <a:t>TO TREAT A HEADACHE YOU SHOULD</a:t>
            </a:r>
          </a:p>
          <a:p>
            <a:pPr>
              <a:buFontTx/>
              <a:buChar char="-"/>
            </a:pPr>
            <a:r>
              <a:rPr lang="en-US" sz="2000" b="1" dirty="0" smtClean="0">
                <a:solidFill>
                  <a:srgbClr val="00B050"/>
                </a:solidFill>
              </a:rPr>
              <a:t> take a medicine </a:t>
            </a:r>
            <a:r>
              <a:rPr lang="ru-RU" sz="2000" b="1" dirty="0" smtClean="0">
                <a:solidFill>
                  <a:srgbClr val="00B050"/>
                </a:solidFill>
              </a:rPr>
              <a:t>(примите лекарство);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take your temperature </a:t>
            </a:r>
            <a:r>
              <a:rPr lang="ru-RU" sz="2000" b="1" dirty="0" smtClean="0">
                <a:solidFill>
                  <a:srgbClr val="00B050"/>
                </a:solidFill>
              </a:rPr>
              <a:t>(измерьте температуру);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</a:rPr>
              <a:t>take your blood pressure </a:t>
            </a:r>
            <a:r>
              <a:rPr lang="ru-RU" sz="2000" b="1" dirty="0" smtClean="0">
                <a:solidFill>
                  <a:srgbClr val="00B050"/>
                </a:solidFill>
              </a:rPr>
              <a:t>(измерьте давление).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5188486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A:  - What’s the matter with you?</a:t>
            </a:r>
            <a:endParaRPr lang="ru-RU" b="1" dirty="0" smtClean="0"/>
          </a:p>
          <a:p>
            <a:r>
              <a:rPr lang="en-US" b="1" i="1" dirty="0" smtClean="0"/>
              <a:t>B:  - I don’t feel well. I’ve got a headache.</a:t>
            </a:r>
            <a:endParaRPr lang="ru-RU" b="1" dirty="0" smtClean="0"/>
          </a:p>
          <a:p>
            <a:r>
              <a:rPr lang="ru-RU" b="1" i="1" dirty="0" smtClean="0"/>
              <a:t>А</a:t>
            </a:r>
            <a:r>
              <a:rPr lang="en-US" b="1" i="1" dirty="0" smtClean="0"/>
              <a:t>: - You should take some medicine. </a:t>
            </a:r>
            <a:endParaRPr lang="ru-RU" b="1" dirty="0" smtClean="0"/>
          </a:p>
          <a:p>
            <a:r>
              <a:rPr lang="en-US" b="1" i="1" dirty="0" smtClean="0"/>
              <a:t>B:  - I don’t like medicine.</a:t>
            </a:r>
            <a:r>
              <a:rPr lang="ru-RU" b="1" i="1" dirty="0" smtClean="0"/>
              <a:t> </a:t>
            </a:r>
            <a:r>
              <a:rPr lang="en-US" b="1" i="1" dirty="0" smtClean="0"/>
              <a:t>I’d rather go for a walk.</a:t>
            </a:r>
            <a:endParaRPr lang="ru-RU" b="1" dirty="0"/>
          </a:p>
        </p:txBody>
      </p:sp>
      <p:pic>
        <p:nvPicPr>
          <p:cNvPr id="1026" name="Picture 2" descr="F:\фото у врача\Headach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1142984"/>
            <a:ext cx="314325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71438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TOOTHACHE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6182" y="1214422"/>
            <a:ext cx="507209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TO AVOID TOOTHACHE YOU SHOULD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с</a:t>
            </a:r>
            <a:r>
              <a:rPr lang="en-US" sz="2000" b="1" dirty="0" smtClean="0">
                <a:solidFill>
                  <a:srgbClr val="002060"/>
                </a:solidFill>
              </a:rPr>
              <a:t>lean your teeth </a:t>
            </a:r>
            <a:r>
              <a:rPr lang="ru-RU" sz="2000" b="1" dirty="0" smtClean="0">
                <a:solidFill>
                  <a:srgbClr val="002060"/>
                </a:solidFill>
              </a:rPr>
              <a:t>(чистить зубы);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eat healthy food </a:t>
            </a:r>
            <a:r>
              <a:rPr lang="ru-RU" sz="2000" b="1" dirty="0" smtClean="0">
                <a:solidFill>
                  <a:srgbClr val="002060"/>
                </a:solidFill>
              </a:rPr>
              <a:t>(есть здоровую пищу)</a:t>
            </a:r>
            <a:r>
              <a:rPr lang="en-US" sz="2000" b="1" dirty="0" smtClean="0">
                <a:solidFill>
                  <a:srgbClr val="002060"/>
                </a:solidFill>
              </a:rPr>
              <a:t>.</a:t>
            </a: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TO TREAT TOOTHACHE YOU SHOULD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visit the dentist </a:t>
            </a:r>
            <a:r>
              <a:rPr lang="ru-RU" sz="2000" b="1" dirty="0" smtClean="0">
                <a:solidFill>
                  <a:srgbClr val="002060"/>
                </a:solidFill>
              </a:rPr>
              <a:t>(посетить стоматолога);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take some medicine </a:t>
            </a:r>
            <a:r>
              <a:rPr lang="ru-RU" sz="2000" b="1" dirty="0" smtClean="0">
                <a:solidFill>
                  <a:srgbClr val="002060"/>
                </a:solidFill>
              </a:rPr>
              <a:t>(принять лекарство)</a:t>
            </a:r>
          </a:p>
          <a:p>
            <a:endParaRPr lang="en-US" sz="2000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4857760"/>
            <a:ext cx="85011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A:  - What’s the matter with you?</a:t>
            </a:r>
            <a:endParaRPr lang="ru-RU" sz="2000" b="1" dirty="0" smtClean="0"/>
          </a:p>
          <a:p>
            <a:r>
              <a:rPr lang="en-US" sz="2000" b="1" i="1" dirty="0" smtClean="0"/>
              <a:t>B:  - I don’t feel well. I’ve got toothache.</a:t>
            </a:r>
            <a:endParaRPr lang="ru-RU" sz="2000" b="1" dirty="0" smtClean="0"/>
          </a:p>
          <a:p>
            <a:r>
              <a:rPr lang="ru-RU" sz="2000" b="1" i="1" dirty="0" smtClean="0"/>
              <a:t>А</a:t>
            </a:r>
            <a:r>
              <a:rPr lang="en-US" sz="2000" b="1" i="1" dirty="0" smtClean="0"/>
              <a:t>: - You should take some medicine and visit a dentist. </a:t>
            </a:r>
            <a:endParaRPr lang="ru-RU" sz="2000" b="1" dirty="0" smtClean="0"/>
          </a:p>
          <a:p>
            <a:r>
              <a:rPr lang="en-US" sz="2000" b="1" i="1" dirty="0" smtClean="0"/>
              <a:t>B:  - I am afraid of dentists. </a:t>
            </a:r>
            <a:endParaRPr lang="ru-RU" sz="2000" b="1" dirty="0"/>
          </a:p>
        </p:txBody>
      </p:sp>
      <p:pic>
        <p:nvPicPr>
          <p:cNvPr id="2050" name="Picture 2" descr="F:\фото у врача\toothache.gif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1071546"/>
            <a:ext cx="2786082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STOMACH-ACHE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4678" y="1214422"/>
            <a:ext cx="55007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TO AVOID  STOMACH-ACHE YOU SHOULD</a:t>
            </a:r>
          </a:p>
          <a:p>
            <a:r>
              <a:rPr lang="en-US" sz="2000" b="1" dirty="0" smtClean="0">
                <a:solidFill>
                  <a:srgbClr val="002060"/>
                </a:solidFill>
              </a:rPr>
              <a:t>- wash your hands before you eat </a:t>
            </a:r>
            <a:r>
              <a:rPr lang="ru-RU" sz="2000" b="1" dirty="0" smtClean="0">
                <a:solidFill>
                  <a:srgbClr val="002060"/>
                </a:solidFill>
              </a:rPr>
              <a:t>(мыть руки перед едой);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have regular nutrition </a:t>
            </a:r>
            <a:r>
              <a:rPr lang="ru-RU" sz="2000" b="1" dirty="0" smtClean="0">
                <a:solidFill>
                  <a:srgbClr val="002060"/>
                </a:solidFill>
              </a:rPr>
              <a:t>(регулярно питаться).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TO TREAT TOOTHACHE YOU SHOULD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keep on a diet </a:t>
            </a:r>
            <a:r>
              <a:rPr lang="ru-RU" sz="2000" b="1" dirty="0" smtClean="0">
                <a:solidFill>
                  <a:srgbClr val="002060"/>
                </a:solidFill>
              </a:rPr>
              <a:t>(соблюдать диету);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visit a doctor </a:t>
            </a:r>
            <a:r>
              <a:rPr lang="ru-RU" sz="2000" b="1" dirty="0" smtClean="0">
                <a:solidFill>
                  <a:srgbClr val="002060"/>
                </a:solidFill>
              </a:rPr>
              <a:t>(посетить врача)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5072074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A:  - What’s the matter with you?</a:t>
            </a:r>
            <a:endParaRPr lang="ru-RU" b="1" dirty="0" smtClean="0"/>
          </a:p>
          <a:p>
            <a:r>
              <a:rPr lang="en-US" b="1" i="1" dirty="0" smtClean="0"/>
              <a:t>B:  - I don’t feel well. I’ve got </a:t>
            </a:r>
            <a:r>
              <a:rPr lang="ru-RU" b="1" i="1" dirty="0" smtClean="0"/>
              <a:t> </a:t>
            </a:r>
            <a:r>
              <a:rPr lang="en-US" b="1" i="1" dirty="0" smtClean="0"/>
              <a:t>stomach-ache.</a:t>
            </a:r>
            <a:endParaRPr lang="ru-RU" b="1" dirty="0" smtClean="0"/>
          </a:p>
          <a:p>
            <a:r>
              <a:rPr lang="ru-RU" b="1" i="1" dirty="0" smtClean="0"/>
              <a:t>А</a:t>
            </a:r>
            <a:r>
              <a:rPr lang="en-US" b="1" i="1" dirty="0" smtClean="0"/>
              <a:t>: - You should keep on a diet and visit a doctor. </a:t>
            </a:r>
            <a:endParaRPr lang="ru-RU" b="1" dirty="0" smtClean="0"/>
          </a:p>
          <a:p>
            <a:r>
              <a:rPr lang="en-US" b="1" i="1" dirty="0" smtClean="0"/>
              <a:t>B:  - I don’t like medicine.</a:t>
            </a:r>
            <a:r>
              <a:rPr lang="ru-RU" b="1" i="1" dirty="0" smtClean="0"/>
              <a:t> </a:t>
            </a:r>
            <a:r>
              <a:rPr lang="en-US" b="1" i="1" dirty="0" smtClean="0"/>
              <a:t>I’d rather take some medicine.</a:t>
            </a:r>
            <a:endParaRPr lang="ru-RU" b="1" dirty="0"/>
          </a:p>
        </p:txBody>
      </p:sp>
      <p:pic>
        <p:nvPicPr>
          <p:cNvPr id="3074" name="Picture 2" descr="F:\фото у врача\stomach-ach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142984"/>
            <a:ext cx="2143140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838200"/>
          </a:xfrm>
        </p:spPr>
        <p:txBody>
          <a:bodyPr/>
          <a:lstStyle/>
          <a:p>
            <a:pPr algn="ctr"/>
            <a:r>
              <a:rPr lang="en-US" dirty="0" smtClean="0"/>
              <a:t>EARACHE  </a:t>
            </a:r>
            <a:r>
              <a:rPr lang="ru-RU" dirty="0" smtClean="0"/>
              <a:t>(боль в ухе)</a:t>
            </a:r>
            <a:endParaRPr lang="ru-RU" dirty="0"/>
          </a:p>
        </p:txBody>
      </p:sp>
      <p:pic>
        <p:nvPicPr>
          <p:cNvPr id="12290" name="Picture 2" descr="C:\Users\Svetlana\Pictures\yh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214422"/>
            <a:ext cx="3286148" cy="264320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000496" y="121442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TO AVOID  EARACHE YOU SHOULD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- put on your headwear in cold and windy weather </a:t>
            </a:r>
            <a:r>
              <a:rPr lang="ru-RU" b="1" dirty="0" smtClean="0">
                <a:solidFill>
                  <a:srgbClr val="002060"/>
                </a:solidFill>
              </a:rPr>
              <a:t>(надевать головной убор в холодную и ветреную погоду)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TO TREAT EARACHE YOU SHOULD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keep your ear warm </a:t>
            </a:r>
            <a:r>
              <a:rPr lang="ru-RU" b="1" dirty="0" smtClean="0">
                <a:solidFill>
                  <a:srgbClr val="002060"/>
                </a:solidFill>
              </a:rPr>
              <a:t>(хранить ухо в тепле);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put medicine drops in your ear </a:t>
            </a:r>
            <a:r>
              <a:rPr lang="ru-RU" b="1" dirty="0" smtClean="0">
                <a:solidFill>
                  <a:srgbClr val="002060"/>
                </a:solidFill>
              </a:rPr>
              <a:t>(капнуть в ухо ушные капли);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consult a doctor </a:t>
            </a:r>
            <a:r>
              <a:rPr lang="ru-RU" b="1" dirty="0" smtClean="0">
                <a:solidFill>
                  <a:srgbClr val="002060"/>
                </a:solidFill>
              </a:rPr>
              <a:t>(обратиться к врачу).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4929198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A:  - What’s the matter with you?</a:t>
            </a:r>
            <a:endParaRPr lang="ru-RU" b="1" dirty="0" smtClean="0"/>
          </a:p>
          <a:p>
            <a:r>
              <a:rPr lang="en-US" b="1" i="1" dirty="0" smtClean="0"/>
              <a:t>B:  - I don’t feel well. I’ve got </a:t>
            </a:r>
            <a:r>
              <a:rPr lang="ru-RU" b="1" i="1" dirty="0" smtClean="0"/>
              <a:t> </a:t>
            </a:r>
            <a:r>
              <a:rPr lang="en-US" b="1" i="1" dirty="0" smtClean="0"/>
              <a:t>earache.</a:t>
            </a:r>
            <a:endParaRPr lang="ru-RU" b="1" dirty="0" smtClean="0"/>
          </a:p>
          <a:p>
            <a:r>
              <a:rPr lang="ru-RU" b="1" i="1" dirty="0" smtClean="0"/>
              <a:t>А</a:t>
            </a:r>
            <a:r>
              <a:rPr lang="en-US" b="1" i="1" dirty="0" smtClean="0"/>
              <a:t>: - You should consult a doctor. </a:t>
            </a:r>
            <a:endParaRPr lang="ru-RU" b="1" dirty="0" smtClean="0"/>
          </a:p>
          <a:p>
            <a:r>
              <a:rPr lang="en-US" b="1" i="1" dirty="0" smtClean="0"/>
              <a:t>B:  - I’d rather keep my ear warm and put medicine drops in it. 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/>
            <a:r>
              <a:rPr lang="en-US" dirty="0" smtClean="0"/>
              <a:t>BACKACHE</a:t>
            </a:r>
            <a:endParaRPr lang="ru-RU" dirty="0"/>
          </a:p>
        </p:txBody>
      </p:sp>
      <p:pic>
        <p:nvPicPr>
          <p:cNvPr id="10242" name="Picture 2" descr="F:\фото у врача\backache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1142984"/>
            <a:ext cx="2305062" cy="256462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86116" y="128586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TO AVOID  BACKACHE YOU SHOULD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- go in for sports </a:t>
            </a:r>
            <a:r>
              <a:rPr lang="ru-RU" b="1" dirty="0" smtClean="0">
                <a:solidFill>
                  <a:srgbClr val="002060"/>
                </a:solidFill>
              </a:rPr>
              <a:t>(заниматься спортом);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not raise heavy things (</a:t>
            </a:r>
            <a:r>
              <a:rPr lang="ru-RU" b="1" dirty="0" smtClean="0">
                <a:solidFill>
                  <a:srgbClr val="002060"/>
                </a:solidFill>
              </a:rPr>
              <a:t>не поднимать тяжелых предметов)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TO TREAT TOOTHACHE YOU SHOULD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get massage </a:t>
            </a:r>
            <a:r>
              <a:rPr lang="ru-RU" b="1" dirty="0" smtClean="0">
                <a:solidFill>
                  <a:srgbClr val="002060"/>
                </a:solidFill>
              </a:rPr>
              <a:t>(сделайте массаж);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rub the ointment into the skin of your back </a:t>
            </a:r>
            <a:r>
              <a:rPr lang="ru-RU" b="1" dirty="0" smtClean="0">
                <a:solidFill>
                  <a:srgbClr val="002060"/>
                </a:solidFill>
              </a:rPr>
              <a:t>(втирать мазь в кожу спины);</a:t>
            </a:r>
          </a:p>
          <a:p>
            <a:pPr>
              <a:buFontTx/>
              <a:buChar char="-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consult a doctor </a:t>
            </a:r>
            <a:r>
              <a:rPr lang="ru-RU" b="1" dirty="0" smtClean="0">
                <a:solidFill>
                  <a:srgbClr val="002060"/>
                </a:solidFill>
              </a:rPr>
              <a:t>(обратиться к врачу).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786322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smtClean="0"/>
              <a:t>A:  - What’s the matter with you?</a:t>
            </a:r>
            <a:endParaRPr lang="ru-RU" b="1" dirty="0" smtClean="0"/>
          </a:p>
          <a:p>
            <a:r>
              <a:rPr lang="en-US" b="1" i="1" dirty="0" smtClean="0"/>
              <a:t>B:  - I don’t feel well. I’ve got backache.</a:t>
            </a:r>
            <a:endParaRPr lang="ru-RU" b="1" dirty="0" smtClean="0"/>
          </a:p>
          <a:p>
            <a:r>
              <a:rPr lang="ru-RU" b="1" i="1" dirty="0" smtClean="0"/>
              <a:t>А</a:t>
            </a:r>
            <a:r>
              <a:rPr lang="en-US" b="1" i="1" dirty="0" smtClean="0"/>
              <a:t>: - You should consult a doctor. </a:t>
            </a:r>
            <a:endParaRPr lang="ru-RU" b="1" dirty="0" smtClean="0"/>
          </a:p>
          <a:p>
            <a:r>
              <a:rPr lang="en-US" b="1" i="1" dirty="0" smtClean="0"/>
              <a:t>B:  - I’d rather get massage and rub the ointment into the skin of my back. </a:t>
            </a:r>
            <a:endParaRPr lang="ru-RU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1797</TotalTime>
  <Words>877</Words>
  <Application>Microsoft Office PowerPoint</Application>
  <PresentationFormat>Экран (4:3)</PresentationFormat>
  <Paragraphs>145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The pRoverB says: Good  Health is above wealth  Здоровье дороже денег</vt:lpstr>
      <vt:lpstr>Let’s practice to pronounce English sounds </vt:lpstr>
      <vt:lpstr>Common problems</vt:lpstr>
      <vt:lpstr>vocabulary</vt:lpstr>
      <vt:lpstr>A HEADACHE</vt:lpstr>
      <vt:lpstr>TOOTHACHE</vt:lpstr>
      <vt:lpstr>STOMACH-ACHE</vt:lpstr>
      <vt:lpstr>EARACHE  (боль в ухе)</vt:lpstr>
      <vt:lpstr>BACKACHE</vt:lpstr>
      <vt:lpstr>A SORE THROAT</vt:lpstr>
      <vt:lpstr>FLU (INFLUENZA)</vt:lpstr>
      <vt:lpstr>A COUGH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test</dc:title>
  <dc:creator>Svetlana</dc:creator>
  <cp:lastModifiedBy>re</cp:lastModifiedBy>
  <cp:revision>220</cp:revision>
  <dcterms:created xsi:type="dcterms:W3CDTF">2013-01-24T12:21:56Z</dcterms:created>
  <dcterms:modified xsi:type="dcterms:W3CDTF">2014-03-15T21:16:25Z</dcterms:modified>
</cp:coreProperties>
</file>