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314" r:id="rId3"/>
    <p:sldId id="282" r:id="rId4"/>
    <p:sldId id="288" r:id="rId5"/>
    <p:sldId id="305" r:id="rId6"/>
    <p:sldId id="289" r:id="rId7"/>
    <p:sldId id="285" r:id="rId8"/>
    <p:sldId id="286" r:id="rId9"/>
    <p:sldId id="290" r:id="rId10"/>
    <p:sldId id="299" r:id="rId11"/>
    <p:sldId id="292" r:id="rId12"/>
    <p:sldId id="293" r:id="rId13"/>
    <p:sldId id="294" r:id="rId14"/>
    <p:sldId id="301" r:id="rId15"/>
    <p:sldId id="313" r:id="rId16"/>
    <p:sldId id="273" r:id="rId17"/>
    <p:sldId id="306" r:id="rId18"/>
    <p:sldId id="307" r:id="rId19"/>
    <p:sldId id="277" r:id="rId20"/>
    <p:sldId id="302" r:id="rId21"/>
    <p:sldId id="310" r:id="rId22"/>
    <p:sldId id="311" r:id="rId23"/>
    <p:sldId id="278" r:id="rId24"/>
    <p:sldId id="304" r:id="rId25"/>
    <p:sldId id="267" r:id="rId26"/>
    <p:sldId id="279" r:id="rId27"/>
    <p:sldId id="308" r:id="rId28"/>
    <p:sldId id="268" r:id="rId29"/>
    <p:sldId id="317" r:id="rId30"/>
    <p:sldId id="312" r:id="rId31"/>
    <p:sldId id="31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1A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188DAE-EB51-4C29-BF49-E123D5693DFF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5B5520-4F58-4406-9BD9-018330B89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0958D-E3EB-4AC2-AC66-99CB027B02ED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89DF-1011-413D-93D4-56551372C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A51E4-86B1-48EC-8C01-E96A373FC75E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B706D-0384-4018-935B-6E53F8EA7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5B9A-0BE3-4695-B169-541DA9D6A698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294A0-9335-4280-B93C-6BF223E2F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FF22-EE89-4400-B8A7-92FA3F0E904C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0EDFAC-12C0-4E34-9E58-45346B73F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5AA19E1-8AB6-4F63-86C0-95A456714CB9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192AD8-8E7D-4927-AEED-0DC995EF3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FCB690-5962-4A65-8835-663D7B68A59A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9CD9C0-C322-47FF-BF3A-A79E221EC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56055-8F11-4DC9-A18B-70C04DF52849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9263-6DEA-4B28-A5EA-EBF6ECDDC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67B11-27C3-4939-93F8-2B5C30F7E5B0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B1B4C57-E888-467D-88FF-10F0BA4A1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53DDA-1305-4435-8041-A396EB8F9059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0D55-B376-4141-B51B-0C9A7F4FE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E3E395-C5A0-4413-BDEF-6FE73AFAC15F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F4E53E1-E289-4DE3-9283-98880E0BE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A3FDA2-F117-4593-BA97-A46B5995CC71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72066-2D1F-4D83-97EA-C1050AEA2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1" r:id="rId2"/>
    <p:sldLayoutId id="2147483726" r:id="rId3"/>
    <p:sldLayoutId id="2147483727" r:id="rId4"/>
    <p:sldLayoutId id="2147483728" r:id="rId5"/>
    <p:sldLayoutId id="2147483722" r:id="rId6"/>
    <p:sldLayoutId id="2147483729" r:id="rId7"/>
    <p:sldLayoutId id="2147483723" r:id="rId8"/>
    <p:sldLayoutId id="2147483730" r:id="rId9"/>
    <p:sldLayoutId id="2147483724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kekmadarkati.freeblog.hu/files/2010/08/szorz%C3%B3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audioskazki.net/archives/301" TargetMode="External"/><Relationship Id="rId2" Type="http://schemas.openxmlformats.org/officeDocument/2006/relationships/hyperlink" Target="http://www.raskraska.com/raskraski/237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20" name="Picture 2" descr="C:\Users\я\Pictures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08400" y="1700213"/>
            <a:ext cx="51117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+mn-cs"/>
              </a:rPr>
              <a:t>«Таблица сложения»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2195513" y="5589588"/>
            <a:ext cx="4679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>
                <a:solidFill>
                  <a:schemeClr val="bg1"/>
                </a:solidFill>
                <a:latin typeface="Calibri" pitchFamily="34" charset="0"/>
              </a:rPr>
              <a:t>Презентация учителя начальных классов ГБОУ лицея №1524 </a:t>
            </a:r>
          </a:p>
          <a:p>
            <a:pPr algn="r"/>
            <a:r>
              <a:rPr lang="ru-RU" altLang="ru-RU">
                <a:solidFill>
                  <a:schemeClr val="bg1"/>
                </a:solidFill>
                <a:latin typeface="Calibri" pitchFamily="34" charset="0"/>
              </a:rPr>
              <a:t>Мурашкиной Э.Н.</a:t>
            </a:r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04813"/>
            <a:ext cx="8153400" cy="7747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Побежала девочка дальше. </a:t>
            </a:r>
            <a:br>
              <a:rPr lang="ru-RU" sz="2400" b="1" dirty="0" smtClean="0"/>
            </a:br>
            <a:r>
              <a:rPr lang="ru-RU" sz="2400" b="1" dirty="0" smtClean="0"/>
              <a:t>Течет молочная река в кисельных берегах. </a:t>
            </a:r>
            <a:br>
              <a:rPr lang="ru-RU" sz="2400" b="1" dirty="0" smtClean="0"/>
            </a:br>
            <a:r>
              <a:rPr lang="ru-RU" sz="2400" b="1" dirty="0" smtClean="0"/>
              <a:t>- Молочная река, кисельные берега, куда гуси-лебеди полетели?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8435" name="Picture 2" descr="Течет молочная река в кисельных берега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1773238"/>
            <a:ext cx="475138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altLang="ru-RU" smtClean="0"/>
              <a:t>Выполни мое задание –скажу.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539750" y="1557338"/>
            <a:ext cx="8153400" cy="4895850"/>
          </a:xfrm>
        </p:spPr>
        <p:txBody>
          <a:bodyPr>
            <a:normAutofit fontScale="70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sz="44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5100" dirty="0" smtClean="0"/>
              <a:t>Увеличь каждое число на 3:4, 3, 5, 7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5100" dirty="0" smtClean="0"/>
              <a:t>Ответ: 7,6, 8, 10.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5100" dirty="0" smtClean="0"/>
              <a:t>- Назови самое большое из них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5100" dirty="0" smtClean="0"/>
              <a:t>10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5100" dirty="0" smtClean="0"/>
              <a:t>- Назови самое маленькое из них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5100" dirty="0" smtClean="0"/>
              <a:t>6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sz="44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3900" b="1" dirty="0" smtClean="0">
                <a:solidFill>
                  <a:srgbClr val="8E1A3E"/>
                </a:solidFill>
                <a:latin typeface="Georgia" pitchFamily="18" charset="0"/>
              </a:rPr>
              <a:t>Спасибо, выручили девочку!</a:t>
            </a:r>
            <a:endParaRPr lang="ru-RU" sz="3900" b="1" dirty="0">
              <a:solidFill>
                <a:srgbClr val="8E1A3E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319588" cy="4495800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Долго она бегала по полям, по лесам. День клонится к вечеру, делать нечего - надо идти домой. Вдруг видит - стоит избушка на курьей ножке, об одном окошке, кругом себя поворачивается.</a:t>
            </a:r>
            <a:endParaRPr lang="ru-RU" altLang="ru-RU" sz="2800" smtClean="0"/>
          </a:p>
          <a:p>
            <a:pPr eaLnBrk="1" hangingPunct="1"/>
            <a:endParaRPr lang="ru-RU" altLang="ru-RU" smtClean="0"/>
          </a:p>
        </p:txBody>
      </p:sp>
      <p:pic>
        <p:nvPicPr>
          <p:cNvPr id="20483" name="Рисунок 3" descr="стоит избушка на курьей ножке, об одном окошке, кругом себя поворачиваетс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1700213"/>
            <a:ext cx="37544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611188" y="404813"/>
            <a:ext cx="8281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latin typeface="Calibri" pitchFamily="34" charset="0"/>
              </a:rPr>
              <a:t>В избушке старая баба-яга прядет кудель. </a:t>
            </a:r>
          </a:p>
          <a:p>
            <a:r>
              <a:rPr lang="ru-RU" altLang="ru-RU" sz="2000" b="1">
                <a:latin typeface="Calibri" pitchFamily="34" charset="0"/>
              </a:rPr>
              <a:t>А на лавочке сидит братец, играет серебряными яблочками.</a:t>
            </a:r>
            <a:endParaRPr lang="ru-RU" altLang="ru-RU" sz="2000">
              <a:latin typeface="Calibri" pitchFamily="34" charset="0"/>
            </a:endParaRPr>
          </a:p>
        </p:txBody>
      </p:sp>
      <p:pic>
        <p:nvPicPr>
          <p:cNvPr id="21507" name="Содержимое 4" descr="В избушке старая баба-яга прядет кудель. А на лавочке сидит братец, играет серебряными яблочками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79613" y="1700213"/>
            <a:ext cx="4176712" cy="4681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Девочка взяла братца и побежала.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531" name="Рисунок 2" descr="Девочка взяла братца и побежал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557338"/>
            <a:ext cx="799306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763" y="908050"/>
            <a:ext cx="64801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 err="1">
                <a:solidFill>
                  <a:schemeClr val="bg2">
                    <a:lumMod val="50000"/>
                  </a:schemeClr>
                </a:solidFill>
                <a:latin typeface="Georgia" pitchFamily="18" charset="0"/>
                <a:cs typeface="+mn-cs"/>
              </a:rPr>
              <a:t>Физминутка</a:t>
            </a:r>
            <a:endParaRPr lang="ru-RU" sz="8000" dirty="0">
              <a:solidFill>
                <a:schemeClr val="bg2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835150" y="2492375"/>
            <a:ext cx="604996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400">
                <a:latin typeface="Calibri" pitchFamily="34" charset="0"/>
              </a:rPr>
              <a:t>Гуси-лебеди летели,</a:t>
            </a:r>
          </a:p>
          <a:p>
            <a:r>
              <a:rPr lang="ru-RU" altLang="ru-RU" sz="4400">
                <a:latin typeface="Calibri" pitchFamily="34" charset="0"/>
              </a:rPr>
              <a:t>На лужайку тихо сели</a:t>
            </a:r>
          </a:p>
          <a:p>
            <a:r>
              <a:rPr lang="ru-RU" altLang="ru-RU" sz="4400">
                <a:latin typeface="Calibri" pitchFamily="34" charset="0"/>
              </a:rPr>
              <a:t>Походили, походили</a:t>
            </a:r>
          </a:p>
          <a:p>
            <a:r>
              <a:rPr lang="ru-RU" altLang="ru-RU" sz="4400">
                <a:latin typeface="Calibri" pitchFamily="34" charset="0"/>
              </a:rPr>
              <a:t>Поклевали, поклевали, </a:t>
            </a:r>
          </a:p>
          <a:p>
            <a:r>
              <a:rPr lang="ru-RU" altLang="ru-RU" sz="4400">
                <a:latin typeface="Calibri" pitchFamily="34" charset="0"/>
              </a:rPr>
              <a:t>А потом все побежали.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175" cy="44958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Сестра с братцем добежала до молочной реки. Видит - летят гуси-лебеди. </a:t>
            </a:r>
            <a:br>
              <a:rPr lang="ru-RU" altLang="ru-RU" b="1" smtClean="0"/>
            </a:br>
            <a:r>
              <a:rPr lang="ru-RU" altLang="ru-RU" b="1" smtClean="0"/>
              <a:t>- Речка, матушка, спрячь меня! </a:t>
            </a:r>
          </a:p>
          <a:p>
            <a:pPr eaLnBrk="1" hangingPunct="1"/>
            <a:r>
              <a:rPr lang="ru-RU" altLang="ru-RU" b="1" smtClean="0"/>
              <a:t>-Рассмотри таблицу и ответь на вопросы – спрячу.</a:t>
            </a:r>
          </a:p>
          <a:p>
            <a:pPr eaLnBrk="1" hangingPunct="1"/>
            <a:r>
              <a:rPr lang="ru-RU" altLang="ru-RU" b="1" smtClean="0"/>
              <a:t>Откройте учебник </a:t>
            </a:r>
            <a:r>
              <a:rPr lang="ru-RU" altLang="ru-RU" b="1" smtClean="0">
                <a:solidFill>
                  <a:srgbClr val="00B0F0"/>
                </a:solidFill>
              </a:rPr>
              <a:t>стр. 20, №1</a:t>
            </a:r>
          </a:p>
          <a:p>
            <a:pPr eaLnBrk="1" hangingPunct="1"/>
            <a:r>
              <a:rPr lang="ru-RU" altLang="ru-RU" b="1" smtClean="0"/>
              <a:t>Заполните таблицу, помогите девочке.</a:t>
            </a:r>
            <a:endParaRPr lang="ru-RU" altLang="ru-RU" smtClean="0"/>
          </a:p>
        </p:txBody>
      </p:sp>
      <p:pic>
        <p:nvPicPr>
          <p:cNvPr id="24579" name="Picture 2" descr="Течет молочная река в кисельных берега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5463" y="3644900"/>
            <a:ext cx="2089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6" name="Picture 2" descr="C:\Users\я\Desktop\Новая папка\CIMG14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692150"/>
            <a:ext cx="777557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1 из 22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Река укрыла ее под кисельным бережком. Гуси-лебеди не увидали, пролетели мимо. Девочка с братцем опять побежали. </a:t>
            </a:r>
            <a:endParaRPr lang="ru-RU" sz="2800" dirty="0"/>
          </a:p>
        </p:txBody>
      </p:sp>
      <p:pic>
        <p:nvPicPr>
          <p:cNvPr id="27651" name="Содержимое 4" descr="Гуси-Лебеди Река укрыла братца и сестрицу под кисельным бережком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43213" y="1817688"/>
            <a:ext cx="3983037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/>
              <a:t>Цели урока: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Систематизировать знания детей о составе чисел от 2 до 9;</a:t>
            </a:r>
          </a:p>
          <a:p>
            <a:pPr eaLnBrk="1" hangingPunct="1"/>
            <a:endParaRPr lang="ru-RU" altLang="ru-RU" sz="4000" smtClean="0"/>
          </a:p>
          <a:p>
            <a:pPr eaLnBrk="1" hangingPunct="1"/>
            <a:r>
              <a:rPr lang="ru-RU" altLang="ru-RU" sz="4000" smtClean="0"/>
              <a:t>Закреплять знание состава числа 9, </a:t>
            </a:r>
          </a:p>
          <a:p>
            <a:pPr eaLnBrk="1" hangingPunct="1"/>
            <a:endParaRPr lang="ru-RU" altLang="ru-RU" sz="4000" smtClean="0"/>
          </a:p>
          <a:p>
            <a:pPr eaLnBrk="1" hangingPunct="1"/>
            <a:r>
              <a:rPr lang="ru-RU" altLang="ru-RU" sz="4000" smtClean="0"/>
              <a:t>-Навыки счёта  в пределах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981075"/>
            <a:ext cx="8283575" cy="55435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100" b="1" dirty="0"/>
              <a:t>Девочка с братцем опять побежала. А гуси-лебеди воротились, летят навстречу, вот-вот увидят. Что делать? Беда! Стоит яблоня...</a:t>
            </a:r>
            <a:br>
              <a:rPr lang="ru-RU" sz="3100" b="1" dirty="0"/>
            </a:br>
            <a:r>
              <a:rPr lang="ru-RU" sz="3100" b="1" dirty="0"/>
              <a:t>— Яблоня, матушка, спрячь меня!</a:t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-</a:t>
            </a:r>
            <a:r>
              <a:rPr lang="ru-RU" b="1" dirty="0" smtClean="0">
                <a:solidFill>
                  <a:srgbClr val="00B0F0"/>
                </a:solidFill>
              </a:rPr>
              <a:t>Расшифруй примеры , пользуясь таблицей , тогда помогу.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/>
              <a:t> № 3, стр. 20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я\Desktop\Новая папка\CIMG14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125538"/>
            <a:ext cx="802798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286000" y="4048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Calibri" pitchFamily="34" charset="0"/>
              </a:rPr>
              <a:t> </a:t>
            </a:r>
            <a:r>
              <a:rPr lang="ru-RU" altLang="ru-RU" sz="3600" b="1">
                <a:latin typeface="Georgia" pitchFamily="18" charset="0"/>
              </a:rPr>
              <a:t>№ 3, стр. 20</a:t>
            </a:r>
            <a:br>
              <a:rPr lang="ru-RU" altLang="ru-RU" sz="3600" b="1">
                <a:latin typeface="Georgia" pitchFamily="18" charset="0"/>
              </a:rPr>
            </a:br>
            <a:r>
              <a:rPr lang="ru-RU" altLang="ru-RU" b="1">
                <a:latin typeface="Calibri" pitchFamily="34" charset="0"/>
              </a:rPr>
              <a:t>                          </a:t>
            </a:r>
            <a:br>
              <a:rPr lang="ru-RU" altLang="ru-RU" b="1">
                <a:latin typeface="Calibri" pitchFamily="34" charset="0"/>
              </a:rPr>
            </a:br>
            <a:endParaRPr lang="ru-RU" alt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4075" y="5229225"/>
            <a:ext cx="54721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(</a:t>
            </a:r>
            <a:r>
              <a:rPr lang="ru-RU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ответ: «Молодец!»)</a:t>
            </a:r>
            <a:endParaRPr lang="ru-RU" sz="4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Гуси-Лебеди Яблоня заслонила брата и сестру ветвями, прикрыла листам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4663" y="692150"/>
            <a:ext cx="413861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550" y="1268413"/>
            <a:ext cx="2663825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Молодцы! Помогли сестрице с братцем.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Девочка опять побежала. Бежит, бежит, уж недалеко осталось. Тут гуси-лебеди увидали ее, загоготали - налетают, крыльями бьют, того гляди, братца из рук вырвут. Добежала девочка до печки: </a:t>
            </a:r>
            <a:br>
              <a:rPr lang="ru-RU" altLang="ru-RU" b="1" smtClean="0"/>
            </a:br>
            <a:r>
              <a:rPr lang="ru-RU" altLang="ru-RU" b="1" smtClean="0"/>
              <a:t>- Печка, матушка, спрячь нас!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smtClean="0"/>
              <a:t/>
            </a:r>
            <a:br>
              <a:rPr lang="ru-RU" altLang="ru-RU" b="1" smtClean="0"/>
            </a:br>
            <a:endParaRPr lang="ru-RU" altLang="ru-RU" smtClean="0"/>
          </a:p>
        </p:txBody>
      </p:sp>
      <p:pic>
        <p:nvPicPr>
          <p:cNvPr id="31747" name="Рисунок 3" descr="увидела - стоит печ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4581525"/>
            <a:ext cx="2736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5888"/>
            <a:ext cx="8153400" cy="1103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>-Дополни выражения и сделай рисунки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    №6,  стр. 21</a:t>
            </a:r>
            <a:endParaRPr lang="ru-RU" dirty="0"/>
          </a:p>
        </p:txBody>
      </p:sp>
      <p:pic>
        <p:nvPicPr>
          <p:cNvPr id="3277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196975"/>
            <a:ext cx="67278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620713"/>
            <a:ext cx="8153400" cy="1390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/>
              <a:t>Гуси-лебеди полетали-полетали, покричали-покричали и ни с чем улетели к бабе-яге. Девочка сказала печи спасибо и вместе с братцем прибежала домой. </a:t>
            </a:r>
            <a:br>
              <a:rPr lang="ru-RU" sz="2700" b="1" dirty="0" smtClean="0"/>
            </a:b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5" name="Picture 2" descr="Гуси-Лебеди с братцем в печь, села в устьиц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1557338"/>
            <a:ext cx="439102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А тут и отец с матерью пришли и им гостинцы принесли</a:t>
            </a:r>
            <a:br>
              <a:rPr lang="ru-RU" altLang="ru-RU" sz="2400" b="1" smtClean="0"/>
            </a:br>
            <a:r>
              <a:rPr lang="ru-RU" altLang="ru-RU" sz="2400" b="1" smtClean="0"/>
              <a:t>в виде цифр №5, стр. 21. Найдите их.</a:t>
            </a:r>
            <a:endParaRPr lang="ru-RU" altLang="ru-RU" sz="2400" smtClean="0"/>
          </a:p>
        </p:txBody>
      </p:sp>
      <p:pic>
        <p:nvPicPr>
          <p:cNvPr id="34819" name="Содержимое 4" descr="отец с матерью пришли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84438" y="1600200"/>
            <a:ext cx="4679950" cy="5068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5844" name="Picture 2" descr="C:\Users\я\Pictures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 descr="C:\Users\я\Pictures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C:\Users\я\Pictures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260350"/>
            <a:ext cx="53768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989138"/>
            <a:ext cx="3348037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Georgia" pitchFamily="18" charset="0"/>
              </a:rPr>
              <a:t>На этом наше путешествие закончилось.</a:t>
            </a:r>
            <a:br>
              <a:rPr lang="ru-RU" altLang="ru-RU" sz="3200" smtClean="0">
                <a:latin typeface="Georgia" pitchFamily="18" charset="0"/>
              </a:rPr>
            </a:br>
            <a:endParaRPr lang="ru-RU" altLang="ru-RU" sz="3200" smtClean="0">
              <a:latin typeface="Georgia" pitchFamily="18" charset="0"/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sz="quarter" idx="1"/>
          </p:nvPr>
        </p:nvSpPr>
        <p:spPr>
          <a:xfrm>
            <a:off x="157163" y="1916113"/>
            <a:ext cx="8964612" cy="44958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-Что нового узнали на уроке?</a:t>
            </a:r>
          </a:p>
          <a:p>
            <a:pPr eaLnBrk="1" hangingPunct="1"/>
            <a:r>
              <a:rPr lang="ru-RU" altLang="ru-RU" sz="4000" smtClean="0"/>
              <a:t>- Кто научился пользоваться таблицей сложения?</a:t>
            </a:r>
          </a:p>
          <a:p>
            <a:pPr eaLnBrk="1" hangingPunct="1"/>
            <a:r>
              <a:rPr lang="ru-RU" altLang="ru-RU" sz="4000" smtClean="0"/>
              <a:t>-Кто хорошо запомнил состав числа 9?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4000" smtClean="0"/>
              <a:t>(9 это 5 и…, 1 и…, 3 и…, 9 и…, 6 и…, 7 и…)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  <a:ln>
            <a:prstDash val="dash"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933FF"/>
                </a:solidFill>
              </a:rPr>
              <a:t> 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Оцени себя !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935163"/>
            <a:ext cx="8229600" cy="4389437"/>
          </a:xfrm>
        </p:spPr>
        <p:txBody>
          <a:bodyPr>
            <a:normAutofit fontScale="77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5800" dirty="0" smtClean="0">
                <a:solidFill>
                  <a:srgbClr val="92D050"/>
                </a:solidFill>
              </a:rPr>
              <a:t>Всё понял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6400" dirty="0" smtClean="0">
                <a:solidFill>
                  <a:srgbClr val="FFC000"/>
                </a:solidFill>
              </a:rPr>
              <a:t>Сомневаюсь     </a:t>
            </a:r>
            <a:endParaRPr lang="ru-RU" sz="6400" dirty="0" smtClean="0">
              <a:solidFill>
                <a:srgbClr val="FFFF00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6400" dirty="0" smtClean="0">
                <a:solidFill>
                  <a:schemeClr val="tx2"/>
                </a:solidFill>
              </a:rPr>
              <a:t>Не понимаю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5357813" y="2214563"/>
            <a:ext cx="914400" cy="914400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5286375" y="5214938"/>
            <a:ext cx="914400" cy="914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ятно 2 5"/>
          <p:cNvSpPr/>
          <p:nvPr/>
        </p:nvSpPr>
        <p:spPr>
          <a:xfrm>
            <a:off x="5286375" y="3714750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Picture 3" descr="C:\Users\я\Pictures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088" y="1773238"/>
            <a:ext cx="76327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+mn-cs"/>
              </a:rPr>
              <a:t>Раз, два, три, четыре, пять,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+mn-cs"/>
              </a:rPr>
              <a:t>Начинаем мы считать: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+mn-cs"/>
              </a:rPr>
              <a:t>Ручка, книги, тетрадь,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+mn-cs"/>
              </a:rPr>
              <a:t>                                        карандаш.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+mn-cs"/>
              </a:rPr>
              <a:t> Итак,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+mn-cs"/>
              </a:rPr>
              <a:t>              урок начинается наш!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6"/>
            <a:ext cx="748883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МОЛОДЦЫ!</a:t>
            </a:r>
          </a:p>
        </p:txBody>
      </p:sp>
      <p:pic>
        <p:nvPicPr>
          <p:cNvPr id="38915" name="Рисунок 2" descr="http://lisyonok.ucoz.ru/smilez/ogromniye/2789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2828925"/>
            <a:ext cx="33829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8888" y="765175"/>
            <a:ext cx="5473700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j-lt"/>
                <a:cs typeface="+mn-cs"/>
              </a:rPr>
              <a:t>Используемые ресурсы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+mj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213" y="1989138"/>
            <a:ext cx="7559675" cy="535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 Л.Г. </a:t>
            </a:r>
            <a:r>
              <a:rPr lang="ru-RU" sz="2400" dirty="0" err="1">
                <a:latin typeface="+mn-lt"/>
                <a:cs typeface="+mn-cs"/>
              </a:rPr>
              <a:t>Петерсон</a:t>
            </a:r>
            <a:r>
              <a:rPr lang="ru-RU" sz="2400" dirty="0">
                <a:latin typeface="+mn-lt"/>
                <a:cs typeface="+mn-cs"/>
              </a:rPr>
              <a:t>. Учебник . Математика. 1 класс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2. Раскраски «Гуси-лебеди»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  <a:hlinkClick r:id="rId2"/>
              </a:rPr>
              <a:t>http://www.raskraska.com/raskraski/237/</a:t>
            </a:r>
            <a:endParaRPr lang="ru-RU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3. Сказка «Гуси-лебеди , иллюстрации к сказке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latin typeface="+mn-lt"/>
                <a:cs typeface="+mn-cs"/>
                <a:hlinkClick r:id="rId3"/>
              </a:rPr>
              <a:t>http://audioskazki.net/archives/301</a:t>
            </a:r>
            <a:endParaRPr lang="ru-RU" sz="2400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4. Т.Н. Максимова. Поурочные разработки по математике.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Сегодня мы с вами отправимся в необычное путешествие в сказку «Гуси – лебеди»</a:t>
            </a:r>
            <a:endParaRPr lang="ru-RU" dirty="0"/>
          </a:p>
        </p:txBody>
      </p:sp>
      <p:pic>
        <p:nvPicPr>
          <p:cNvPr id="12291" name="Picture 2" descr="Жили мужик да баба. У них была дочка да сынок маленьки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60350"/>
            <a:ext cx="45370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вдалеке гуси-лебеди и пропали за темным лесо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765175"/>
            <a:ext cx="34671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алетели гуси-лебеди, подхватили мальчика, унесли на крылья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1628775"/>
            <a:ext cx="396081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Бросилась девочка догонять их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773238"/>
            <a:ext cx="43926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013" y="260350"/>
            <a:ext cx="7723187" cy="15843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Бежала, бежала, увидела - стоит печь. </a:t>
            </a:r>
            <a:br>
              <a:rPr lang="ru-RU" sz="2000" b="1" dirty="0" smtClean="0"/>
            </a:br>
            <a:r>
              <a:rPr lang="ru-RU" sz="2000" b="1" dirty="0" smtClean="0"/>
              <a:t>- Печка, печка, скажи, куда гуси-лебеди полетели? </a:t>
            </a:r>
            <a:br>
              <a:rPr lang="ru-RU" sz="2000" b="1" dirty="0" smtClean="0"/>
            </a:br>
            <a:r>
              <a:rPr lang="ru-RU" sz="2000" b="1" dirty="0" smtClean="0"/>
              <a:t>Печка ей отвечает: «выполни задания –скажу».</a:t>
            </a:r>
            <a:br>
              <a:rPr lang="ru-RU" sz="2000" b="1" dirty="0" smtClean="0"/>
            </a:br>
            <a:r>
              <a:rPr lang="ru-RU" sz="2000" b="1" dirty="0" smtClean="0"/>
              <a:t>«Некогда мне , я спешу!»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237288"/>
            <a:ext cx="6705600" cy="498475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Помогите  девочке, чтобы на нее печка не рассердилась.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pic>
        <p:nvPicPr>
          <p:cNvPr id="14340" name="Рисунок 3" descr="увидела - стоит печ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989138"/>
            <a:ext cx="52562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4" name="Picture 2" descr="C:\Users\я\Pictures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87363"/>
            <a:ext cx="91440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+mn-cs"/>
              </a:rPr>
              <a:t>Числовой ряд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Покажите число, которое меньше 4 ,но больше 2.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Покажите число, которое стоит между числами 7 и 9.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Посчитайте от 4 до 9, от 8 до 13, от 17 до 10, от 12 до 5.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Назовите число , следующее за числом 5.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Назовите число, идущее перед числом 9.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475" y="5057775"/>
            <a:ext cx="8280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C00000"/>
              </a:solidFill>
              <a:latin typeface="Georg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Молодцы!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+mn-cs"/>
              </a:rPr>
              <a:t>Помогли девочке справиться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+mn-cs"/>
              </a:rPr>
              <a:t>с первым заданием.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/>
              <a:t> Побежала девочка дальше - стоит яблоня. </a:t>
            </a:r>
            <a:br>
              <a:rPr lang="ru-RU" altLang="ru-RU" sz="2400" b="1" smtClean="0"/>
            </a:br>
            <a:r>
              <a:rPr lang="ru-RU" altLang="ru-RU" sz="2400" b="1" smtClean="0"/>
              <a:t>- Яблоня, яблоня, скажи, куда гуси-лебеди полетели?</a:t>
            </a:r>
            <a:endParaRPr lang="ru-RU" altLang="ru-RU" sz="2400" smtClean="0"/>
          </a:p>
        </p:txBody>
      </p:sp>
      <p:pic>
        <p:nvPicPr>
          <p:cNvPr id="4" name="Содержимое 3" descr="Побежала девочка дальше - стоит яблоня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39975" y="1700213"/>
            <a:ext cx="4752975" cy="4967287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19250" y="6021388"/>
            <a:ext cx="676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Georgia" pitchFamily="18" charset="0"/>
              </a:rPr>
              <a:t/>
            </a:r>
            <a:br>
              <a:rPr lang="ru-RU" altLang="ru-RU" b="1">
                <a:latin typeface="Georgia" pitchFamily="18" charset="0"/>
              </a:rPr>
            </a:br>
            <a:endParaRPr lang="ru-RU" altLang="ru-RU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ru-RU" altLang="ru-RU" sz="4000" smtClean="0"/>
          </a:p>
          <a:p>
            <a:pPr eaLnBrk="1" hangingPunct="1"/>
            <a:r>
              <a:rPr lang="ru-RU" altLang="ru-RU" sz="5400" smtClean="0"/>
              <a:t>              4 +      = 7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   </a:t>
            </a:r>
          </a:p>
          <a:p>
            <a:pPr eaLnBrk="1" hangingPunct="1"/>
            <a:r>
              <a:rPr lang="ru-RU" altLang="ru-RU" sz="5400" smtClean="0"/>
              <a:t>                 +          = 9</a:t>
            </a:r>
          </a:p>
          <a:p>
            <a:pPr eaLnBrk="1" hangingPunct="1"/>
            <a:endParaRPr lang="ru-RU" altLang="ru-RU" smtClean="0"/>
          </a:p>
          <a:p>
            <a:pPr algn="ctr" eaLnBrk="1" hangingPunct="1"/>
            <a:r>
              <a:rPr lang="ru-RU" altLang="ru-RU" smtClean="0"/>
              <a:t> </a:t>
            </a:r>
            <a:r>
              <a:rPr lang="ru-RU" altLang="ru-RU" sz="3900" smtClean="0"/>
              <a:t>А ещё как можно получить 7,9?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313" y="3789363"/>
            <a:ext cx="792162" cy="738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0563" y="3789363"/>
            <a:ext cx="792162" cy="738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0200" y="2349500"/>
            <a:ext cx="755650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333375"/>
            <a:ext cx="8964612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Georgia" pitchFamily="18" charset="0"/>
                <a:cs typeface="+mn-cs"/>
              </a:rPr>
              <a:t>-Отгадаешь , какие числа пропущены, - скажу.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697</TotalTime>
  <Words>584</Words>
  <Application>Microsoft Office PowerPoint</Application>
  <PresentationFormat>Экран (4:3)</PresentationFormat>
  <Paragraphs>111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Tw Cen MT</vt:lpstr>
      <vt:lpstr>Arial</vt:lpstr>
      <vt:lpstr>Calibri</vt:lpstr>
      <vt:lpstr>Wingdings</vt:lpstr>
      <vt:lpstr>Wingdings 2</vt:lpstr>
      <vt:lpstr>Arial Black</vt:lpstr>
      <vt:lpstr>Georgia</vt:lpstr>
      <vt:lpstr>Обычная</vt:lpstr>
      <vt:lpstr>Слайд 1</vt:lpstr>
      <vt:lpstr>Цели урока: </vt:lpstr>
      <vt:lpstr>Слайд 3</vt:lpstr>
      <vt:lpstr>Слайд 4</vt:lpstr>
      <vt:lpstr>Слайд 5</vt:lpstr>
      <vt:lpstr>Бежала, бежала, увидела - стоит печь.  - Печка, печка, скажи, куда гуси-лебеди полетели?  Печка ей отвечает: «выполни задания –скажу». «Некогда мне , я спешу!»</vt:lpstr>
      <vt:lpstr>Слайд 7</vt:lpstr>
      <vt:lpstr> Побежала девочка дальше - стоит яблоня.  - Яблоня, яблоня, скажи, куда гуси-лебеди полетели?</vt:lpstr>
      <vt:lpstr>Слайд 9</vt:lpstr>
      <vt:lpstr>Побежала девочка дальше.  Течет молочная река в кисельных берегах.  - Молочная река, кисельные берега, куда гуси-лебеди полетели?  </vt:lpstr>
      <vt:lpstr>Выполни мое задание –скажу.</vt:lpstr>
      <vt:lpstr>Слайд 12</vt:lpstr>
      <vt:lpstr>Слайд 13</vt:lpstr>
      <vt:lpstr>Девочка взяла братца и побежала. </vt:lpstr>
      <vt:lpstr>Слайд 15</vt:lpstr>
      <vt:lpstr>Слайд 16</vt:lpstr>
      <vt:lpstr>Слайд 17</vt:lpstr>
      <vt:lpstr>Слайд 18</vt:lpstr>
      <vt:lpstr>Река укрыла ее под кисельным бережком. Гуси-лебеди не увидали, пролетели мимо. Девочка с братцем опять побежали. </vt:lpstr>
      <vt:lpstr>   Девочка с братцем опять побежала. А гуси-лебеди воротились, летят навстречу, вот-вот увидят. Что делать? Беда! Стоит яблоня... — Яблоня, матушка, спрячь меня!   -Расшифруй примеры , пользуясь таблицей , тогда помогу.  № 3, стр. 20 </vt:lpstr>
      <vt:lpstr>Слайд 21</vt:lpstr>
      <vt:lpstr>Слайд 22</vt:lpstr>
      <vt:lpstr>Слайд 23</vt:lpstr>
      <vt:lpstr>-Дополни выражения и сделай рисунки.                                №6,  стр. 21</vt:lpstr>
      <vt:lpstr>Гуси-лебеди полетали-полетали, покричали-покричали и ни с чем улетели к бабе-яге. Девочка сказала печи спасибо и вместе с братцем прибежала домой.  . </vt:lpstr>
      <vt:lpstr>А тут и отец с матерью пришли и им гостинцы принесли в виде цифр №5, стр. 21. Найдите их.</vt:lpstr>
      <vt:lpstr>Слайд 27</vt:lpstr>
      <vt:lpstr>На этом наше путешествие закончилось. </vt:lpstr>
      <vt:lpstr>        Оцени себя !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re</cp:lastModifiedBy>
  <cp:revision>310</cp:revision>
  <dcterms:created xsi:type="dcterms:W3CDTF">2011-11-27T10:57:41Z</dcterms:created>
  <dcterms:modified xsi:type="dcterms:W3CDTF">2014-03-13T16:11:41Z</dcterms:modified>
</cp:coreProperties>
</file>