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68" r:id="rId4"/>
    <p:sldId id="276" r:id="rId5"/>
    <p:sldId id="277" r:id="rId6"/>
    <p:sldId id="262" r:id="rId7"/>
    <p:sldId id="278" r:id="rId8"/>
    <p:sldId id="266" r:id="rId9"/>
    <p:sldId id="284" r:id="rId10"/>
    <p:sldId id="282" r:id="rId11"/>
    <p:sldId id="260" r:id="rId12"/>
    <p:sldId id="261" r:id="rId13"/>
    <p:sldId id="264" r:id="rId14"/>
    <p:sldId id="265" r:id="rId15"/>
    <p:sldId id="285" r:id="rId16"/>
    <p:sldId id="267" r:id="rId17"/>
    <p:sldId id="272" r:id="rId18"/>
    <p:sldId id="269" r:id="rId19"/>
    <p:sldId id="270" r:id="rId20"/>
    <p:sldId id="271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5D76C-6E5B-4A0F-AC90-5ED94343DE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166EA-1CB7-4188-B656-8042CCD269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570DE-79F8-4A36-B71D-E21A8166FE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76668B-5DAD-4E77-A4F3-96D675CFD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AA5C74-9532-4F17-A5D9-D4399575D8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0FA469-4EBD-4B61-B71E-A9EF33773C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43977-3132-426D-B1A0-D5A3D66F6F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B92C8-0021-4D0E-AC1D-6C37129179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E83B0-1601-445B-BF83-B4596591D9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E8822-C098-43A2-88C7-F9441242DB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2A54-CE74-46DC-AAEB-2A8BA6F1A1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620C6-23BA-4F85-91B6-13421B5C8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2FD88-E4A6-4B60-94DA-1AD6C43F88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41794-B570-46AB-AFA9-6EDA278B81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29F0F5-66A3-472B-A66B-34CAA1CA2B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n.wikipedia.org/wiki/Pottery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5400" b="1" i="1">
                <a:solidFill>
                  <a:schemeClr val="accent2"/>
                </a:solidFill>
              </a:rPr>
              <a:t>Gzhel ceramics,</a:t>
            </a:r>
            <a:endParaRPr lang="en-US" sz="5400" b="1" i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sz="5400" b="1" i="1">
                <a:solidFill>
                  <a:schemeClr val="accent2"/>
                </a:solidFill>
              </a:rPr>
              <a:t> </a:t>
            </a:r>
            <a:r>
              <a:rPr lang="en-US" sz="5400" b="1" i="1">
                <a:solidFill>
                  <a:schemeClr val="accent2"/>
                </a:solidFill>
              </a:rPr>
              <a:t>          </a:t>
            </a:r>
            <a:r>
              <a:rPr lang="ru-RU" sz="5400" b="1" i="1">
                <a:solidFill>
                  <a:schemeClr val="accent2"/>
                </a:solidFill>
              </a:rPr>
              <a:t>a national </a:t>
            </a:r>
            <a:endParaRPr lang="en-US" sz="5400" b="1" i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5400" b="1" i="1">
                <a:solidFill>
                  <a:schemeClr val="accent2"/>
                </a:solidFill>
              </a:rPr>
              <a:t>                      </a:t>
            </a:r>
            <a:r>
              <a:rPr lang="ru-RU" sz="5400" b="1" i="1">
                <a:solidFill>
                  <a:schemeClr val="accent2"/>
                </a:solidFill>
              </a:rPr>
              <a:t>art craft</a:t>
            </a:r>
            <a:r>
              <a:rPr lang="en-US" sz="5400" b="1" i="1">
                <a:solidFill>
                  <a:schemeClr val="accent2"/>
                </a:solidFill>
              </a:rPr>
              <a:t>.</a:t>
            </a:r>
            <a:r>
              <a:rPr lang="ru-RU" sz="5400" b="1" i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5888"/>
            <a:ext cx="187325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4941888"/>
            <a:ext cx="17986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88" y="333375"/>
            <a:ext cx="18716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68313" y="333375"/>
            <a:ext cx="62547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</a:rPr>
              <a:t>The</a:t>
            </a:r>
            <a:r>
              <a:rPr lang="en-US" sz="4000" b="1">
                <a:solidFill>
                  <a:schemeClr val="accent2"/>
                </a:solidFill>
              </a:rPr>
              <a:t> Gzhel </a:t>
            </a:r>
            <a:r>
              <a:rPr lang="ru-RU" sz="4000" b="1">
                <a:solidFill>
                  <a:schemeClr val="accent2"/>
                </a:solidFill>
              </a:rPr>
              <a:t> patterns are</a:t>
            </a:r>
            <a:endParaRPr lang="en-US" sz="4000" b="1">
              <a:solidFill>
                <a:schemeClr val="accent2"/>
              </a:solidFill>
            </a:endParaRPr>
          </a:p>
          <a:p>
            <a:r>
              <a:rPr lang="ru-RU" sz="4000" b="1">
                <a:solidFill>
                  <a:schemeClr val="accent2"/>
                </a:solidFill>
              </a:rPr>
              <a:t>cobalt-blue designs on </a:t>
            </a:r>
            <a:endParaRPr lang="en-US" sz="4000" b="1">
              <a:solidFill>
                <a:schemeClr val="accent2"/>
              </a:solidFill>
            </a:endParaRPr>
          </a:p>
          <a:p>
            <a:r>
              <a:rPr lang="ru-RU" sz="4000" b="1">
                <a:solidFill>
                  <a:schemeClr val="accent2"/>
                </a:solidFill>
              </a:rPr>
              <a:t>a white background.</a:t>
            </a:r>
            <a:endParaRPr lang="en-US" sz="4000" b="1">
              <a:solidFill>
                <a:schemeClr val="accent2"/>
              </a:solidFill>
            </a:endParaRPr>
          </a:p>
          <a:p>
            <a:r>
              <a:rPr lang="ru-RU" sz="4000" b="1">
                <a:solidFill>
                  <a:schemeClr val="accent2"/>
                </a:solidFill>
              </a:rPr>
              <a:t>The traditional</a:t>
            </a:r>
            <a:r>
              <a:rPr lang="en-US" sz="40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chemeClr val="accent2"/>
                </a:solidFill>
              </a:rPr>
              <a:t>subjects</a:t>
            </a:r>
            <a:endParaRPr lang="en-US" sz="4000" b="1">
              <a:solidFill>
                <a:schemeClr val="accent2"/>
              </a:solidFill>
            </a:endParaRPr>
          </a:p>
          <a:p>
            <a:r>
              <a:rPr lang="en-US" sz="40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chemeClr val="accent2"/>
                </a:solidFill>
              </a:rPr>
              <a:t>of Gzhel porcelain </a:t>
            </a:r>
            <a:endParaRPr lang="en-US" sz="4000" b="1">
              <a:solidFill>
                <a:schemeClr val="accent2"/>
              </a:solidFill>
            </a:endParaRPr>
          </a:p>
          <a:p>
            <a:r>
              <a:rPr lang="ru-RU" sz="4000" b="1">
                <a:solidFill>
                  <a:schemeClr val="accent2"/>
                </a:solidFill>
              </a:rPr>
              <a:t>were birds and flowers.   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59113" y="4724400"/>
            <a:ext cx="1314450" cy="847725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0488"/>
            <a:ext cx="914400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668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b="1" i="1">
                <a:solidFill>
                  <a:schemeClr val="accent2"/>
                </a:solidFill>
              </a:rPr>
              <a:t>In 1810 the Kuznetsovs, a local </a:t>
            </a:r>
          </a:p>
          <a:p>
            <a:pPr>
              <a:buFontTx/>
              <a:buNone/>
            </a:pPr>
            <a:r>
              <a:rPr lang="en-GB" sz="2800" b="1" i="1">
                <a:solidFill>
                  <a:schemeClr val="accent2"/>
                </a:solidFill>
              </a:rPr>
              <a:t>Family founded a </a:t>
            </a:r>
            <a:r>
              <a:rPr lang="ru-RU" sz="2800" b="1" i="1">
                <a:solidFill>
                  <a:schemeClr val="accent2"/>
                </a:solidFill>
              </a:rPr>
              <a:t>porcelain </a:t>
            </a:r>
            <a:r>
              <a:rPr lang="en-GB" sz="2800" b="1" i="1">
                <a:solidFill>
                  <a:schemeClr val="accent2"/>
                </a:solidFill>
              </a:rPr>
              <a:t>factory here.</a:t>
            </a:r>
          </a:p>
          <a:p>
            <a:pPr>
              <a:buFontTx/>
              <a:buNone/>
            </a:pPr>
            <a:r>
              <a:rPr lang="en-GB" sz="2800" b="1" i="1">
                <a:solidFill>
                  <a:schemeClr val="accent2"/>
                </a:solidFill>
              </a:rPr>
              <a:t> </a:t>
            </a:r>
            <a:r>
              <a:rPr lang="en-US" sz="2800" b="1" i="1">
                <a:solidFill>
                  <a:schemeClr val="accent2"/>
                </a:solidFill>
              </a:rPr>
              <a:t>I</a:t>
            </a:r>
            <a:r>
              <a:rPr lang="ru-RU" sz="2800" b="1" i="1">
                <a:solidFill>
                  <a:schemeClr val="accent2"/>
                </a:solidFill>
              </a:rPr>
              <a:t>n the second half of the XIX century</a:t>
            </a:r>
            <a:r>
              <a:rPr lang="en-US" sz="2800" b="1" i="1">
                <a:solidFill>
                  <a:schemeClr val="accent2"/>
                </a:solidFill>
              </a:rPr>
              <a:t> they</a:t>
            </a:r>
          </a:p>
          <a:p>
            <a:pPr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 became the main </a:t>
            </a:r>
            <a:r>
              <a:rPr lang="ru-RU" sz="2800" b="1" i="1">
                <a:solidFill>
                  <a:schemeClr val="accent2"/>
                </a:solidFill>
              </a:rPr>
              <a:t>suppliers of</a:t>
            </a:r>
            <a:r>
              <a:rPr lang="en-US" sz="2800" b="1" i="1">
                <a:solidFill>
                  <a:schemeClr val="accent2"/>
                </a:solidFill>
              </a:rPr>
              <a:t> Russian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 porcelain</a:t>
            </a:r>
            <a:r>
              <a:rPr lang="en-US" sz="2800" b="1" i="1">
                <a:solidFill>
                  <a:schemeClr val="accent2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 </a:t>
            </a:r>
            <a:r>
              <a:rPr lang="ru-RU" sz="2800" b="1" i="1">
                <a:solidFill>
                  <a:schemeClr val="accent2"/>
                </a:solidFill>
              </a:rPr>
              <a:t>At this time, they h</a:t>
            </a:r>
            <a:r>
              <a:rPr lang="en-US" sz="2800" b="1" i="1">
                <a:solidFill>
                  <a:schemeClr val="accent2"/>
                </a:solidFill>
              </a:rPr>
              <a:t>ad</a:t>
            </a:r>
            <a:r>
              <a:rPr lang="ru-RU" sz="2800" b="1" i="1">
                <a:solidFill>
                  <a:schemeClr val="accent2"/>
                </a:solidFill>
              </a:rPr>
              <a:t> 18 enterprises in </a:t>
            </a:r>
            <a:endParaRPr lang="en-US" sz="2800" b="1" i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different regions of the Russian Empire</a:t>
            </a:r>
            <a:r>
              <a:rPr lang="en-US" sz="2800" b="1" i="1">
                <a:solidFill>
                  <a:schemeClr val="accent2"/>
                </a:solidFill>
              </a:rPr>
              <a:t>.</a:t>
            </a:r>
            <a:r>
              <a:rPr lang="en-US" sz="2800" b="1" i="1"/>
              <a:t> </a:t>
            </a:r>
          </a:p>
          <a:p>
            <a:endParaRPr lang="en-US" sz="2800" b="1" i="1"/>
          </a:p>
          <a:p>
            <a:endParaRPr lang="ru-RU" sz="2800"/>
          </a:p>
        </p:txBody>
      </p:sp>
      <p:pic>
        <p:nvPicPr>
          <p:cNvPr id="1024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92500" y="333375"/>
            <a:ext cx="1314450" cy="847725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8313" y="115888"/>
            <a:ext cx="889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600" b="1" i="1">
                <a:solidFill>
                  <a:srgbClr val="000099"/>
                </a:solidFill>
              </a:rPr>
              <a:t>After the revolution Kuznetsovs’ factories  were nationalized.</a:t>
            </a:r>
            <a:endParaRPr lang="ru-RU" sz="3600" b="1" i="1">
              <a:solidFill>
                <a:srgbClr val="000099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48038" y="5373688"/>
            <a:ext cx="1314450" cy="847725"/>
          </a:xfrm>
          <a:noFill/>
          <a:ln/>
        </p:spPr>
      </p:pic>
      <p:pic>
        <p:nvPicPr>
          <p:cNvPr id="11272" name="Picture 8" descr="220px-%D0%93%D0%B6%D0%B5%D0%BB%D1%8C%D1%81%D0%BA%D0%B8%D0%B9_%D1%84%D0%B0%D1%80%D1%84%D0%BE%D1%80%D0%BE%D0%B2%D1%8B%D0%B9_%D0%B7%D0%B0%D0%B2%D0%BE%D0%B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11413" y="1844675"/>
            <a:ext cx="3600450" cy="2700338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220px-%D0%A1%D0%B0%D0%BC%D0%BE%D0%B2%D0%B0%D1%80_%D1%84%D0%B0%D1%80%D1%84%D0%BE%D1%80%D0%BE%D0%B2%D1%8B%D0%B9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188913"/>
            <a:ext cx="6121400" cy="6335712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684213" y="-7938"/>
            <a:ext cx="10693401" cy="686593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924175"/>
            <a:ext cx="9144000" cy="3933825"/>
          </a:xfrm>
          <a:noFill/>
          <a:ln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5288" y="333375"/>
            <a:ext cx="84978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600" b="1" i="1">
                <a:solidFill>
                  <a:schemeClr val="accent2"/>
                </a:solidFill>
              </a:rPr>
              <a:t>Nowadays there is a special school</a:t>
            </a:r>
          </a:p>
          <a:p>
            <a:r>
              <a:rPr lang="en-GB" sz="3600" b="1" i="1">
                <a:solidFill>
                  <a:schemeClr val="accent2"/>
                </a:solidFill>
              </a:rPr>
              <a:t> in Gzhel where children </a:t>
            </a:r>
          </a:p>
          <a:p>
            <a:r>
              <a:rPr lang="en-GB" sz="3600" b="1" i="1">
                <a:solidFill>
                  <a:schemeClr val="accent2"/>
                </a:solidFill>
              </a:rPr>
              <a:t>are taught the traditional craft.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140176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508500"/>
            <a:ext cx="14525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420938"/>
            <a:ext cx="14541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1725" y="476250"/>
            <a:ext cx="151288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288" y="2781300"/>
            <a:ext cx="15128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5157788"/>
            <a:ext cx="151288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5150" y="0"/>
            <a:ext cx="538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860800"/>
            <a:ext cx="25669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981075"/>
            <a:ext cx="2124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3860800"/>
            <a:ext cx="24479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70929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accent2"/>
                </a:solidFill>
              </a:rPr>
              <a:t>Gzhel </a:t>
            </a:r>
            <a:r>
              <a:rPr lang="en-US" sz="3200" b="1" i="1">
                <a:solidFill>
                  <a:schemeClr val="accent2"/>
                </a:solidFill>
              </a:rPr>
              <a:t>items include</a:t>
            </a:r>
            <a:r>
              <a:rPr lang="ru-RU" sz="3200" b="1" i="1">
                <a:solidFill>
                  <a:schemeClr val="accent2"/>
                </a:solidFill>
              </a:rPr>
              <a:t> vases, </a:t>
            </a:r>
            <a:endParaRPr lang="en-US" sz="3200" b="1" i="1">
              <a:solidFill>
                <a:schemeClr val="accent2"/>
              </a:solidFill>
            </a:endParaRPr>
          </a:p>
          <a:p>
            <a:r>
              <a:rPr lang="ru-RU" sz="3200" b="1" i="1">
                <a:solidFill>
                  <a:schemeClr val="accent2"/>
                </a:solidFill>
              </a:rPr>
              <a:t> toys, articles of interior: </a:t>
            </a:r>
            <a:endParaRPr lang="en-US" sz="3200" b="1" i="1">
              <a:solidFill>
                <a:schemeClr val="accent2"/>
              </a:solidFill>
            </a:endParaRPr>
          </a:p>
          <a:p>
            <a:r>
              <a:rPr lang="ru-RU" sz="3200" b="1" i="1">
                <a:solidFill>
                  <a:schemeClr val="accent2"/>
                </a:solidFill>
              </a:rPr>
              <a:t>fireplaces, chandeliers </a:t>
            </a:r>
            <a:endParaRPr lang="en-US" sz="3200" b="1" i="1">
              <a:solidFill>
                <a:schemeClr val="accent2"/>
              </a:solidFill>
            </a:endParaRPr>
          </a:p>
          <a:p>
            <a:r>
              <a:rPr lang="ru-RU" sz="3200" b="1" i="1">
                <a:solidFill>
                  <a:schemeClr val="accent2"/>
                </a:solidFill>
              </a:rPr>
              <a:t>and other porcelain.</a:t>
            </a:r>
            <a:endParaRPr lang="en-US" sz="3200" b="1" i="1">
              <a:solidFill>
                <a:schemeClr val="accent2"/>
              </a:solidFill>
            </a:endParaRPr>
          </a:p>
          <a:p>
            <a:r>
              <a:rPr lang="en-US" sz="3200" b="1" i="1">
                <a:solidFill>
                  <a:schemeClr val="accent2"/>
                </a:solidFill>
              </a:rPr>
              <a:t>The p</a:t>
            </a:r>
            <a:r>
              <a:rPr lang="ru-RU" sz="3200" b="1" i="1">
                <a:solidFill>
                  <a:schemeClr val="accent2"/>
                </a:solidFill>
              </a:rPr>
              <a:t>roducts of the "Gzhel" are in </a:t>
            </a:r>
            <a:endParaRPr lang="en-US" sz="3200" b="1" i="1">
              <a:solidFill>
                <a:schemeClr val="accent2"/>
              </a:solidFill>
            </a:endParaRPr>
          </a:p>
          <a:p>
            <a:r>
              <a:rPr lang="ru-RU" sz="3200" b="1" i="1">
                <a:solidFill>
                  <a:schemeClr val="accent2"/>
                </a:solidFill>
              </a:rPr>
              <a:t>demand </a:t>
            </a:r>
            <a:r>
              <a:rPr lang="en-US" sz="3200" b="1" i="1">
                <a:solidFill>
                  <a:schemeClr val="accent2"/>
                </a:solidFill>
              </a:rPr>
              <a:t>both in</a:t>
            </a:r>
            <a:r>
              <a:rPr lang="ru-RU" sz="3200" b="1" i="1">
                <a:solidFill>
                  <a:schemeClr val="accent2"/>
                </a:solidFill>
              </a:rPr>
              <a:t> Russia</a:t>
            </a:r>
            <a:r>
              <a:rPr lang="en-US" sz="3200" b="1" i="1">
                <a:solidFill>
                  <a:schemeClr val="accent2"/>
                </a:solidFill>
              </a:rPr>
              <a:t> </a:t>
            </a:r>
            <a:r>
              <a:rPr lang="ru-RU" sz="3200" b="1" i="1">
                <a:solidFill>
                  <a:schemeClr val="accent2"/>
                </a:solidFill>
              </a:rPr>
              <a:t>and </a:t>
            </a:r>
            <a:r>
              <a:rPr lang="en-US" sz="3200" b="1" i="1">
                <a:solidFill>
                  <a:schemeClr val="accent2"/>
                </a:solidFill>
              </a:rPr>
              <a:t>abroad</a:t>
            </a:r>
            <a:r>
              <a:rPr lang="ru-RU" sz="3200" b="1" i="1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&amp;Gcy;&amp;zhcy;&amp;iecy;&amp;lcy;&amp;softcy; – &amp;icy;&amp;scy;&amp;tcy;&amp;ocy;&amp;rcy;&amp;icy;&amp;yacy; &amp;dcy;&amp;rcy;&amp;iecy;&amp;vcy;&amp;ncy;&amp;iecy;&amp;gcy;&amp;ocy; &amp;rcy;&amp;iecy;&amp;mcy;&amp;iecy;&amp;scy;&amp;l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3357563"/>
            <a:ext cx="4032250" cy="3021012"/>
          </a:xfrm>
          <a:prstGeom prst="rect">
            <a:avLst/>
          </a:prstGeom>
          <a:noFill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16013" y="188913"/>
            <a:ext cx="7081837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The name of Gzhel is known </a:t>
            </a:r>
          </a:p>
          <a:p>
            <a:r>
              <a:rPr lang="en-US" sz="3200" b="1">
                <a:solidFill>
                  <a:schemeClr val="accent2"/>
                </a:solidFill>
              </a:rPr>
              <a:t>all over the world. It is the name</a:t>
            </a:r>
          </a:p>
          <a:p>
            <a:r>
              <a:rPr lang="en-US" sz="3200" b="1">
                <a:solidFill>
                  <a:schemeClr val="accent2"/>
                </a:solidFill>
              </a:rPr>
              <a:t> of a Traditional Russian craft.</a:t>
            </a:r>
          </a:p>
          <a:p>
            <a:r>
              <a:rPr lang="ru-RU" sz="3200" b="1">
                <a:solidFill>
                  <a:schemeClr val="accent2"/>
                </a:solidFill>
              </a:rPr>
              <a:t>The name of Gzhel </a:t>
            </a:r>
            <a:r>
              <a:rPr lang="en-US" sz="3200" b="1">
                <a:solidFill>
                  <a:schemeClr val="accent2"/>
                </a:solidFill>
              </a:rPr>
              <a:t> is </a:t>
            </a:r>
            <a:r>
              <a:rPr lang="ru-RU" sz="3200" b="1">
                <a:solidFill>
                  <a:schemeClr val="accent2"/>
                </a:solidFill>
              </a:rPr>
              <a:t>considered </a:t>
            </a:r>
            <a:endParaRPr lang="en-US" sz="3200" b="1">
              <a:solidFill>
                <a:schemeClr val="accent2"/>
              </a:solidFill>
            </a:endParaRPr>
          </a:p>
          <a:p>
            <a:r>
              <a:rPr lang="ru-RU" sz="3200" b="1">
                <a:solidFill>
                  <a:schemeClr val="accent2"/>
                </a:solidFill>
              </a:rPr>
              <a:t>to be </a:t>
            </a:r>
            <a:r>
              <a:rPr lang="en-US" sz="3200" b="1">
                <a:solidFill>
                  <a:schemeClr val="accent2"/>
                </a:solidFill>
              </a:rPr>
              <a:t>a</a:t>
            </a:r>
            <a:r>
              <a:rPr lang="ru-RU" sz="3200" b="1">
                <a:solidFill>
                  <a:schemeClr val="accent2"/>
                </a:solidFill>
              </a:rPr>
              <a:t> symbol of Russia as well as </a:t>
            </a:r>
            <a:endParaRPr lang="en-US" sz="3200" b="1">
              <a:solidFill>
                <a:schemeClr val="accent2"/>
              </a:solidFill>
            </a:endParaRPr>
          </a:p>
          <a:p>
            <a:r>
              <a:rPr lang="ru-RU" sz="3200" b="1">
                <a:solidFill>
                  <a:schemeClr val="accent2"/>
                </a:solidFill>
              </a:rPr>
              <a:t>matryoshkas and samovars.</a:t>
            </a:r>
            <a:r>
              <a:rPr lang="ru-RU" sz="3600" b="1">
                <a:solidFill>
                  <a:schemeClr val="accent2"/>
                </a:solidFill>
              </a:rPr>
              <a:t/>
            </a:r>
            <a:br>
              <a:rPr lang="ru-RU" sz="3600" b="1">
                <a:solidFill>
                  <a:schemeClr val="accent2"/>
                </a:solidFill>
              </a:rPr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260350"/>
            <a:ext cx="8736013" cy="6264275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620713"/>
            <a:ext cx="6948487" cy="545465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68538" y="620713"/>
            <a:ext cx="4248150" cy="4248150"/>
          </a:xfrm>
          <a:noFill/>
          <a:ln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692275" y="5516563"/>
            <a:ext cx="6408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8000"/>
                </a:solidFill>
              </a:rPr>
              <a:t>Thank you for your attention!</a:t>
            </a:r>
            <a:endParaRPr lang="ru-RU" sz="3200" b="1" i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3068638"/>
            <a:ext cx="30972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3141663"/>
            <a:ext cx="30591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1916113"/>
            <a:ext cx="36718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331913" y="333375"/>
            <a:ext cx="6051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 i="1">
                <a:solidFill>
                  <a:schemeClr val="hlink"/>
                </a:solidFill>
              </a:rPr>
              <a:t>Gzhel pottery is unique.</a:t>
            </a:r>
          </a:p>
          <a:p>
            <a:r>
              <a:rPr lang="en-GB" sz="3600" b="1" i="1">
                <a:solidFill>
                  <a:schemeClr val="hlink"/>
                </a:solidFill>
              </a:rPr>
              <a:t> It </a:t>
            </a:r>
            <a:r>
              <a:rPr lang="en-US" sz="3600" b="1" i="1">
                <a:solidFill>
                  <a:schemeClr val="hlink"/>
                </a:solidFill>
              </a:rPr>
              <a:t>has </a:t>
            </a:r>
            <a:r>
              <a:rPr lang="en-GB" sz="3600" b="1" i="1">
                <a:solidFill>
                  <a:schemeClr val="hlink"/>
                </a:solidFill>
              </a:rPr>
              <a:t>a blue floral design.</a:t>
            </a:r>
            <a:r>
              <a:rPr lang="en-GB" sz="36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19138" y="260350"/>
            <a:ext cx="84248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 sz="4000" b="1"/>
          </a:p>
          <a:p>
            <a:r>
              <a:rPr lang="en-GB" sz="4000" b="1">
                <a:solidFill>
                  <a:schemeClr val="accent2"/>
                </a:solidFill>
              </a:rPr>
              <a:t>Gzhel </a:t>
            </a:r>
            <a:r>
              <a:rPr lang="ru-RU" sz="4000" b="1" i="1">
                <a:solidFill>
                  <a:schemeClr val="accent2"/>
                </a:solidFill>
              </a:rPr>
              <a:t>ceramics</a:t>
            </a:r>
            <a:r>
              <a:rPr lang="en-US" sz="4000" b="1" i="1">
                <a:solidFill>
                  <a:schemeClr val="accent2"/>
                </a:solidFill>
              </a:rPr>
              <a:t> centre</a:t>
            </a:r>
            <a:r>
              <a:rPr lang="en-US" b="1" i="1">
                <a:solidFill>
                  <a:schemeClr val="accent2"/>
                </a:solidFill>
              </a:rPr>
              <a:t> </a:t>
            </a:r>
            <a:r>
              <a:rPr lang="en-GB" sz="4000" b="1">
                <a:solidFill>
                  <a:schemeClr val="accent2"/>
                </a:solidFill>
              </a:rPr>
              <a:t> is situated not far from   Zhukovsky. In fact it is </a:t>
            </a:r>
            <a:r>
              <a:rPr lang="en-US" sz="4000" b="1">
                <a:solidFill>
                  <a:schemeClr val="accent2"/>
                </a:solidFill>
              </a:rPr>
              <a:t>a large</a:t>
            </a:r>
            <a:r>
              <a:rPr lang="en-GB" sz="4000" b="1">
                <a:solidFill>
                  <a:schemeClr val="accent2"/>
                </a:solidFill>
              </a:rPr>
              <a:t> area comprising about thirty villages.</a:t>
            </a:r>
          </a:p>
        </p:txBody>
      </p:sp>
      <p:pic>
        <p:nvPicPr>
          <p:cNvPr id="31749" name="Picture 2" descr="http://www.ljplus.ru/img4/z/o/zoe_dorogaya1/gzhel-vyves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3498850"/>
            <a:ext cx="558006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15888"/>
            <a:ext cx="10080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68313" y="260350"/>
            <a:ext cx="86487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</a:rPr>
              <a:t>For centuries Gzhel </a:t>
            </a:r>
            <a:r>
              <a:rPr lang="en-US" sz="4000" b="1">
                <a:solidFill>
                  <a:schemeClr val="accent2"/>
                </a:solidFill>
              </a:rPr>
              <a:t>used to </a:t>
            </a:r>
            <a:r>
              <a:rPr lang="en-GB" sz="4000" b="1">
                <a:solidFill>
                  <a:schemeClr val="accent2"/>
                </a:solidFill>
              </a:rPr>
              <a:t>supply</a:t>
            </a:r>
          </a:p>
          <a:p>
            <a:r>
              <a:rPr lang="en-GB" sz="4000" b="1">
                <a:solidFill>
                  <a:schemeClr val="accent2"/>
                </a:solidFill>
              </a:rPr>
              <a:t> the Russian towns</a:t>
            </a:r>
          </a:p>
          <a:p>
            <a:r>
              <a:rPr lang="en-GB" sz="4000" b="1">
                <a:solidFill>
                  <a:schemeClr val="accent2"/>
                </a:solidFill>
              </a:rPr>
              <a:t> and countryside with clay,</a:t>
            </a:r>
          </a:p>
          <a:p>
            <a:r>
              <a:rPr lang="en-GB" sz="4000" b="1">
                <a:solidFill>
                  <a:schemeClr val="accent2"/>
                </a:solidFill>
              </a:rPr>
              <a:t> tiles, bricks, and pottery. </a:t>
            </a:r>
          </a:p>
        </p:txBody>
      </p:sp>
      <p:pic>
        <p:nvPicPr>
          <p:cNvPr id="32774" name="Picture 6" descr="&amp;Tcy;&amp;iecy;&amp;rcy;&amp;mcy;&amp;ocy;&amp;pcy;&amp;acy;&amp;ncy;&amp;iecy;&amp;lcy;&amp;softcy; 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3213100"/>
            <a:ext cx="4176712" cy="3095625"/>
          </a:xfrm>
          <a:noFill/>
          <a:ln/>
        </p:spPr>
      </p:pic>
      <p:pic>
        <p:nvPicPr>
          <p:cNvPr id="32777" name="Picture 9" descr="gorshk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76825" y="3284538"/>
            <a:ext cx="3576638" cy="2678112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640762" cy="2808287"/>
          </a:xfrm>
        </p:spPr>
        <p:txBody>
          <a:bodyPr/>
          <a:lstStyle/>
          <a:p>
            <a:pPr>
              <a:buFontTx/>
              <a:buNone/>
            </a:pPr>
            <a:r>
              <a:rPr lang="en-GB" sz="3600" b="1" i="1">
                <a:solidFill>
                  <a:srgbClr val="000099"/>
                </a:solidFill>
              </a:rPr>
              <a:t>The name of Gzhel became associated with </a:t>
            </a:r>
            <a:r>
              <a:rPr lang="en-GB" sz="3600" b="1" i="1">
                <a:solidFill>
                  <a:srgbClr val="000099"/>
                </a:solidFill>
                <a:hlinkClick r:id="rId2" tooltip="Pottery"/>
              </a:rPr>
              <a:t>pottery</a:t>
            </a:r>
            <a:r>
              <a:rPr lang="en-GB" sz="3600" b="1" i="1">
                <a:solidFill>
                  <a:srgbClr val="000099"/>
                </a:solidFill>
              </a:rPr>
              <a:t> in the 14th century.</a:t>
            </a:r>
            <a:endParaRPr lang="ru-RU" sz="3600" b="1" i="1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en-GB" sz="3600" b="1" i="1">
                <a:solidFill>
                  <a:srgbClr val="000099"/>
                </a:solidFill>
              </a:rPr>
              <a:t> Gzhel pottery was originally</a:t>
            </a:r>
            <a:r>
              <a:rPr lang="ru-RU" sz="3600" b="1" i="1">
                <a:solidFill>
                  <a:srgbClr val="000099"/>
                </a:solidFill>
              </a:rPr>
              <a:t> </a:t>
            </a:r>
            <a:r>
              <a:rPr lang="en-GB" sz="3600" b="1" i="1">
                <a:solidFill>
                  <a:srgbClr val="000099"/>
                </a:solidFill>
              </a:rPr>
              <a:t>created by potters in their homes.</a:t>
            </a:r>
          </a:p>
          <a:p>
            <a:endParaRPr lang="ru-RU" sz="3600"/>
          </a:p>
        </p:txBody>
      </p:sp>
      <p:pic>
        <p:nvPicPr>
          <p:cNvPr id="819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63713" y="2565400"/>
            <a:ext cx="5545137" cy="4160838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b="1">
                <a:solidFill>
                  <a:schemeClr val="accent2"/>
                </a:solidFill>
              </a:rPr>
              <a:t>The second half of </a:t>
            </a:r>
          </a:p>
          <a:p>
            <a:pPr>
              <a:buFontTx/>
              <a:buNone/>
            </a:pPr>
            <a:r>
              <a:rPr lang="en-GB" sz="2800" b="1">
                <a:solidFill>
                  <a:schemeClr val="accent2"/>
                </a:solidFill>
              </a:rPr>
              <a:t>the eighteenth century</a:t>
            </a:r>
          </a:p>
          <a:p>
            <a:pPr>
              <a:buFontTx/>
              <a:buNone/>
            </a:pPr>
            <a:r>
              <a:rPr lang="en-GB" sz="2800" b="1">
                <a:solidFill>
                  <a:schemeClr val="accent2"/>
                </a:solidFill>
              </a:rPr>
              <a:t> witnessed an </a:t>
            </a:r>
          </a:p>
          <a:p>
            <a:pPr>
              <a:buFontTx/>
              <a:buNone/>
            </a:pPr>
            <a:r>
              <a:rPr lang="en-GB" sz="2800" b="1">
                <a:solidFill>
                  <a:schemeClr val="accent2"/>
                </a:solidFill>
              </a:rPr>
              <a:t>important </a:t>
            </a:r>
          </a:p>
          <a:p>
            <a:pPr>
              <a:buFontTx/>
              <a:buNone/>
            </a:pPr>
            <a:r>
              <a:rPr lang="en-GB" sz="2800" b="1">
                <a:solidFill>
                  <a:schemeClr val="accent2"/>
                </a:solidFill>
              </a:rPr>
              <a:t>breakthrough</a:t>
            </a:r>
          </a:p>
          <a:p>
            <a:pPr>
              <a:buFontTx/>
              <a:buNone/>
            </a:pPr>
            <a:r>
              <a:rPr lang="en-GB" sz="2800" b="1">
                <a:solidFill>
                  <a:schemeClr val="accent2"/>
                </a:solidFill>
              </a:rPr>
              <a:t>in the pottery industry</a:t>
            </a:r>
          </a:p>
          <a:p>
            <a:pPr>
              <a:buFontTx/>
              <a:buNone/>
            </a:pPr>
            <a:r>
              <a:rPr lang="en-GB" sz="2800" b="1">
                <a:solidFill>
                  <a:schemeClr val="accent2"/>
                </a:solidFill>
              </a:rPr>
              <a:t> of Gzhel</a:t>
            </a:r>
          </a:p>
          <a:p>
            <a:pPr>
              <a:buFontTx/>
              <a:buNone/>
            </a:pPr>
            <a:r>
              <a:rPr lang="en-GB" sz="2800" b="1">
                <a:solidFill>
                  <a:schemeClr val="accent2"/>
                </a:solidFill>
              </a:rPr>
              <a:t> - majolica wares began to be</a:t>
            </a:r>
          </a:p>
          <a:p>
            <a:pPr>
              <a:buFontTx/>
              <a:buNone/>
            </a:pPr>
            <a:r>
              <a:rPr lang="en-GB" sz="2800" b="1">
                <a:solidFill>
                  <a:schemeClr val="accent2"/>
                </a:solidFill>
              </a:rPr>
              <a:t>   produced. </a:t>
            </a:r>
            <a:endParaRPr lang="ru-RU" sz="2800" b="1">
              <a:solidFill>
                <a:schemeClr val="accent2"/>
              </a:solidFill>
            </a:endParaRPr>
          </a:p>
        </p:txBody>
      </p:sp>
      <p:pic>
        <p:nvPicPr>
          <p:cNvPr id="33796" name="Picture 2" descr="http://www.russika.ru/userimages/665_4463_1299241969.jpg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19700" y="333375"/>
            <a:ext cx="3673475" cy="2830513"/>
          </a:xfrm>
          <a:noFill/>
          <a:ln/>
        </p:spPr>
      </p:pic>
      <p:pic>
        <p:nvPicPr>
          <p:cNvPr id="33799" name="Picture 4" descr="http://www.strannik-sergey.ru/2012/2012-01-15-Gjel/photos/kumgan.jpg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11863" y="3429000"/>
            <a:ext cx="2508250" cy="3240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88913"/>
            <a:ext cx="4495800" cy="5184775"/>
          </a:xfrm>
          <a:noFill/>
          <a:ln/>
        </p:spPr>
      </p:pic>
      <p:pic>
        <p:nvPicPr>
          <p:cNvPr id="15367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92725" y="260350"/>
            <a:ext cx="3311525" cy="51847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666908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solidFill>
                  <a:schemeClr val="accent2"/>
                </a:solidFill>
              </a:rPr>
              <a:t>First they produced </a:t>
            </a:r>
            <a:r>
              <a:rPr lang="ru-RU" sz="2800" b="1">
                <a:solidFill>
                  <a:schemeClr val="accent2"/>
                </a:solidFill>
              </a:rPr>
              <a:t>so</a:t>
            </a:r>
            <a:r>
              <a:rPr lang="en-US" sz="2800" b="1">
                <a:solidFill>
                  <a:schemeClr val="accent2"/>
                </a:solidFill>
              </a:rPr>
              <a:t> </a:t>
            </a:r>
            <a:r>
              <a:rPr lang="ru-RU" sz="2800" b="1">
                <a:solidFill>
                  <a:schemeClr val="accent2"/>
                </a:solidFill>
              </a:rPr>
              <a:t>called "black“</a:t>
            </a:r>
            <a:r>
              <a:rPr lang="en-US" sz="2800" b="1">
                <a:solidFill>
                  <a:schemeClr val="accent2"/>
                </a:solidFill>
              </a:rPr>
              <a:t> pottery.</a:t>
            </a:r>
          </a:p>
          <a:p>
            <a:pPr>
              <a:buFontTx/>
              <a:buNone/>
            </a:pPr>
            <a:r>
              <a:rPr lang="en-US" sz="2800" b="1">
                <a:solidFill>
                  <a:schemeClr val="accent2"/>
                </a:solidFill>
              </a:rPr>
              <a:t>T</a:t>
            </a:r>
            <a:r>
              <a:rPr lang="ru-RU" sz="2800" b="1">
                <a:solidFill>
                  <a:schemeClr val="accent2"/>
                </a:solidFill>
              </a:rPr>
              <a:t>he "blue" painted Gzhel tableware, which is</a:t>
            </a:r>
            <a:r>
              <a:rPr lang="en-US" sz="2800" b="1">
                <a:solidFill>
                  <a:schemeClr val="accent2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known in the whole world</a:t>
            </a:r>
            <a:r>
              <a:rPr lang="en-US" sz="2800" b="1">
                <a:solidFill>
                  <a:schemeClr val="accent2"/>
                </a:solidFill>
              </a:rPr>
              <a:t> now</a:t>
            </a:r>
            <a:r>
              <a:rPr lang="ru-RU" sz="2800" b="1">
                <a:solidFill>
                  <a:schemeClr val="accent2"/>
                </a:solidFill>
              </a:rPr>
              <a:t>, </a:t>
            </a:r>
            <a:r>
              <a:rPr lang="en-US" sz="2800" b="1">
                <a:solidFill>
                  <a:schemeClr val="accent2"/>
                </a:solidFill>
              </a:rPr>
              <a:t>appeared </a:t>
            </a:r>
          </a:p>
          <a:p>
            <a:pPr>
              <a:buFontTx/>
              <a:buNone/>
            </a:pPr>
            <a:r>
              <a:rPr lang="en-US" sz="2800" b="1">
                <a:solidFill>
                  <a:schemeClr val="accent2"/>
                </a:solidFill>
              </a:rPr>
              <a:t>later when l</a:t>
            </a:r>
            <a:r>
              <a:rPr lang="ru-RU" sz="2800" b="1">
                <a:solidFill>
                  <a:schemeClr val="accent2"/>
                </a:solidFill>
              </a:rPr>
              <a:t>ight grey clay was discovered in</a:t>
            </a:r>
            <a:endParaRPr lang="en-US" sz="28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 1802</a:t>
            </a:r>
            <a:r>
              <a:rPr lang="en-US" sz="2800" b="1">
                <a:solidFill>
                  <a:schemeClr val="accent2"/>
                </a:solidFill>
              </a:rPr>
              <a:t>.</a:t>
            </a:r>
            <a:r>
              <a:rPr lang="ru-RU" sz="2800" b="1">
                <a:solidFill>
                  <a:schemeClr val="accent2"/>
                </a:solidFill>
              </a:rPr>
              <a:t> </a:t>
            </a:r>
            <a:endParaRPr lang="en-US" sz="28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8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8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8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8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800" b="1">
                <a:solidFill>
                  <a:schemeClr val="accent2"/>
                </a:solidFill>
              </a:rPr>
              <a:t>Then they found</a:t>
            </a:r>
            <a:r>
              <a:rPr lang="ru-RU" sz="2800" b="1">
                <a:solidFill>
                  <a:schemeClr val="accent2"/>
                </a:solidFill>
              </a:rPr>
              <a:t> white Chinaware, and </a:t>
            </a:r>
            <a:endParaRPr lang="en-US" sz="28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800" b="1">
                <a:solidFill>
                  <a:schemeClr val="accent2"/>
                </a:solidFill>
              </a:rPr>
              <a:t>in</a:t>
            </a:r>
            <a:r>
              <a:rPr lang="ru-RU" sz="2800" b="1">
                <a:solidFill>
                  <a:schemeClr val="accent2"/>
                </a:solidFill>
              </a:rPr>
              <a:t> 1804 the first porcelain factory</a:t>
            </a:r>
            <a:r>
              <a:rPr lang="en-US" sz="2800" b="1">
                <a:solidFill>
                  <a:schemeClr val="accent2"/>
                </a:solidFill>
              </a:rPr>
              <a:t> of</a:t>
            </a:r>
            <a:r>
              <a:rPr lang="ru-RU" sz="2800" b="1">
                <a:solidFill>
                  <a:schemeClr val="accent2"/>
                </a:solidFill>
              </a:rPr>
              <a:t> Gzhel </a:t>
            </a:r>
            <a:endParaRPr lang="en-US" sz="28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was founded.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2565400"/>
            <a:ext cx="29178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367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Adobe Fangsong Std R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</cp:lastModifiedBy>
  <cp:revision>20</cp:revision>
  <dcterms:created xsi:type="dcterms:W3CDTF">2013-05-20T18:08:51Z</dcterms:created>
  <dcterms:modified xsi:type="dcterms:W3CDTF">2014-03-13T10:29:05Z</dcterms:modified>
</cp:coreProperties>
</file>