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3"/>
  </p:notesMasterIdLst>
  <p:handoutMasterIdLst>
    <p:handoutMasterId r:id="rId24"/>
  </p:handoutMasterIdLst>
  <p:sldIdLst>
    <p:sldId id="275" r:id="rId2"/>
    <p:sldId id="286" r:id="rId3"/>
    <p:sldId id="282" r:id="rId4"/>
    <p:sldId id="283" r:id="rId5"/>
    <p:sldId id="284" r:id="rId6"/>
    <p:sldId id="285" r:id="rId7"/>
    <p:sldId id="276" r:id="rId8"/>
    <p:sldId id="256" r:id="rId9"/>
    <p:sldId id="258" r:id="rId10"/>
    <p:sldId id="259" r:id="rId11"/>
    <p:sldId id="267" r:id="rId12"/>
    <p:sldId id="277" r:id="rId13"/>
    <p:sldId id="279" r:id="rId14"/>
    <p:sldId id="269" r:id="rId15"/>
    <p:sldId id="271" r:id="rId16"/>
    <p:sldId id="264" r:id="rId17"/>
    <p:sldId id="265" r:id="rId18"/>
    <p:sldId id="273" r:id="rId19"/>
    <p:sldId id="272" r:id="rId20"/>
    <p:sldId id="266" r:id="rId21"/>
    <p:sldId id="280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3E0303-A727-447D-ACEE-719F0360F863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CBBE5F-C4E8-4728-9153-C3748EAD80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25E754-36FE-4262-9F7D-344D4DFB9282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6BE871-4CB3-4D4D-AB67-A441627FE0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DD29D-1097-4810-B396-889C4D3EC28F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0B3A6-4E58-4D82-9757-FAE0E87610EF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FCE77E-75A2-43A3-A237-F6B162CA2386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2142A-5EEA-4D01-8C8A-AB9D0514D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3F45-549A-44A4-8231-C52181D6EE4F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F4A2-0F42-483D-A571-96AEB1EA9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8A0-BA67-4FDE-BAF4-C1F13309953F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EA41-272B-4D4D-80FC-AE0A554B8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F393-10DD-4634-B5A1-5FEEA8A0EC40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A6F8-86FF-4616-8E0C-8D68B46F1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9F55-13B5-4439-898E-E4A631F02B7A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FBBF-07D3-4A19-8E65-3C5025D06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6785-5089-4058-8AB0-45C2C8520873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6881-F63E-4D2D-823B-B79361E281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9038-A610-4697-A28D-9D3B8024B14C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27D0-4B2D-4906-B4C7-B9B14D6E5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8F66-D90A-4186-A4B3-A4796A94BE0C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C3B8-2DBF-4009-9411-7AA595D13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7DA-F3AE-43E6-ACE0-D5986CF01214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0BD2-D3BE-4290-A5A2-0C3A2CCCDE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B04A-B8D9-4F95-B1A2-EABEFDC6A6D1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4735-66BD-47D6-A18F-712A20574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9520-5CDF-49DC-B51E-A37C8413AEE9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9FC1F-170A-42A2-A5A8-DC8F9E8B2F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E1F236-6514-4AEC-9A34-2AD854D31E92}" type="datetime1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«Мой университет - </a:t>
            </a:r>
            <a:r>
              <a:rPr lang="en-US"/>
              <a:t>www.moi-mummi.ru»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AAA23A52-E689-4BE8-BEF9-E8C69DA95B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98" r:id="rId2"/>
    <p:sldLayoutId id="214748410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spd="slow">
    <p:push dir="u"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389438"/>
          </a:xfrm>
        </p:spPr>
        <p:txBody>
          <a:bodyPr/>
          <a:lstStyle/>
          <a:p>
            <a:pPr marL="0" indent="0" algn="ctr" eaLnBrk="1" hangingPunct="1">
              <a:buFont typeface="Corbel" pitchFamily="34" charset="0"/>
              <a:buNone/>
            </a:pPr>
            <a:r>
              <a:rPr lang="ru-RU" sz="4400" b="1" smtClean="0">
                <a:solidFill>
                  <a:srgbClr val="002060"/>
                </a:solidFill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Тема урока: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4400" b="1" smtClean="0">
                <a:solidFill>
                  <a:srgbClr val="002060"/>
                </a:solidFill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Закрепление. Решение задач.</a:t>
            </a:r>
            <a:endParaRPr lang="en-US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en-US" sz="4400" b="1" smtClean="0">
                <a:solidFill>
                  <a:srgbClr val="002060"/>
                </a:solidFill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2 </a:t>
            </a:r>
            <a:r>
              <a:rPr lang="ru-RU" sz="4400" b="1" smtClean="0">
                <a:solidFill>
                  <a:srgbClr val="002060"/>
                </a:solidFill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класс.</a:t>
            </a:r>
            <a:endParaRPr lang="en-US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endParaRPr lang="en-US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endParaRPr lang="ru-RU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>
              <a:buFont typeface="Corbel" pitchFamily="34" charset="0"/>
              <a:buNone/>
            </a:pPr>
            <a:r>
              <a:rPr lang="en-US" smtClean="0">
                <a:solidFill>
                  <a:srgbClr val="192E3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mtClean="0">
                <a:solidFill>
                  <a:srgbClr val="192E3A"/>
                </a:solidFill>
                <a:latin typeface="Times New Roman" pitchFamily="18" charset="0"/>
                <a:cs typeface="Times New Roman" pitchFamily="18" charset="0"/>
              </a:rPr>
              <a:t>Идентификаторы автора: 263-099-036</a:t>
            </a:r>
          </a:p>
          <a:p>
            <a:pPr marL="0" indent="0">
              <a:buFont typeface="Corbel" pitchFamily="34" charset="0"/>
              <a:buNone/>
            </a:pPr>
            <a:r>
              <a:rPr lang="en-US" smtClean="0">
                <a:solidFill>
                  <a:srgbClr val="192E3A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mtClean="0">
                <a:solidFill>
                  <a:srgbClr val="192E3A"/>
                </a:solidFill>
                <a:latin typeface="Times New Roman" pitchFamily="18" charset="0"/>
                <a:cs typeface="Times New Roman" pitchFamily="18" charset="0"/>
              </a:rPr>
              <a:t>Винокурова Елена Викторовна</a:t>
            </a:r>
          </a:p>
          <a:p>
            <a:pPr marL="0" indent="0" algn="ctr" eaLnBrk="1" hangingPunct="1">
              <a:buFont typeface="Corbel" pitchFamily="34" charset="0"/>
              <a:buNone/>
            </a:pPr>
            <a:endParaRPr lang="en-US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endParaRPr lang="en-US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endParaRPr lang="en-US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endParaRPr lang="ru-RU" sz="4400" b="1" smtClean="0">
              <a:solidFill>
                <a:srgbClr val="002060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pPr marL="0" indent="0" algn="ctr" eaLnBrk="1" hangingPunct="1">
              <a:buFont typeface="Corbel" pitchFamily="34" charset="0"/>
              <a:buNone/>
            </a:pPr>
            <a:endParaRPr lang="ru-RU" smtClean="0"/>
          </a:p>
        </p:txBody>
      </p:sp>
      <p:pic>
        <p:nvPicPr>
          <p:cNvPr id="6148" name="Picture 4" descr="http://www.umniza.de/WebRoot/Store22/Shops/62303963/4E68/D8BD/7B46/7166/F65E/C0A8/28BC/C734/978-5-0902-2484-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2708275"/>
            <a:ext cx="241776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" y="85725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8"/>
          <p:cNvSpPr>
            <a:spLocks noGrp="1"/>
          </p:cNvSpPr>
          <p:nvPr>
            <p:ph idx="1"/>
          </p:nvPr>
        </p:nvSpPr>
        <p:spPr>
          <a:xfrm>
            <a:off x="1016000" y="965200"/>
            <a:ext cx="8640763" cy="5876925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	6		7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	100    70	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		      44	54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	70-8-1	70+(8-1) 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		      42	 60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	93 	 	      19 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	8+6+1	   15-9+7	</a:t>
            </a:r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41272"/>
            <a:ext cx="37165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Проверка: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22825" y="871538"/>
            <a:ext cx="5127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tabLst>
                <a:tab pos="690563" algn="l"/>
              </a:tabLst>
            </a:pPr>
            <a:r>
              <a:rPr lang="ru-RU" sz="4800" b="1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ru-RU" sz="4800" b="1">
              <a:solidFill>
                <a:srgbClr val="00B0F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95813" y="1739900"/>
            <a:ext cx="835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338" algn="ctr" eaLnBrk="1" hangingPunct="1"/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00238" y="2493963"/>
            <a:ext cx="800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ru-RU" sz="480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259513" y="3265488"/>
            <a:ext cx="2416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338" algn="ctr" eaLnBrk="1" hangingPunct="1"/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(70+8)-1</a:t>
            </a:r>
          </a:p>
        </p:txBody>
      </p:sp>
      <p:pic>
        <p:nvPicPr>
          <p:cNvPr id="16393" name="Picture 6" descr="http://s3.postimg.org/djrv975vn/1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6950" y="974725"/>
            <a:ext cx="6762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http://s3.postimg.org/djrv975vn/15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3138" y="2493963"/>
            <a:ext cx="6778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" descr="http://s3.postimg.org/djrv975vn/15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3138" y="3268663"/>
            <a:ext cx="6778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 descr="http://s3.postimg.org/djrv975vn/15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3138" y="4025900"/>
            <a:ext cx="6778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6" descr="http://s3.postimg.org/djrv975vn/15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0913" y="4948238"/>
            <a:ext cx="6778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6" descr="http://s3.postimg.org/djrv975vn/15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3138" y="5821363"/>
            <a:ext cx="6778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6" descr="http://s3.postimg.org/djrv975vn/15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6950" y="1711325"/>
            <a:ext cx="6762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00238" y="4025900"/>
            <a:ext cx="800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80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79775" y="4841875"/>
            <a:ext cx="800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480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81763" y="5565775"/>
            <a:ext cx="1971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12-5+7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" y="236538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ttp://school.xvatit.com/images/8/8f/T6z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789363"/>
            <a:ext cx="29257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031875" y="836613"/>
            <a:ext cx="7127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Corbel" pitchFamily="34" charset="0"/>
              <a:buAutoNum type="arabicPeriod"/>
              <a:tabLst>
                <a:tab pos="690563" algn="l"/>
              </a:tabLst>
            </a:pPr>
            <a:r>
              <a:rPr lang="ru-RU" sz="320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кормушке сидели 16 воробьев и 12 синиц. Сколько всего птиц сидит на кормушке?</a:t>
            </a:r>
          </a:p>
          <a:p>
            <a:pPr marL="342900" indent="-342900" algn="just" eaLnBrk="1" hangingPunct="1">
              <a:buFont typeface="Corbel" pitchFamily="34" charset="0"/>
              <a:buAutoNum type="arabicPeriod"/>
              <a:tabLst>
                <a:tab pos="690563" algn="l"/>
              </a:tabLst>
            </a:pPr>
            <a:r>
              <a:rPr lang="ru-RU" sz="320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кормушке сидели 16 воробьев и 12 синиц. Сколько снегирей сидит на кормушке?</a:t>
            </a:r>
          </a:p>
          <a:p>
            <a:pPr marL="342900" indent="-342900" algn="just" eaLnBrk="1" hangingPunct="1">
              <a:buFont typeface="Corbel" pitchFamily="34" charset="0"/>
              <a:buAutoNum type="arabicPeriod"/>
              <a:tabLst>
                <a:tab pos="690563" algn="l"/>
              </a:tabLst>
            </a:pPr>
            <a:r>
              <a:rPr lang="ru-RU" sz="320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кормушке сидели воробьи и 16 синиц. Сколько всего птиц сидит на кормушке?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61052" y="3750509"/>
            <a:ext cx="415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9718" y="928115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61052" y="2487933"/>
            <a:ext cx="415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18021"/>
            <a:ext cx="52935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задачу: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14375" y="4986338"/>
            <a:ext cx="7824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Докажите, что первый текст- это задача?</a:t>
            </a:r>
          </a:p>
          <a:p>
            <a:pPr algn="ctr" eaLnBrk="1" hangingPunct="1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текст №2 и №3 не подходят?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15" descr="http://f1.live4fun.ru/pictures/img_23286059_884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3838"/>
            <a:ext cx="86423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787900" y="609600"/>
            <a:ext cx="3744913" cy="274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409747">
            <a:off x="3870325" y="485775"/>
            <a:ext cx="4608513" cy="253047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стоит в моём начале,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сзади - загородный дом.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вместе -это мы решали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партой - в школе,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– за столом.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3800" y="1181100"/>
            <a:ext cx="3108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857250" y="188913"/>
            <a:ext cx="7407275" cy="13557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417763"/>
            <a:ext cx="8412162" cy="4038600"/>
          </a:xfrm>
        </p:spPr>
        <p:txBody>
          <a:bodyPr rtlCol="0">
            <a:normAutofit/>
          </a:bodyPr>
          <a:lstStyle/>
          <a:p>
            <a:pPr marL="3429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Сколько </a:t>
            </a:r>
          </a:p>
          <a:p>
            <a:pPr marL="34290" indent="0" eaLnBrk="1" fontAlgn="auto" hangingPunct="1">
              <a:lnSpc>
                <a:spcPct val="150000"/>
              </a:lnSpc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пирожков лежало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тарелке?</a:t>
            </a:r>
          </a:p>
          <a:p>
            <a:pPr indent="-13716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93096"/>
            <a:ext cx="81376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условие задачи желтым цветом.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16013" y="1763713"/>
            <a:ext cx="78486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одной тарелке лежало 26 пирожков, а на другой на 4  пирожка больше.</a:t>
            </a:r>
            <a:endParaRPr lang="ru-RU" sz="2800"/>
          </a:p>
        </p:txBody>
      </p:sp>
      <p:sp>
        <p:nvSpPr>
          <p:cNvPr id="8" name="Прямоугольник 7"/>
          <p:cNvSpPr/>
          <p:nvPr/>
        </p:nvSpPr>
        <p:spPr>
          <a:xfrm>
            <a:off x="699632" y="5007323"/>
            <a:ext cx="81054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вопрос задачи красным цветом.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19075"/>
            <a:ext cx="878522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4868863"/>
            <a:ext cx="6996113" cy="4324350"/>
          </a:xfrm>
        </p:spPr>
        <p:txBody>
          <a:bodyPr/>
          <a:lstStyle/>
          <a:p>
            <a:pPr marL="914400" indent="-914400" eaLnBrk="1" hangingPunct="1">
              <a:buFont typeface="Wingdings 2" pitchFamily="18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26+4=30 (п.)</a:t>
            </a:r>
          </a:p>
          <a:p>
            <a:pPr marL="914400" indent="-914400" eaLnBrk="1" hangingPunct="1">
              <a:buFont typeface="Wingdings 2" pitchFamily="18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Ответ: 30 пирожков лежало на второй тарелке.</a:t>
            </a:r>
          </a:p>
          <a:p>
            <a:pPr marL="914400" indent="-914400" eaLnBrk="1" hangingPunct="1">
              <a:buFont typeface="Wingdings 2" pitchFamily="18" charset="2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buFont typeface="Wingdings 2" pitchFamily="18" charset="2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4" name="Группа 15"/>
          <p:cNvGrpSpPr>
            <a:grpSpLocks/>
          </p:cNvGrpSpPr>
          <p:nvPr/>
        </p:nvGrpSpPr>
        <p:grpSpPr bwMode="auto">
          <a:xfrm>
            <a:off x="2286000" y="1143000"/>
            <a:ext cx="3489325" cy="4279900"/>
            <a:chOff x="214313" y="785813"/>
            <a:chExt cx="3488902" cy="4280118"/>
          </a:xfrm>
        </p:grpSpPr>
        <p:grpSp>
          <p:nvGrpSpPr>
            <p:cNvPr id="20488" name="Группа 3"/>
            <p:cNvGrpSpPr>
              <a:grpSpLocks/>
            </p:cNvGrpSpPr>
            <p:nvPr/>
          </p:nvGrpSpPr>
          <p:grpSpPr bwMode="auto">
            <a:xfrm>
              <a:off x="214313" y="1785938"/>
              <a:ext cx="2571750" cy="142875"/>
              <a:chOff x="642910" y="1785926"/>
              <a:chExt cx="2571768" cy="142876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714340" y="1857419"/>
                <a:ext cx="2357168" cy="1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642910" y="1785977"/>
                <a:ext cx="142859" cy="1428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3071507" y="1785977"/>
                <a:ext cx="142859" cy="1428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489" name="Группа 3"/>
            <p:cNvGrpSpPr>
              <a:grpSpLocks/>
            </p:cNvGrpSpPr>
            <p:nvPr/>
          </p:nvGrpSpPr>
          <p:grpSpPr bwMode="auto">
            <a:xfrm>
              <a:off x="285750" y="2976598"/>
              <a:ext cx="3274590" cy="166655"/>
              <a:chOff x="642910" y="1762146"/>
              <a:chExt cx="4210216" cy="166656"/>
            </a:xfrm>
          </p:grpSpPr>
          <p:cxnSp>
            <p:nvCxnSpPr>
              <p:cNvPr id="9" name="Прямая соединительная линия 8"/>
              <p:cNvCxnSpPr>
                <a:endCxn id="21" idx="2"/>
              </p:cNvCxnSpPr>
              <p:nvPr/>
            </p:nvCxnSpPr>
            <p:spPr>
              <a:xfrm>
                <a:off x="785758" y="1846366"/>
                <a:ext cx="4067389" cy="1111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Овал 9"/>
              <p:cNvSpPr/>
              <p:nvPr/>
            </p:nvSpPr>
            <p:spPr>
              <a:xfrm>
                <a:off x="642900" y="1786037"/>
                <a:ext cx="142859" cy="1428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714360" y="1762223"/>
                <a:ext cx="142859" cy="1428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490" name="Прямоугольник 11"/>
            <p:cNvSpPr>
              <a:spLocks noChangeArrowheads="1"/>
            </p:cNvSpPr>
            <p:nvPr/>
          </p:nvSpPr>
          <p:spPr bwMode="auto">
            <a:xfrm>
              <a:off x="1071563" y="785813"/>
              <a:ext cx="178286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73050" indent="-273050" eaLnBrk="1" hangingPunct="1">
                <a:spcBef>
                  <a:spcPct val="20000"/>
                </a:spcBef>
                <a:buClr>
                  <a:srgbClr val="0BD0D9"/>
                </a:buClr>
                <a:buSzPct val="95000"/>
              </a:pPr>
              <a:r>
                <a:rPr lang="ru-RU" sz="6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26 п.</a:t>
              </a:r>
            </a:p>
          </p:txBody>
        </p:sp>
        <p:sp>
          <p:nvSpPr>
            <p:cNvPr id="20491" name="Прямоугольник 12"/>
            <p:cNvSpPr>
              <a:spLocks noChangeArrowheads="1"/>
            </p:cNvSpPr>
            <p:nvPr/>
          </p:nvSpPr>
          <p:spPr bwMode="auto">
            <a:xfrm>
              <a:off x="1000125" y="2000250"/>
              <a:ext cx="18473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73050" indent="-273050" eaLnBrk="1" hangingPunct="1">
                <a:spcBef>
                  <a:spcPct val="20000"/>
                </a:spcBef>
                <a:buClr>
                  <a:srgbClr val="0BD0D9"/>
                </a:buClr>
                <a:buSzPct val="95000"/>
              </a:pPr>
              <a:endParaRPr lang="ru-RU" sz="6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авая фигурная скобка 13"/>
            <p:cNvSpPr/>
            <p:nvPr/>
          </p:nvSpPr>
          <p:spPr>
            <a:xfrm rot="5400000">
              <a:off x="1799990" y="1999010"/>
              <a:ext cx="500088" cy="330636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493" name="Прямоугольник 14"/>
            <p:cNvSpPr>
              <a:spLocks noChangeArrowheads="1"/>
            </p:cNvSpPr>
            <p:nvPr/>
          </p:nvSpPr>
          <p:spPr bwMode="auto">
            <a:xfrm>
              <a:off x="1813860" y="3957935"/>
              <a:ext cx="130676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73050" indent="-273050" eaLnBrk="1" hangingPunct="1">
                <a:spcBef>
                  <a:spcPct val="20000"/>
                </a:spcBef>
                <a:buClr>
                  <a:srgbClr val="0BD0D9"/>
                </a:buClr>
                <a:buSzPct val="95000"/>
              </a:pPr>
              <a:r>
                <a:rPr lang="ru-RU" sz="6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?п.</a:t>
              </a:r>
            </a:p>
          </p:txBody>
        </p:sp>
      </p:grp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2286000" y="219075"/>
            <a:ext cx="5394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задачи: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5632450" y="3357563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7" name="Прямоугольник 11"/>
          <p:cNvSpPr>
            <a:spLocks noChangeArrowheads="1"/>
          </p:cNvSpPr>
          <p:nvPr/>
        </p:nvSpPr>
        <p:spPr bwMode="auto">
          <a:xfrm>
            <a:off x="4619625" y="2279650"/>
            <a:ext cx="13985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6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п.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868363" y="261938"/>
            <a:ext cx="7407275" cy="1357312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Задача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363" y="1409700"/>
            <a:ext cx="7405687" cy="4038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 Медвежонка Умки было 8 бочонков меда, а у его друга Татошки на 3 бочонка меньше. </a:t>
            </a: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93096"/>
            <a:ext cx="81376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условие задачи желтым цветом.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632" y="5007323"/>
            <a:ext cx="81054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вопрос задачи красным цветом.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1476375" y="2736850"/>
            <a:ext cx="10153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Сколько всего   бочонков было    у   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двух медвежат?</a:t>
            </a: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60338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3730625"/>
            <a:ext cx="7286625" cy="48577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1)8-3=5 (б.)было 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Татошки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2)8+5=13(б.)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13 бочонков меда.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908175" y="1844675"/>
            <a:ext cx="2571750" cy="142875"/>
            <a:chOff x="642910" y="1785926"/>
            <a:chExt cx="2571768" cy="1428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14349" y="1857365"/>
              <a:ext cx="235745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642910" y="1785926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071802" y="1785926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892300" y="2909888"/>
            <a:ext cx="1714500" cy="142875"/>
            <a:chOff x="642910" y="1785926"/>
            <a:chExt cx="2571768" cy="14287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714348" y="1857363"/>
              <a:ext cx="235745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642910" y="1785926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071802" y="1785926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490119" y="2693194"/>
            <a:ext cx="163513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479006" y="2391569"/>
            <a:ext cx="163513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496469" y="2143919"/>
            <a:ext cx="163513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189163" y="739775"/>
            <a:ext cx="10509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8б.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5478463" y="1282700"/>
            <a:ext cx="500062" cy="178593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005513" y="1652588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Правая круглая скобка 26"/>
          <p:cNvSpPr/>
          <p:nvPr/>
        </p:nvSpPr>
        <p:spPr>
          <a:xfrm rot="5400000">
            <a:off x="2570163" y="2490787"/>
            <a:ext cx="357188" cy="1643063"/>
          </a:xfrm>
          <a:prstGeom prst="rightBracket">
            <a:avLst>
              <a:gd name="adj" fmla="val 23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484438" y="31210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Правая круглая скобка 28"/>
          <p:cNvSpPr/>
          <p:nvPr/>
        </p:nvSpPr>
        <p:spPr>
          <a:xfrm rot="5400000">
            <a:off x="3882232" y="1770856"/>
            <a:ext cx="285750" cy="785813"/>
          </a:xfrm>
          <a:prstGeom prst="rightBracket">
            <a:avLst>
              <a:gd name="adj" fmla="val 1375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681413" y="2389188"/>
            <a:ext cx="8905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3б.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109538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042988" y="765175"/>
            <a:ext cx="40449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12-4+8=</a:t>
            </a:r>
          </a:p>
          <a:p>
            <a:pPr marL="273050" indent="-273050">
              <a:lnSpc>
                <a:spcPct val="150000"/>
              </a:lnSpc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14-8-4=</a:t>
            </a:r>
          </a:p>
          <a:p>
            <a:pPr marL="273050" indent="-273050">
              <a:lnSpc>
                <a:spcPct val="150000"/>
              </a:lnSpc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13-3+5=</a:t>
            </a:r>
          </a:p>
          <a:p>
            <a:pPr marL="273050" indent="-273050">
              <a:lnSpc>
                <a:spcPct val="150000"/>
              </a:lnSpc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15-10+3=</a:t>
            </a:r>
          </a:p>
          <a:p>
            <a:pPr marL="273050" indent="-273050">
              <a:lnSpc>
                <a:spcPct val="150000"/>
              </a:lnSpc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8+2-5=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54688" y="4349750"/>
            <a:ext cx="95408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1447" y="4925013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1900" y="5126038"/>
            <a:ext cx="954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34025" y="4503738"/>
            <a:ext cx="56832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33975" y="4503738"/>
            <a:ext cx="56991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pic>
        <p:nvPicPr>
          <p:cNvPr id="24585" name="Picture 6" descr="http://savepic.ru/2635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8525" y="1484313"/>
            <a:ext cx="4233863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23 L -3.61111E-6 0.00023 C -0.00399 -0.00556 -0.00798 -0.01019 -0.01111 -0.01528 C -0.0184 -0.02755 -0.00573 -0.01551 -0.01736 -0.02477 C -0.01892 -0.02801 -0.02083 -0.03102 -0.02204 -0.03426 C -0.02326 -0.03681 -0.02395 -0.03958 -0.02534 -0.04167 C -0.02673 -0.04375 -0.02829 -0.04445 -0.03003 -0.04537 C -0.03281 -0.0581 -0.03003 -0.04884 -0.03472 -0.0588 C -0.03593 -0.06134 -0.03663 -0.06412 -0.03784 -0.0662 C -0.03975 -0.06968 -0.04236 -0.07245 -0.04392 -0.0757 C -0.0526 -0.09074 -0.04184 -0.07662 -0.05191 -0.08889 C -0.05312 -0.09283 -0.05329 -0.09699 -0.05503 -0.10046 C -0.05659 -0.10324 -0.05972 -0.10394 -0.06128 -0.10602 C -0.06336 -0.10833 -0.06493 -0.11088 -0.06597 -0.11343 C -0.06857 -0.11829 -0.071 -0.12338 -0.07222 -0.12847 C -0.07291 -0.13056 -0.07309 -0.13287 -0.07395 -0.13426 C -0.07569 -0.13727 -0.07812 -0.13935 -0.0802 -0.1419 C -0.08073 -0.14514 -0.08073 -0.14838 -0.08177 -0.15116 C -0.08281 -0.1544 -0.08507 -0.15625 -0.08645 -0.1588 C -0.0875 -0.16065 -0.08854 -0.16273 -0.08958 -0.16435 C -0.09375 -0.18495 -0.08715 -0.15625 -0.09757 -0.18148 C -0.09878 -0.18449 -0.09826 -0.18796 -0.09895 -0.19074 C -0.10034 -0.19491 -0.10208 -0.19838 -0.10382 -0.20208 C -0.1052 -0.21134 -0.10659 -0.22014 -0.1085 -0.2287 C -0.10972 -0.23449 -0.11232 -0.23982 -0.11319 -0.2456 C -0.11371 -0.24884 -0.11389 -0.25232 -0.11475 -0.25509 C -0.11597 -0.25903 -0.11823 -0.26273 -0.11944 -0.26644 C -0.12066 -0.27014 -0.12083 -0.27431 -0.12257 -0.27755 C -0.12465 -0.28195 -0.12777 -0.28519 -0.13038 -0.28889 C -0.13454 -0.30857 -0.12899 -0.28449 -0.13507 -0.30417 C -0.13611 -0.30695 -0.1368 -0.31458 -0.13819 -0.31736 C -0.13958 -0.32014 -0.14132 -0.32245 -0.14288 -0.325 C -0.14635 -0.33634 -0.1427 -0.3257 -0.15069 -0.3419 C -0.15225 -0.34445 -0.15295 -0.34699 -0.15382 -0.34954 C -0.15486 -0.35139 -0.15607 -0.35324 -0.15711 -0.35509 C -0.16666 -0.37361 -0.15781 -0.35741 -0.16475 -0.37014 C -0.16545 -0.37269 -0.16527 -0.3757 -0.16649 -0.37778 C -0.17899 -0.39838 -0.17309 -0.38542 -0.18211 -0.39468 C -0.18454 -0.39699 -0.18611 -0.39977 -0.18836 -0.40208 C -0.19097 -0.40509 -0.19392 -0.40718 -0.19635 -0.40972 C -0.19948 -0.41343 -0.20329 -0.4169 -0.20573 -0.42107 C -0.20694 -0.42292 -0.20764 -0.42546 -0.20868 -0.42662 C -0.21007 -0.42847 -0.21215 -0.42917 -0.21336 -0.43056 C -0.21527 -0.43241 -0.21666 -0.43449 -0.21823 -0.43634 C -0.21961 -0.43773 -0.22152 -0.43866 -0.22291 -0.44005 C -0.22465 -0.4419 -0.22604 -0.44398 -0.2276 -0.4456 C -0.22916 -0.44722 -0.23107 -0.44792 -0.23229 -0.44954 C -0.23437 -0.45162 -0.23541 -0.4544 -0.23698 -0.45695 C -0.23854 -0.45903 -0.24045 -0.46088 -0.24166 -0.4625 C -0.24375 -0.46551 -0.24965 -0.475 -0.2526 -0.47778 C -0.25486 -0.47963 -0.26406 -0.48125 -0.26527 -0.48148 C -0.27135 -0.4831 -0.27118 -0.48333 -0.27621 -0.48519 C -0.27882 -0.49468 -0.27777 -0.48889 -0.27777 -0.50232 L -0.28385 -0.50579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3 L -4.44444E-6 0.00023 C -0.00416 -0.00209 -0.00868 -0.00278 -0.01197 -0.00579 C -0.01388 -0.00741 -0.01388 -0.01135 -0.0151 -0.01343 C -0.02239 -0.02732 -0.02256 -0.02686 -0.03003 -0.03635 C -0.03281 -0.05047 -0.02934 -0.03936 -0.03593 -0.04792 C -0.04305 -0.05695 -0.03559 -0.05 -0.04045 -0.05926 C -0.04184 -0.06158 -0.04375 -0.0632 -0.04496 -0.06505 C -0.0467 -0.0676 -0.04791 -0.07037 -0.04947 -0.07269 C -0.05 -0.07454 -0.05017 -0.07662 -0.05104 -0.07848 C -0.05538 -0.08889 -0.05607 -0.08866 -0.06145 -0.09561 C -0.0625 -0.09931 -0.06267 -0.10371 -0.06441 -0.10695 C -0.06927 -0.11621 -0.06631 -0.11111 -0.07343 -0.12223 C -0.07395 -0.12408 -0.07395 -0.12662 -0.075 -0.12801 C -0.08194 -0.13912 -0.07934 -0.12037 -0.08541 -0.14329 C -0.08593 -0.14514 -0.08628 -0.14723 -0.08697 -0.14908 C -0.08941 -0.15579 -0.09305 -0.16135 -0.09444 -0.16806 L -0.09739 -0.18334 C -0.09791 -0.18588 -0.09774 -0.18889 -0.09878 -0.19098 L -0.10191 -0.19676 C -0.10243 -0.19931 -0.10295 -0.20186 -0.10329 -0.2044 C -0.10399 -0.20764 -0.10416 -0.21111 -0.10486 -0.21389 C -0.10555 -0.21621 -0.10711 -0.21783 -0.10781 -0.21968 C -0.11024 -0.225 -0.11232 -0.23125 -0.11388 -0.23681 C -0.11753 -0.25 -0.11458 -0.24537 -0.1184 -0.25023 L -0.12725 -0.27686 L -0.13784 -0.29607 C -0.14131 -0.30162 -0.14427 -0.30811 -0.14826 -0.3132 C -0.15295 -0.31922 -0.15798 -0.32408 -0.16319 -0.32848 C -0.16475 -0.32986 -0.16631 -0.33079 -0.1677 -0.33218 C -0.175 -0.34005 -0.17013 -0.33727 -0.17812 -0.34746 C -0.17951 -0.34908 -0.18142 -0.35 -0.18263 -0.35139 C -0.18593 -0.3551 -0.18836 -0.35996 -0.19166 -0.36273 C -0.20277 -0.37199 -0.18888 -0.36088 -0.20208 -0.37037 C -0.20381 -0.37153 -0.2052 -0.37338 -0.20659 -0.37431 C -0.20816 -0.37523 -0.20972 -0.37547 -0.21111 -0.37616 C -0.21284 -0.37732 -0.21406 -0.37894 -0.21562 -0.37986 C -0.21961 -0.38287 -0.22465 -0.3838 -0.2276 -0.3875 C -0.24531 -0.41019 -0.21718 -0.37477 -0.23802 -0.39908 C -0.24184 -0.40324 -0.24392 -0.41042 -0.24861 -0.4125 C -0.25364 -0.41459 -0.25399 -0.41459 -0.25902 -0.41806 C -0.26076 -0.41922 -0.26197 -0.42107 -0.26354 -0.42199 C -0.26597 -0.42361 -0.27187 -0.425 -0.27395 -0.4257 C -0.28489 -0.42986 -0.27083 -0.4257 -0.28593 -0.42963 C -0.29409 -0.43681 -0.28732 -0.43195 -0.30086 -0.43542 C -0.3026 -0.43588 -0.30399 -0.43681 -0.30538 -0.43727 C -0.30746 -0.4382 -0.30954 -0.43866 -0.31145 -0.43912 L -0.31579 -0.44283 " pathEditMode="relative" rAng="0" ptsTypes="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1507 L 0.0474 0.15116 C 0.04393 0.14561 0.04045 0.14121 0.03768 0.13635 C 0.03125 0.125 0.04236 0.13612 0.03229 0.12755 C 0.03091 0.12454 0.02917 0.12153 0.02813 0.11852 C 0.02709 0.11621 0.02656 0.11366 0.02535 0.11158 C 0.02413 0.10973 0.02275 0.10903 0.02118 0.10811 C 0.01875 0.09607 0.02118 0.10487 0.01719 0.09538 C 0.01615 0.09306 0.01545 0.09051 0.01441 0.08843 C 0.01268 0.08519 0.01042 0.08264 0.0092 0.07963 C 0.00156 0.06551 0.01094 0.07871 0.00226 0.06713 C 0.00122 0.06343 0.00104 0.0595 -0.00052 0.05625 C -0.00191 0.05371 -0.00451 0.05301 -0.0059 0.05093 C -0.00781 0.04885 -0.0092 0.04653 -0.01007 0.04399 C -0.01232 0.03936 -0.01441 0.03473 -0.01545 0.02987 C -0.01614 0.02801 -0.01614 0.0257 -0.01701 0.02454 C -0.0184 0.02153 -0.02066 0.01968 -0.02239 0.01713 C -0.02291 0.01413 -0.02291 0.01112 -0.02378 0.00857 C -0.02465 0.00556 -0.02656 0.00371 -0.02778 0.00139 C -0.02882 -0.00046 -0.02969 -0.00231 -0.03055 -0.0037 C -0.0342 -0.02314 -0.02847 0.00371 -0.0375 -0.02013 C -0.03854 -0.02268 -0.03802 -0.02615 -0.03871 -0.0287 C -0.03993 -0.03263 -0.04149 -0.03587 -0.04288 -0.03912 C -0.04409 -0.04791 -0.04531 -0.05625 -0.04705 -0.06458 C -0.04809 -0.0699 -0.05034 -0.07476 -0.05104 -0.08032 C -0.05156 -0.08333 -0.05173 -0.0868 -0.05243 -0.08935 C -0.05347 -0.09305 -0.05538 -0.09652 -0.05642 -0.1 C -0.05764 -0.103 -0.05764 -0.10694 -0.0592 -0.11041 C -0.06111 -0.11458 -0.06371 -0.11759 -0.06597 -0.1206 C -0.06962 -0.13958 -0.06475 -0.11666 -0.07014 -0.13564 C -0.071 -0.13773 -0.07153 -0.14537 -0.07274 -0.14745 C -0.07396 -0.15046 -0.07552 -0.15277 -0.07691 -0.15509 C -0.07986 -0.16574 -0.07673 -0.15532 -0.08368 -0.17106 C -0.08507 -0.17291 -0.08559 -0.17592 -0.08646 -0.17777 C -0.08732 -0.18009 -0.08837 -0.18171 -0.08923 -0.18356 C -0.09757 -0.20092 -0.08993 -0.18564 -0.09583 -0.19768 C -0.09653 -0.19953 -0.09635 -0.20277 -0.09739 -0.20439 C -0.10833 -0.2243 -0.10312 -0.21203 -0.11094 -0.22083 C -0.11302 -0.22291 -0.11441 -0.22546 -0.11632 -0.22777 C -0.11875 -0.23055 -0.12118 -0.2324 -0.12326 -0.23495 C -0.12604 -0.23842 -0.12934 -0.24166 -0.13142 -0.2456 C -0.13246 -0.24722 -0.13316 -0.24976 -0.13403 -0.25092 C -0.13524 -0.25254 -0.13715 -0.25324 -0.13819 -0.25462 C -0.13975 -0.25625 -0.14097 -0.25833 -0.14236 -0.25995 C -0.14357 -0.26134 -0.14514 -0.26203 -0.14635 -0.26342 C -0.14791 -0.26527 -0.14913 -0.26712 -0.15052 -0.26875 C -0.15191 -0.27013 -0.15347 -0.27083 -0.15451 -0.27245 C -0.15642 -0.2743 -0.15729 -0.27685 -0.15868 -0.27939 C -0.16007 -0.28125 -0.16163 -0.2831 -0.16267 -0.28449 C -0.16458 -0.2875 -0.16962 -0.29629 -0.17222 -0.29907 C -0.17413 -0.30069 -0.18212 -0.30231 -0.18333 -0.30254 C -0.18854 -0.30393 -0.18837 -0.30416 -0.19271 -0.30601 C -0.19496 -0.31481 -0.19409 -0.30949 -0.19409 -0.32199 L -0.1993 -0.32523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0.41597 L 0.09705 0.41644 C 0.09306 0.41065 0.08907 0.40602 0.08594 0.40093 C 0.07865 0.38866 0.09132 0.4007 0.07969 0.39144 C 0.07813 0.3882 0.07622 0.38519 0.075 0.38195 C 0.07379 0.3794 0.0731 0.37662 0.07171 0.37454 C 0.07032 0.37246 0.06875 0.37176 0.06702 0.37084 C 0.06424 0.3581 0.06702 0.36736 0.06233 0.35741 C 0.06112 0.35486 0.06042 0.35209 0.05921 0.35 C 0.0573 0.34653 0.05469 0.34375 0.05313 0.34051 C 0.04445 0.32547 0.05521 0.33959 0.04514 0.32732 C 0.04393 0.32338 0.04375 0.31922 0.04202 0.31574 C 0.04046 0.31297 0.03733 0.31227 0.03577 0.31019 C 0.03369 0.30787 0.03212 0.30533 0.03108 0.30278 C 0.02848 0.29792 0.02605 0.29283 0.02483 0.28773 C 0.02414 0.28565 0.02396 0.28334 0.0231 0.28195 C 0.02136 0.27894 0.01893 0.27685 0.01685 0.27431 C 0.01632 0.27107 0.01632 0.26783 0.01528 0.26505 C 0.01424 0.26181 0.01198 0.25996 0.0106 0.25741 C 0.00955 0.25556 0.00851 0.25347 0.00747 0.25185 C 0.0033 0.23125 0.0099 0.25996 -0.00052 0.23472 C -0.00173 0.23172 -0.00121 0.22824 -0.0019 0.22547 C -0.00329 0.2213 -0.00503 0.21783 -0.00677 0.21435 C -0.00815 0.2051 -0.00954 0.1963 -0.01145 0.1875 C -0.01267 0.18172 -0.01527 0.17662 -0.01614 0.1706 C -0.01666 0.1676 -0.01684 0.16389 -0.0177 0.16111 C -0.01892 0.15718 -0.02118 0.15347 -0.02239 0.14977 C -0.02361 0.1463 -0.02378 0.14213 -0.02552 0.13866 C -0.0276 0.13426 -0.03072 0.13102 -0.03333 0.12755 C -0.0375 0.10764 -0.03194 0.13195 -0.03802 0.11204 C -0.03906 0.10949 -0.03975 0.10162 -0.04114 0.09908 C -0.04253 0.09607 -0.04427 0.09375 -0.04583 0.09121 C -0.0493 0.07986 -0.04565 0.09074 -0.05364 0.07431 C -0.0552 0.07199 -0.0559 0.06922 -0.05677 0.0669 C -0.05781 0.06482 -0.05902 0.06297 -0.06006 0.06111 C -0.06961 0.0426 -0.06076 0.0588 -0.0677 0.04607 C -0.0684 0.04375 -0.06822 0.04051 -0.06944 0.03866 C -0.08194 0.01783 -0.07604 0.03079 -0.08506 0.02153 C -0.0875 0.01922 -0.08906 0.01644 -0.09131 0.01412 C -0.09392 0.01111 -0.09687 0.00903 -0.0993 0.00648 C -0.10243 0.00278 -0.10625 -0.00069 -0.10868 -0.00486 C -0.10989 -0.00671 -0.11059 -0.00926 -0.11163 -0.01041 C -0.11302 -0.01227 -0.1151 -0.01296 -0.11631 -0.01435 C -0.11822 -0.0162 -0.11961 -0.01828 -0.12118 -0.02014 C -0.12256 -0.02153 -0.12447 -0.02245 -0.12586 -0.02384 C -0.1276 -0.02569 -0.12899 -0.02778 -0.13055 -0.0294 C -0.13211 -0.03102 -0.13402 -0.03171 -0.13524 -0.03333 C -0.13732 -0.03541 -0.13836 -0.03819 -0.13993 -0.04074 C -0.14149 -0.04282 -0.1434 -0.04467 -0.14461 -0.04629 C -0.1467 -0.0493 -0.1526 -0.05879 -0.15555 -0.06157 C -0.15781 -0.06342 -0.16701 -0.06504 -0.16822 -0.06528 C -0.1743 -0.0669 -0.17413 -0.06713 -0.17916 -0.06898 C -0.18177 -0.07847 -0.18072 -0.07268 -0.18072 -0.08611 L -0.1868 -0.08958 " pathEditMode="relative" rAng="0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4861 L -0.00694 0.04885 C -0.01111 0.04861 -0.0151 0.04861 -0.01822 0.04885 C -0.02552 0.04885 -0.01284 0.04885 -0.02465 0.04885 C -0.02604 0.04885 -0.02795 0.04908 -0.02916 0.04908 C -0.03038 0.04908 -0.03125 0.04908 -0.03263 0.04908 C -0.03385 0.04908 -0.03559 0.04908 -0.03732 0.04931 C -0.03993 0.04931 -0.03732 0.04931 -0.04184 0.04931 C -0.04305 0.04954 -0.04392 0.04954 -0.04513 0.04954 C -0.04704 0.04954 -0.04947 0.04954 -0.05121 0.04954 C -0.05972 0.04977 -0.04895 0.04977 -0.0592 0.04977 C -0.06041 0.05 -0.06041 0.05023 -0.06215 0.05 C -0.06388 0.05 -0.06701 0.05 -0.0684 0.05023 C -0.07065 0.05023 -0.07204 0.05023 -0.07309 0.05023 C -0.07586 0.05023 -0.07829 0.05047 -0.07951 0.05047 C -0.0802 0.05047 -0.0802 0.0507 -0.08107 0.05047 C -0.08281 0.0507 -0.08524 0.0507 -0.0875 0.0507 C -0.08802 0.0507 -0.08802 0.05093 -0.08888 0.0507 C -0.08993 0.05093 -0.09236 0.05093 -0.09357 0.05093 C -0.09479 0.05093 -0.09583 0.05093 -0.0967 0.05093 C -0.10086 0.05139 -0.09427 0.05093 -0.10486 0.05116 C -0.10607 0.05139 -0.10555 0.05139 -0.10625 0.05139 C -0.10746 0.05139 -0.1092 0.05139 -0.11111 0.05162 C -0.11232 0.05162 -0.11388 0.05185 -0.11579 0.05209 C -0.11701 0.05209 -0.11961 0.05209 -0.12031 0.05232 C -0.12083 0.05232 -0.12118 0.05232 -0.12187 0.05232 C -0.12309 0.05232 -0.12552 0.05255 -0.12673 0.05255 C -0.12795 0.05255 -0.12795 0.05278 -0.12986 0.05278 C -0.13177 0.05278 -0.13506 0.05278 -0.13767 0.05278 C -0.14184 0.05324 -0.13628 0.05278 -0.14236 0.05301 C -0.14322 0.05324 -0.14409 0.05324 -0.14548 0.05324 C -0.1467 0.05324 -0.14861 0.05347 -0.15017 0.05347 C -0.15347 0.05371 -0.14982 0.05347 -0.15798 0.05371 C -0.15937 0.05371 -0.16006 0.05371 -0.16111 0.05371 C -0.16215 0.05371 -0.16336 0.05394 -0.16423 0.05394 C -0.17395 0.05417 -0.16493 0.05394 -0.17204 0.05417 C -0.17274 0.05417 -0.17256 0.05417 -0.17378 0.05417 C -0.18628 0.05463 -0.18038 0.0544 -0.1894 0.0544 C -0.19184 0.0544 -0.19322 0.05463 -0.19565 0.05463 C -0.19809 0.05463 -0.20104 0.05463 -0.20347 0.05463 C -0.20677 0.05486 -0.21059 0.05486 -0.21302 0.05486 C -0.21423 0.05486 -0.21493 0.05486 -0.21597 0.05486 C -0.21736 0.0551 -0.21944 0.0551 -0.22065 0.0551 C -0.22256 0.0551 -0.22395 0.0551 -0.22552 0.0551 C -0.2269 0.0551 -0.22881 0.0551 -0.23003 0.0551 C -0.23211 0.0551 -0.23333 0.05533 -0.23506 0.05533 C -0.23645 0.05533 -0.23836 0.05533 -0.23958 0.05533 C -0.24149 0.05533 -0.2427 0.05533 -0.24427 0.05533 C -0.246 0.05556 -0.24774 0.05556 -0.24895 0.05556 C -0.25104 0.05556 -0.25694 0.05579 -0.25989 0.05579 C -0.26232 0.05579 -0.27135 0.05579 -0.27256 0.05579 C -0.27864 0.05579 -0.27829 0.05579 -0.2835 0.05579 C -0.28611 0.05602 -0.28524 0.05579 -0.28524 0.05602 L -0.29097 0.05625 " pathEditMode="relative" rAng="0" ptsTypes="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0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84213" y="1125538"/>
            <a:ext cx="7404100" cy="4038600"/>
          </a:xfrm>
        </p:spPr>
        <p:txBody>
          <a:bodyPr/>
          <a:lstStyle/>
          <a:p>
            <a:pPr marL="33338" indent="0" algn="ctr" eaLnBrk="1" hangingPunct="1">
              <a:lnSpc>
                <a:spcPct val="100000"/>
              </a:lnSpc>
              <a:buFont typeface="Corbel" pitchFamily="34" charset="0"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водить корабли.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лётчиком стать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прежде всего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Математику знать.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свете нет профессии,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смекайте-ка,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бы нам не пригодилась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539875" y="3716338"/>
            <a:ext cx="5972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338" algn="ctr">
              <a:buFont typeface="Corbel" pitchFamily="34" charset="0"/>
              <a:buNone/>
            </a:pPr>
            <a:r>
              <a:rPr lang="ru-RU" sz="5400" b="1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Математика</a:t>
            </a: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ucazka.ucoz.ru/_ld/1/47356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-1031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50" y="908050"/>
            <a:ext cx="7404100" cy="5187950"/>
          </a:xfrm>
        </p:spPr>
        <p:txBody>
          <a:bodyPr rtlCol="0">
            <a:normAutofit/>
          </a:bodyPr>
          <a:lstStyle/>
          <a:p>
            <a:pPr marL="3429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урока:</a:t>
            </a:r>
          </a:p>
          <a:p>
            <a:pPr indent="-137160"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сегодня делали на уроке?</a:t>
            </a:r>
          </a:p>
          <a:p>
            <a:pPr indent="-137160"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испытывал трудности при работе?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37160" algn="ctr" eaLnBrk="1" fontAlgn="auto" hangingPunct="1">
              <a:spcAft>
                <a:spcPts val="0"/>
              </a:spcAft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Какие?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сделать, чтобы их устранить?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37160"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Оцените свою работу на уроке при помощи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dirty="0"/>
              <a:t> </a:t>
            </a:r>
            <a:endParaRPr lang="ru-RU" dirty="0"/>
          </a:p>
          <a:p>
            <a:pPr marL="3429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Литература: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М.М. Моро, С.И. Волкова, С.И. Степанова, Математика для 2 класса четырёхлетней начальной школы. М.: Просвещение, 2001 – 2005 г.г.</a:t>
            </a:r>
          </a:p>
          <a:p>
            <a:pPr eaLnBrk="1" hangingPunct="1"/>
            <a:r>
              <a:rPr lang="ru-RU" smtClean="0"/>
              <a:t>Н. Г. Уткина, Материалы к урокам математики в I-II классах. М.: Просвещение, 1984.</a:t>
            </a:r>
          </a:p>
          <a:p>
            <a:pPr eaLnBrk="1" hangingPunct="1"/>
            <a:r>
              <a:rPr lang="ru-RU" smtClean="0"/>
              <a:t>А.Н. Чернявская, Задания для устных вычислений на уроках математики в 1 классе. /Программа 1-3/. Оса: «Росстани», 1993.</a:t>
            </a:r>
          </a:p>
          <a:p>
            <a:pPr eaLnBrk="1" hangingPunct="1"/>
            <a:r>
              <a:rPr lang="ru-RU" smtClean="0"/>
              <a:t>Н.Л. Галеева, Е.С. Гостимская, Г.Ю. Евдокимова и др. Сто приёмов для учебного успеха на уроках в начальной школе: Методическое пособие для учителя. М.: 5 за знания, 2008.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0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570913" cy="18716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Федя клеит наклейки четырех видов</a:t>
            </a:r>
          </a:p>
          <a:p>
            <a:pPr marL="0" indent="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(всегда в одном и том же порядке). </a:t>
            </a:r>
          </a:p>
          <a:p>
            <a:pPr marL="0" indent="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Какую наклейку он разместит в восьмой клеточке?</a:t>
            </a:r>
          </a:p>
          <a:p>
            <a:pPr marL="0" indent="0" algn="ctr" eaLnBrk="1" hangingPunct="1">
              <a:buFontTx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95288" y="333375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Веселая разминка</a:t>
            </a:r>
          </a:p>
        </p:txBody>
      </p:sp>
      <p:pic>
        <p:nvPicPr>
          <p:cNvPr id="5132" name="Picture 12" descr="http://img1.liveinternet.ru/images/attach/c/7/95/51/95051421_large_Little_Mermaid_Flounder_001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077072"/>
            <a:ext cx="1008112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6" name="Picture 16" descr="http://content.foto.mail.ru/mail/lilya_bmw/_answers/i-29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077072"/>
            <a:ext cx="1080120" cy="129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8" name="Picture 18" descr="http://s11.radikal.ru/i184/1103/dd/eb12241cb28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4077072"/>
            <a:ext cx="1080120" cy="125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40" name="Picture 20" descr="http://zerberus.ucoz.ru/_pu/1/s653573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4077072"/>
            <a:ext cx="1008112" cy="1244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2" descr="http://img1.liveinternet.ru/images/attach/c/7/95/51/95051421_large_Little_Mermaid_Flounder_001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4005064"/>
            <a:ext cx="1008112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6" descr="http://content.foto.mail.ru/mail/lilya_bmw/_answers/i-29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005064"/>
            <a:ext cx="1080120" cy="129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156325" y="4005263"/>
          <a:ext cx="2232026" cy="12906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16013"/>
                <a:gridCol w="1116013"/>
              </a:tblGrid>
              <a:tr h="12906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01" marB="4570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endParaRPr lang="ru-RU" sz="1800" dirty="0"/>
                    </a:p>
                  </a:txBody>
                  <a:tcPr marL="91431" marR="91431" marT="45701" marB="45701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524328" y="4149080"/>
            <a:ext cx="6078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20" descr="http://zerberus.ucoz.ru/_pu/1/s653573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312" y="4005064"/>
            <a:ext cx="1008112" cy="1244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308304" y="5661248"/>
            <a:ext cx="11374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</a:t>
            </a:r>
          </a:p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1450"/>
            <a:ext cx="878522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6264275" cy="3921125"/>
          </a:xfrm>
        </p:spPr>
        <p:txBody>
          <a:bodyPr rtlCol="0">
            <a:normAutofit/>
          </a:bodyPr>
          <a:lstStyle/>
          <a:p>
            <a:pPr indent="-13716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Боря гостил в деревне  неделю и 3 дня. </a:t>
            </a:r>
          </a:p>
          <a:p>
            <a:pPr indent="-13716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всего дней гостил Боря в </a:t>
            </a:r>
          </a:p>
          <a:p>
            <a:pPr indent="-13716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деревне?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>
          <a:xfrm>
            <a:off x="2411413" y="14287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Веселая разминка</a:t>
            </a:r>
          </a:p>
        </p:txBody>
      </p:sp>
      <p:pic>
        <p:nvPicPr>
          <p:cNvPr id="10245" name="Picture 8" descr="http://kidsmi.ru/wp-content/uploads/2013/06/1307868069_1306332437_summer-kids-illustration-vecto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068638"/>
            <a:ext cx="29511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13905" y="3068960"/>
            <a:ext cx="25154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i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дней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5733256"/>
            <a:ext cx="11374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</a:t>
            </a:r>
          </a:p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" y="230188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Пять лет назад Саше было 4 года. </a:t>
            </a:r>
          </a:p>
          <a:p>
            <a:pPr marL="0" indent="0"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Сколько лет Саше сейчас</a:t>
            </a:r>
            <a:r>
              <a:rPr lang="ru-RU" sz="2800" smtClean="0"/>
              <a:t>?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2411413" y="32702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Веселая разминка</a:t>
            </a:r>
          </a:p>
        </p:txBody>
      </p:sp>
      <p:pic>
        <p:nvPicPr>
          <p:cNvPr id="11269" name="Picture 9" descr="http://img-fotki.yandex.ru/get/53/tatyana2q8-medvedeva.18/0_3230b_5247bf70_S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708275"/>
            <a:ext cx="29654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47864" y="2996952"/>
            <a:ext cx="19073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5733256"/>
            <a:ext cx="11374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</a:t>
            </a:r>
          </a:p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dollslife.ru/backup/imag/klyuch-dlya-litsenzii-nod32-26873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 карусели дети заняли 16 мест. После этого осталось 2 свободных места. Сколько мест на карусели?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>
          <a:xfrm>
            <a:off x="1979613" y="407988"/>
            <a:ext cx="7407275" cy="1355725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Веселая разминка</a:t>
            </a:r>
          </a:p>
        </p:txBody>
      </p:sp>
      <p:pic>
        <p:nvPicPr>
          <p:cNvPr id="12293" name="Picture 10" descr="http://liubavyshka.ru/_ph/143/1/892132096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924175"/>
            <a:ext cx="28225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3212976"/>
            <a:ext cx="28044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5733256"/>
            <a:ext cx="11374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</a:t>
            </a:r>
          </a:p>
          <a:p>
            <a:pPr algn="ctr" eaLnBrk="1" hangingPunct="1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47675" y="9747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Monotype Corsiva" pitchFamily="66" charset="0"/>
              </a:rPr>
              <a:t>Отгадайте загадку:</a:t>
            </a:r>
          </a:p>
        </p:txBody>
      </p:sp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389438"/>
          </a:xfrm>
        </p:spPr>
        <p:txBody>
          <a:bodyPr/>
          <a:lstStyle/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Кто-то от кого-то укатился далеко,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Кто-то по дороге встретил чудаков,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Этот кто-то был хитер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Он по коробу скребен,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сусеку метен,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 сметане мешон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Да в масле пряжон,</a:t>
            </a:r>
          </a:p>
          <a:p>
            <a:pPr marL="0" indent="0" algn="ctr" eaLnBrk="1" hangingPunct="1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 окошке стужон. Кто же это?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850" y="882650"/>
            <a:ext cx="7475538" cy="2925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6067</TotalTime>
  <Words>540</Words>
  <Application>Microsoft Office PowerPoint</Application>
  <PresentationFormat>Экран (4:3)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Corbel</vt:lpstr>
      <vt:lpstr>Calibri</vt:lpstr>
      <vt:lpstr>Monotype Corsiva</vt:lpstr>
      <vt:lpstr>Mongolian Baiti</vt:lpstr>
      <vt:lpstr>Times New Roman</vt:lpstr>
      <vt:lpstr>Segoe Script</vt:lpstr>
      <vt:lpstr>Wingdings 2</vt:lpstr>
      <vt:lpstr>Базис</vt:lpstr>
      <vt:lpstr>Слайд 1</vt:lpstr>
      <vt:lpstr>Слайд 2</vt:lpstr>
      <vt:lpstr>Слайд 3</vt:lpstr>
      <vt:lpstr>Веселая разминка</vt:lpstr>
      <vt:lpstr>Веселая разминка</vt:lpstr>
      <vt:lpstr>Веселая разминка</vt:lpstr>
      <vt:lpstr>Отгадайте загадку:</vt:lpstr>
      <vt:lpstr>Слайд 8</vt:lpstr>
      <vt:lpstr>Слайд 9</vt:lpstr>
      <vt:lpstr>Слайд 10</vt:lpstr>
      <vt:lpstr>Слайд 11</vt:lpstr>
      <vt:lpstr>Слайд 12</vt:lpstr>
      <vt:lpstr>Задача</vt:lpstr>
      <vt:lpstr>Слайд 14</vt:lpstr>
      <vt:lpstr>Слайд 15</vt:lpstr>
      <vt:lpstr>Задача</vt:lpstr>
      <vt:lpstr>Слайд 17</vt:lpstr>
      <vt:lpstr>Слайд 18</vt:lpstr>
      <vt:lpstr>Слайд 19</vt:lpstr>
      <vt:lpstr>Слайд 20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Трудный ребенок</dc:creator>
  <cp:lastModifiedBy>re</cp:lastModifiedBy>
  <cp:revision>62</cp:revision>
  <cp:lastPrinted>2014-01-12T08:48:19Z</cp:lastPrinted>
  <dcterms:created xsi:type="dcterms:W3CDTF">2009-12-02T17:09:01Z</dcterms:created>
  <dcterms:modified xsi:type="dcterms:W3CDTF">2014-03-10T21:32:25Z</dcterms:modified>
</cp:coreProperties>
</file>