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70" r:id="rId3"/>
    <p:sldId id="272" r:id="rId4"/>
    <p:sldId id="273" r:id="rId5"/>
    <p:sldId id="274" r:id="rId6"/>
    <p:sldId id="258" r:id="rId7"/>
    <p:sldId id="259" r:id="rId8"/>
    <p:sldId id="260" r:id="rId9"/>
    <p:sldId id="267" r:id="rId10"/>
    <p:sldId id="275" r:id="rId11"/>
    <p:sldId id="256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9839C-08C0-4572-9994-DA82B0000D7E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F2EAC0-2B75-4B48-8AF7-6B3CC3E45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828-8BDA-4F0A-A807-7527E0635348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328C9-303D-4EBE-8991-D7B096174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B8C96-B872-43F7-9452-D9039771AA58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7B841-4F51-4ED1-8262-63131F549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76412-AB5F-4E31-8E4A-9FA0B7895E91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02A16-0792-46BB-BE6E-A3D58F32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63B7F-1C6D-49C8-B9CE-AD6BFBCFF798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5C7CD-11C9-4EAD-A6EC-1990F2B37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B6276-5CDF-45C3-9DE5-A59311232E61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6958-402C-4141-AC66-1763D123C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1BFDF-51EF-46D0-A203-579F4581679F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32B53-929A-40F9-80FB-619D31927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CA27B-57E0-479C-BE5E-09FB6513AB4D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DD8D-EC78-4880-B2FD-9BB257C3F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DC685-2835-41E3-AB9A-DC4C91B03DAB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B0A20-2755-4B29-8DB4-74072F4F3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7D27A-E7AD-4EB2-94BE-BC46D38D9834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62776-439A-4D81-A264-C28F2ACC8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798C-D07E-4490-95FE-9CA7E47B383C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31F2A-8000-4D47-BCE5-34B7673FE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84CDBA8-7A67-4FD0-9BDF-D7BCD7A7FFCF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73C40FF-11D7-489D-927B-0B73923DE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1" r:id="rId2"/>
    <p:sldLayoutId id="2147483759" r:id="rId3"/>
    <p:sldLayoutId id="2147483752" r:id="rId4"/>
    <p:sldLayoutId id="2147483753" r:id="rId5"/>
    <p:sldLayoutId id="2147483754" r:id="rId6"/>
    <p:sldLayoutId id="2147483755" r:id="rId7"/>
    <p:sldLayoutId id="2147483760" r:id="rId8"/>
    <p:sldLayoutId id="2147483761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28600"/>
            <a:ext cx="8305800" cy="193899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Двигатель внутреннего сгорания</a:t>
            </a:r>
          </a:p>
        </p:txBody>
      </p:sp>
      <p:pic>
        <p:nvPicPr>
          <p:cNvPr id="6147" name="Рисунок 2" descr="8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2819400"/>
            <a:ext cx="4038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avtokafe.ru/wp-content/uploads/2010/02/motor.jpg"/>
          <p:cNvPicPr>
            <a:picLocks noChangeAspect="1" noChangeArrowheads="1"/>
          </p:cNvPicPr>
          <p:nvPr/>
        </p:nvPicPr>
        <p:blipFill>
          <a:blip r:embed="rId4" cstate="email"/>
          <a:srcRect r="957"/>
          <a:stretch>
            <a:fillRect/>
          </a:stretch>
        </p:blipFill>
        <p:spPr bwMode="auto">
          <a:xfrm>
            <a:off x="5334000" y="3352800"/>
            <a:ext cx="2971800" cy="30407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http://t3.gstatic.com/images?q=tbn:ANd9GcQRIh88pyfxP4HBL50TG6_4JhO1EvV8gwWcuDZ0W1nlm1nSX8bjTua9FL4V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76800" y="838200"/>
            <a:ext cx="33131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http://im4-tub-ru.yandex.net/i?id=270563180-56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3200400"/>
            <a:ext cx="3257550" cy="3257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364" name="Picture 16" descr="http://t1.gstatic.com/images?q=tbn:ANd9GcTvB6YvhjkyGmblFmgmQJeBl9_t8OwI9jXaLoeUSEPFy9LEZwp6CIjGDPk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" y="762000"/>
            <a:ext cx="37465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im2-tub-ru.yandex.net/i?id=502005350-26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19600" y="4267200"/>
            <a:ext cx="3660675" cy="259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1307330842_12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647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5943600" y="0"/>
            <a:ext cx="3200400" cy="41544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98438" algn="ctr" eaLnBrk="0" hangingPunct="0"/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ДВИГАТЕЛЬ ВНУТРЕННЕГО СГОРАНИЯ</a:t>
            </a:r>
            <a:b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четырехтактный )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98438" algn="ctr" eaLnBrk="0" hangingPunct="0"/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indent="198438" algn="ctr" eaLnBrk="0" hangingPunct="0"/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Двигатель состоит из </a:t>
            </a:r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цилиндра,</a:t>
            </a: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 внутри которого перемещается </a:t>
            </a:r>
          </a:p>
          <a:p>
            <a:pPr indent="198438" algn="ctr" eaLnBrk="0" hangingPunct="0"/>
            <a:r>
              <a:rPr lang="ru-RU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поршень.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indent="198438" eaLnBrk="0" hangingPunct="0"/>
            <a:endParaRPr lang="ru-RU" sz="2400" b="1">
              <a:latin typeface="Calibri" pitchFamily="34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0" y="32480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>
              <a:latin typeface="Calibri" pitchFamily="34" charset="0"/>
            </a:endParaRPr>
          </a:p>
        </p:txBody>
      </p:sp>
      <p:pic>
        <p:nvPicPr>
          <p:cNvPr id="5" name="Рисунок 25" descr="http://class-fizika.narod.ru/8_class/8_urok/8_agreg/car_running_md_wht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14653" y="4800600"/>
            <a:ext cx="3629347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0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</p:txBody>
      </p:sp>
      <p:pic>
        <p:nvPicPr>
          <p:cNvPr id="41986" name="Picture 2" descr="http://t3.gstatic.com/images?q=tbn:ANd9GcQuE-j_PhYgzPz02MH6eikWBAiz47pa6v5QtEa6PXtA7JuHedJSH5PGn-do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752600"/>
            <a:ext cx="2514600" cy="350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1225550"/>
            <a:ext cx="63246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 algn="ctr">
              <a:defRPr/>
            </a:pP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&amp; 21-24</a:t>
            </a: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 записи в тетради;</a:t>
            </a:r>
          </a:p>
          <a:p>
            <a:pPr marL="742950" indent="-742950" algn="ctr">
              <a:buFontTx/>
              <a:buAutoNum type="arabicParenR"/>
              <a:defRPr/>
            </a:pPr>
            <a:endParaRPr lang="ru-RU" sz="36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Презентации (по желанию):</a:t>
            </a:r>
          </a:p>
          <a:p>
            <a:pPr algn="ctr">
              <a:buFontTx/>
              <a:buChar char="-"/>
              <a:defRPr/>
            </a:pP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Изобретение паровоза;</a:t>
            </a:r>
          </a:p>
          <a:p>
            <a:pPr algn="ctr">
              <a:buFontTx/>
              <a:buChar char="-"/>
              <a:defRPr/>
            </a:pP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Изобретение автомобиля;</a:t>
            </a:r>
          </a:p>
          <a:p>
            <a:pPr algn="ctr">
              <a:buFontTx/>
              <a:buChar char="-"/>
              <a:defRPr/>
            </a:pP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Альтернативные источники энергии;</a:t>
            </a:r>
          </a:p>
          <a:p>
            <a:pPr algn="ctr">
              <a:buFontTx/>
              <a:buChar char="-"/>
              <a:defRPr/>
            </a:pP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Современный </a:t>
            </a:r>
            <a:r>
              <a:rPr lang="ru-RU" sz="36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автопром</a:t>
            </a:r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>
              <a:defRPr/>
            </a:pPr>
            <a:endParaRPr lang="ru-RU" sz="36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3" name="Рисунок 6" descr="http://autoforym.ru/images/smiles_new/to_become_senile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4800" y="5867400"/>
            <a:ext cx="121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http://im2-tub-ru.yandex.net/i?id=24745599-61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0"/>
            <a:ext cx="320040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2" descr="s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81400" y="2667000"/>
            <a:ext cx="21336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 descr="H:\DCIM\202_FUJI\DSCF282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819400"/>
            <a:ext cx="3028950" cy="40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23" name="Picture 3" descr="H:\DCIM\202_FUJI\DSCF28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84800" y="0"/>
            <a:ext cx="3759200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4" name="Picture 6" descr="http://class-fizika-narod.ru/8_class/8_urok/8_agreg/sci-trainn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867400" y="4267200"/>
            <a:ext cx="3048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276600" y="4724400"/>
            <a:ext cx="2408032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энергии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49398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98438" algn="ctr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Пар или газ,</a:t>
            </a:r>
            <a:r>
              <a:rPr lang="ru-RU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 расширяясь, </a:t>
            </a: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может совершить работу. </a:t>
            </a:r>
          </a:p>
          <a:p>
            <a:pPr indent="198438" algn="ctr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При этом внутренняя энергия пара </a:t>
            </a:r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превращается </a:t>
            </a: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в механическую энергию.</a:t>
            </a:r>
          </a:p>
          <a:p>
            <a:pPr indent="198438" algn="ctr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                    Устройства, в которых внутренняя                                      	энергия  пара  или газа (рабочего тела)  </a:t>
            </a:r>
          </a:p>
          <a:p>
            <a:pPr indent="198438" algn="ctr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превращается в </a:t>
            </a:r>
          </a:p>
          <a:p>
            <a:pPr indent="198438" algn="ctr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механическую энергию, называются </a:t>
            </a:r>
          </a:p>
          <a:p>
            <a:pPr indent="198438" algn="ctr">
              <a:defRPr/>
            </a:pPr>
            <a:r>
              <a:rPr lang="ru-RU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тепловыми двигателями.</a:t>
            </a:r>
          </a:p>
          <a:p>
            <a:pPr indent="198438" algn="ctr">
              <a:defRPr/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indent="198438" eaLnBrk="0" hangingPunct="0">
              <a:defRPr/>
            </a:pP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             Существуют различные </a:t>
            </a:r>
            <a:r>
              <a:rPr lang="ru-RU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виды </a:t>
            </a:r>
            <a: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  <a:t>тепловых двигателей: </a:t>
            </a:r>
            <a:br>
              <a:rPr lang="ru-RU" sz="2400" b="1">
                <a:solidFill>
                  <a:srgbClr val="301C0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>
                <a:solidFill>
                  <a:srgbClr val="301C01"/>
                </a:solidFill>
                <a:latin typeface="Verdana" pitchFamily="34" charset="0"/>
                <a:cs typeface="Times New Roman" pitchFamily="18" charset="0"/>
              </a:rPr>
              <a:t/>
            </a:r>
            <a:br>
              <a:rPr lang="ru-RU" sz="900">
                <a:solidFill>
                  <a:srgbClr val="301C01"/>
                </a:solidFill>
                <a:latin typeface="Verdana" pitchFamily="34" charset="0"/>
                <a:cs typeface="Times New Roman" pitchFamily="18" charset="0"/>
              </a:rPr>
            </a:br>
            <a:endParaRPr lang="ru-RU"/>
          </a:p>
        </p:txBody>
      </p:sp>
      <p:pic>
        <p:nvPicPr>
          <p:cNvPr id="11265" name="Рисунок 15" descr="http://class-fizika.narod.ru/8_class/8_urok/8_agreg/443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52600" y="4616450"/>
            <a:ext cx="5934075" cy="2241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j021295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91400" y="2895600"/>
            <a:ext cx="1752600" cy="1073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9" name="Рисунок 4" descr="http://class-fizika.narod.ru/8_class/8_urok/8_agreg/14T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057400"/>
            <a:ext cx="20574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ttp://t2.gstatic.com/images?q=tbn:ANd9GcQVlgF79AmbU8gxvOENhXvkF4fjc1AeaY7CjCtm1isvNT-bMrxTqkr0EyE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304800"/>
            <a:ext cx="3200400" cy="29443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11" descr="http://t2.gstatic.com/images?q=tbn:ANd9GcRQPIB1J6yrMmBzZpheEOVMjvOjuUrlry9SnbvL9sdq0CK9wSrjWlbfD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3962400"/>
            <a:ext cx="3454400" cy="259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8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95800" y="4572000"/>
            <a:ext cx="36576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581400" y="533400"/>
            <a:ext cx="51054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- КПД тепловых машин</a:t>
            </a:r>
          </a:p>
        </p:txBody>
      </p:sp>
      <p:pic>
        <p:nvPicPr>
          <p:cNvPr id="6" name="Picture 3" descr="http://t3.gstatic.com/images?q=tbn:ANd9GcTioAHQ7jQdf18vWuQUBjGDRZtgdk5Jj_uQIu9uG9CHMaJyvz6sYoK3J9o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343400" y="1866900"/>
            <a:ext cx="3429000" cy="2571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7" descr="http://t3.gstatic.com/images?q=tbn:ANd9GcRH9tbA1L2v9HVy9vuiCpwEDO8yugBVLR8cymrktjSuXfbsU5WVg2twvuo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4600" y="16002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1" descr="http://t3.gstatic.com/images?q=tbn:ANd9GcTS3SW5uLviu6J0fNrMfaNd38nV6szkDVdWp-ODZ1wOYpjMg_DTcUUgAQ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38800" y="1524000"/>
            <a:ext cx="2776247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9" descr="http://t0.gstatic.com/images?q=tbn:ANd9GcTOO0AKFQz5M7dyBWJZpZNKBxL10bezt1bKGccsmxa47GH7Pge_hOrwDm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57800" y="4267200"/>
            <a:ext cx="3526273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3" descr="http://t2.gstatic.com/images?q=tbn:ANd9GcSc7i0ApT1F9xeGMKvswA1UJb6iqTceag-iQmzUx0cHC8yeaaiqN8y77d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76400" y="4972049"/>
            <a:ext cx="2828923" cy="18859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5" descr="http://t0.gstatic.com/images?q=tbn:ANd9GcTC7ZLrrxou0qdBp1x9Kzq0H8QQFf6-oj53MYEAELKhzRt9W8HoYMmF0Q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28600" y="228600"/>
            <a:ext cx="2726671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3" descr="http://t1.gstatic.com/images?q=tbn:ANd9GcQUd9Cla_inH0UBLg8MSBzD1zFqauVlJLkahoGcz2ntz5Qt1gfT26Zv0hRx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2667000"/>
            <a:ext cx="2933362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3200400" y="228600"/>
            <a:ext cx="48768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Выхлопы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http://im2-tub-ru.yandex.net/i?id=64233544-32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0"/>
            <a:ext cx="3360420" cy="3733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Picture 6" descr="http://im3-tub-ru.yandex.net/i?id=911683236-08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43400" y="381000"/>
            <a:ext cx="4029075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6" descr="http://im2-tub-ru.yandex.net/i?id=416624267-71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962400"/>
            <a:ext cx="3822192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3657600" y="3048000"/>
            <a:ext cx="5260401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1860 г. 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Ленуар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построил устройство, в котором впервые горючее сжигалось внутри самого устройства, а не снаружи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657600" y="5257800"/>
            <a:ext cx="5260401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1878 г. 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Отто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создал ДВС, работающий по четырехтактной схеме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http://im8-tub-ru.yandex.net/i?id=182726977-34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0" y="4476750"/>
            <a:ext cx="3175000" cy="2381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291" name="Picture 8" descr="http://im5-tub-ru.yandex.net/i?id=101225743-71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91200" y="304800"/>
            <a:ext cx="291623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2" descr="http://im4-tub-ru.yandex.net/i?id=449863877-25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600" y="152400"/>
            <a:ext cx="3152648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0" descr="http://im5-tub-ru.yandex.net/i?id=312006458-0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219200" y="2286000"/>
            <a:ext cx="420624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152400" y="4724400"/>
            <a:ext cx="5260401" cy="193899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1886 г. 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Даймлер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построил бензиновый двигатель, в котором горючая смесь (</a:t>
            </a:r>
            <a:r>
              <a:rPr lang="ru-RU" sz="2400" b="1" dirty="0" err="1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смесь</a:t>
            </a:r>
            <a:r>
              <a:rPr lang="ru-RU" sz="24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бензина и воздуха) образовывалась в карбюраторе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7-tub-ru.yandex.net/i?id=63716937-27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304800"/>
            <a:ext cx="4953000" cy="2971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638800" y="1295400"/>
            <a:ext cx="3200399" cy="452431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1897 г. </a:t>
            </a:r>
            <a:r>
              <a:rPr lang="ru-RU" sz="3200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Дизель изобрел двигатель с форсункой и без карбюратора, что стало достаточно экономично и надежно </a:t>
            </a:r>
          </a:p>
        </p:txBody>
      </p:sp>
      <p:pic>
        <p:nvPicPr>
          <p:cNvPr id="31746" name="Picture 2" descr="http://im0-tub-ru.yandex.net/i?id=61511535-48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3352800"/>
            <a:ext cx="4584192" cy="3305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im3-tub-ru.yandex.net/i?id=55537608-4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53000" y="762000"/>
            <a:ext cx="4038600" cy="30441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940" name="Picture 4" descr="http://im4-tub-ru.yandex.net/i?id=699622551-59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2400" y="1295400"/>
            <a:ext cx="4699000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http://im0-tub-ru.yandex.net/i?id=134983948-66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0" y="4191000"/>
            <a:ext cx="390144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6" descr="http://im3-tub-ru.yandex.net/i?id=570577433-27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8200" y="3920383"/>
            <a:ext cx="4191000" cy="29376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04800" y="228600"/>
            <a:ext cx="424718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Генри Форд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152</TotalTime>
  <Words>124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Franklin Gothic Book</vt:lpstr>
      <vt:lpstr>Perpetua</vt:lpstr>
      <vt:lpstr>Wingdings 2</vt:lpstr>
      <vt:lpstr>Calibri</vt:lpstr>
      <vt:lpstr>Times New Roman</vt:lpstr>
      <vt:lpstr>Verdana</vt:lpstr>
      <vt:lpstr>Справедливость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</cp:lastModifiedBy>
  <cp:revision>21</cp:revision>
  <dcterms:modified xsi:type="dcterms:W3CDTF">2014-03-05T18:21:28Z</dcterms:modified>
</cp:coreProperties>
</file>