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8" r:id="rId9"/>
    <p:sldId id="270" r:id="rId10"/>
    <p:sldId id="269" r:id="rId11"/>
    <p:sldId id="265" r:id="rId12"/>
    <p:sldId id="266" r:id="rId13"/>
    <p:sldId id="264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88D484-8CD2-4C80-8A31-46EE31F991EA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C05791-D911-447F-B31D-9CC71B2199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19791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05791-D911-447F-B31D-9CC71B21995F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66359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11EEFE1-1B95-4827-BCC9-184900C5D9DB}" type="datetimeFigureOut">
              <a:rPr lang="ru-RU" smtClean="0"/>
              <a:pPr/>
              <a:t>12.03.2014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ED57BF7-68BC-4C6C-BBEF-3D7D0C3360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bmeetings.ru/news/8463/" TargetMode="External"/><Relationship Id="rId7" Type="http://schemas.openxmlformats.org/officeDocument/2006/relationships/hyperlink" Target="http://samsebepisatel.blogspot.ru/2009/11/blog-post.html" TargetMode="External"/><Relationship Id="rId2" Type="http://schemas.openxmlformats.org/officeDocument/2006/relationships/hyperlink" Target="https://sites.google.com/site/badanovweb2/home/wikiwal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google.com/presentation/d/1YQGeD7CyyD4aKBOakk9j6fAesRv6rfxyoKqZIRVz4Qg/present" TargetMode="External"/><Relationship Id="rId5" Type="http://schemas.openxmlformats.org/officeDocument/2006/relationships/hyperlink" Target="http://www.webmeetings.ru/webconferencing/" TargetMode="External"/><Relationship Id="rId4" Type="http://schemas.openxmlformats.org/officeDocument/2006/relationships/hyperlink" Target="http://wikiwall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16632"/>
            <a:ext cx="8640959" cy="180020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solidFill>
                  <a:schemeClr val="accent2"/>
                </a:solidFill>
              </a:rPr>
              <a:t>Создаем и публикуем онлайн-газету.</a:t>
            </a:r>
            <a:endParaRPr lang="ru-RU" sz="54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H="1" flipV="1">
            <a:off x="4139952" y="5152854"/>
            <a:ext cx="4896543" cy="1516506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Дрябжинская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Л.В., </a:t>
            </a:r>
          </a:p>
          <a:p>
            <a:pPr algn="r"/>
            <a:r>
              <a:rPr lang="ru-RU" b="1" dirty="0" err="1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Дрябжинская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Е.П.,</a:t>
            </a:r>
          </a:p>
          <a:p>
            <a:pPr algn="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Киселева Н.В.</a:t>
            </a:r>
          </a:p>
          <a:p>
            <a:pPr algn="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ГБОУ СОШ № 1003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user\Desktop\вики-газета\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8"/>
            <a:ext cx="5904656" cy="4536504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6849635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86800" cy="1008111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Приглашение к участию в создании онлайн газеты через блог учителя.</a:t>
            </a:r>
            <a:endParaRPr lang="ru-RU" b="1" dirty="0">
              <a:solidFill>
                <a:schemeClr val="accent2"/>
              </a:solidFill>
            </a:endParaRPr>
          </a:p>
        </p:txBody>
      </p:sp>
      <p:pic>
        <p:nvPicPr>
          <p:cNvPr id="2050" name="Picture 2" descr="C:\Users\user\Desktop\Безымянный3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96752"/>
            <a:ext cx="4181044" cy="2935783"/>
          </a:xfrm>
          <a:prstGeom prst="rect">
            <a:avLst/>
          </a:prstGeom>
          <a:noFill/>
          <a:ln>
            <a:solidFill>
              <a:schemeClr val="accent6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Безымянный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81096" y="2402693"/>
            <a:ext cx="4716016" cy="311618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</p:pic>
      <p:pic>
        <p:nvPicPr>
          <p:cNvPr id="2052" name="Picture 4" descr="C:\Users\user\Desktop\Безымянный4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6509" y="3573016"/>
            <a:ext cx="4674756" cy="3173908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xmlns="" val="301218629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1"/>
            <a:ext cx="8280919" cy="1368153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Этапы </a:t>
            </a:r>
            <a:r>
              <a:rPr lang="ru-RU" dirty="0">
                <a:solidFill>
                  <a:schemeClr val="accent2"/>
                </a:solidFill>
              </a:rPr>
              <a:t>создания проекта в виде вики-стенгазеты.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628799"/>
            <a:ext cx="8856984" cy="21602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+mj-lt"/>
              </a:rPr>
              <a:t>Этап 1. Погружение в проект.</a:t>
            </a:r>
          </a:p>
          <a:p>
            <a:r>
              <a:rPr lang="ru-RU" sz="2000" b="1" dirty="0">
                <a:solidFill>
                  <a:srgbClr val="0070C0"/>
                </a:solidFill>
                <a:latin typeface="+mj-lt"/>
              </a:rPr>
              <a:t>Цель этапа - подготовка учащихся к созданию газеты.</a:t>
            </a:r>
          </a:p>
          <a:p>
            <a:r>
              <a:rPr lang="ru-RU" sz="2000" b="1" dirty="0">
                <a:solidFill>
                  <a:srgbClr val="0070C0"/>
                </a:solidFill>
                <a:latin typeface="+mj-lt"/>
              </a:rPr>
              <a:t>Задачи: определить проблему, тему и цель проекта в ходе совместной деятельности педагога и обучающихся; создать групп учащихся для создания вики-стенгазеты.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083673"/>
            <a:ext cx="8856984" cy="251367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+mj-lt"/>
              </a:rPr>
              <a:t>Этап 2. Планирование деятельности.</a:t>
            </a:r>
          </a:p>
          <a:p>
            <a:r>
              <a:rPr lang="ru-RU" sz="2000" b="1" dirty="0">
                <a:solidFill>
                  <a:srgbClr val="0070C0"/>
                </a:solidFill>
                <a:latin typeface="+mj-lt"/>
              </a:rPr>
              <a:t>Цель этапа - пооперационная разработка модели стенгазеты с указанием перечня конкретных действий и результатов, сроков и ответственных.</a:t>
            </a:r>
          </a:p>
          <a:p>
            <a:r>
              <a:rPr lang="ru-RU" sz="2000" b="1" dirty="0">
                <a:solidFill>
                  <a:srgbClr val="0070C0"/>
                </a:solidFill>
                <a:latin typeface="+mj-lt"/>
              </a:rPr>
              <a:t>Задачи: определить жанр (жанры), рубрики, источники информации, способы сбора и анализа информации, возможных форм презентации; установить процедуру и критерии оценивания результата и процесса; распределение ролей (обязанностей) между членами группы (групп).</a:t>
            </a:r>
          </a:p>
        </p:txBody>
      </p:sp>
    </p:spTree>
    <p:extLst>
      <p:ext uri="{BB962C8B-B14F-4D97-AF65-F5344CB8AC3E}">
        <p14:creationId xmlns:p14="http://schemas.microsoft.com/office/powerpoint/2010/main" xmlns="" val="21805097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Блок-схема: процесс 1"/>
          <p:cNvSpPr/>
          <p:nvPr/>
        </p:nvSpPr>
        <p:spPr>
          <a:xfrm>
            <a:off x="251520" y="116632"/>
            <a:ext cx="8640960" cy="1800200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+mj-lt"/>
              </a:rPr>
              <a:t>Этап 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3. Реализация плана.</a:t>
            </a:r>
          </a:p>
          <a:p>
            <a:r>
              <a:rPr lang="ru-RU" sz="2000" b="1" dirty="0">
                <a:solidFill>
                  <a:schemeClr val="tx2"/>
                </a:solidFill>
                <a:latin typeface="+mj-lt"/>
              </a:rPr>
              <a:t>Цель - поиск материала для вики-стенгазеты.</a:t>
            </a:r>
          </a:p>
          <a:p>
            <a:r>
              <a:rPr lang="ru-RU" sz="2000" b="1" dirty="0">
                <a:solidFill>
                  <a:schemeClr val="tx2"/>
                </a:solidFill>
                <a:latin typeface="+mj-lt"/>
              </a:rPr>
              <a:t>Задачи: самостоятельная работа учащихся по своим индивидуальным/групповым задачам проекта, промежуточное обсуждение полученных данных в группах, на консультациях (на уроках и/или во внеурочное время).</a:t>
            </a:r>
          </a:p>
        </p:txBody>
      </p:sp>
      <p:sp>
        <p:nvSpPr>
          <p:cNvPr id="3" name="Блок-схема: процесс 2"/>
          <p:cNvSpPr/>
          <p:nvPr/>
        </p:nvSpPr>
        <p:spPr>
          <a:xfrm>
            <a:off x="251520" y="2060848"/>
            <a:ext cx="8640960" cy="1656184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+mj-lt"/>
              </a:rPr>
              <a:t>Этап 4. Оформление </a:t>
            </a:r>
            <a:r>
              <a:rPr lang="ru-RU" sz="2000" b="1" dirty="0" err="1">
                <a:solidFill>
                  <a:srgbClr val="002060"/>
                </a:solidFill>
                <a:latin typeface="+mj-lt"/>
              </a:rPr>
              <a:t>wiki</a:t>
            </a:r>
            <a:r>
              <a:rPr lang="ru-RU" sz="2000" b="1" dirty="0">
                <a:solidFill>
                  <a:srgbClr val="002060"/>
                </a:solidFill>
                <a:latin typeface="+mj-lt"/>
              </a:rPr>
              <a:t>-стенгазеты.</a:t>
            </a:r>
          </a:p>
          <a:p>
            <a:r>
              <a:rPr lang="ru-RU" sz="2000" b="1" dirty="0">
                <a:solidFill>
                  <a:schemeClr val="tx2"/>
                </a:solidFill>
                <a:latin typeface="+mj-lt"/>
              </a:rPr>
              <a:t>Цель - оформление </a:t>
            </a:r>
            <a:r>
              <a:rPr lang="ru-RU" sz="2000" b="1" dirty="0" err="1">
                <a:solidFill>
                  <a:schemeClr val="tx2"/>
                </a:solidFill>
                <a:latin typeface="+mj-lt"/>
              </a:rPr>
              <a:t>wiki</a:t>
            </a:r>
            <a:r>
              <a:rPr lang="ru-RU" sz="2000" b="1" dirty="0">
                <a:solidFill>
                  <a:schemeClr val="tx2"/>
                </a:solidFill>
                <a:latin typeface="+mj-lt"/>
              </a:rPr>
              <a:t>-стенгазеты на сервисе </a:t>
            </a:r>
            <a:r>
              <a:rPr lang="ru-RU" sz="2000" b="1" dirty="0" err="1">
                <a:solidFill>
                  <a:schemeClr val="tx2"/>
                </a:solidFill>
                <a:latin typeface="+mj-lt"/>
              </a:rPr>
              <a:t>WikiWall</a:t>
            </a:r>
            <a:endParaRPr lang="ru-RU" sz="2000" b="1" dirty="0">
              <a:solidFill>
                <a:schemeClr val="tx2"/>
              </a:solidFill>
              <a:latin typeface="+mj-lt"/>
            </a:endParaRPr>
          </a:p>
          <a:p>
            <a:r>
              <a:rPr lang="ru-RU" sz="2000" b="1" dirty="0">
                <a:solidFill>
                  <a:schemeClr val="tx2"/>
                </a:solidFill>
                <a:latin typeface="+mj-lt"/>
              </a:rPr>
              <a:t>Задачи: структурирование полученной информации, создание и размещение тематических блоков на сервисе </a:t>
            </a:r>
            <a:r>
              <a:rPr lang="ru-RU" sz="2000" b="1" dirty="0" err="1">
                <a:solidFill>
                  <a:schemeClr val="tx2"/>
                </a:solidFill>
                <a:latin typeface="+mj-lt"/>
              </a:rPr>
              <a:t>WikiWall</a:t>
            </a:r>
            <a:r>
              <a:rPr lang="ru-RU" sz="2000" b="1" dirty="0">
                <a:solidFill>
                  <a:schemeClr val="tx2"/>
                </a:solidFill>
                <a:latin typeface="+mj-lt"/>
              </a:rPr>
              <a:t>; интеграция полученных знаний, умений, навыков.</a:t>
            </a:r>
          </a:p>
        </p:txBody>
      </p:sp>
      <p:sp>
        <p:nvSpPr>
          <p:cNvPr id="4" name="Блок-схема: процесс 3"/>
          <p:cNvSpPr/>
          <p:nvPr/>
        </p:nvSpPr>
        <p:spPr>
          <a:xfrm>
            <a:off x="251520" y="3861048"/>
            <a:ext cx="8640960" cy="1296144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+mj-lt"/>
              </a:rPr>
              <a:t>Этап 5. Презентация результатов.</a:t>
            </a:r>
          </a:p>
          <a:p>
            <a:r>
              <a:rPr lang="ru-RU" sz="2000" b="1" dirty="0">
                <a:solidFill>
                  <a:schemeClr val="tx2"/>
                </a:solidFill>
                <a:latin typeface="+mj-lt"/>
              </a:rPr>
              <a:t>Цель - демонстрация </a:t>
            </a:r>
            <a:r>
              <a:rPr lang="ru-RU" sz="2000" b="1" dirty="0" err="1">
                <a:solidFill>
                  <a:schemeClr val="tx2"/>
                </a:solidFill>
                <a:latin typeface="+mj-lt"/>
              </a:rPr>
              <a:t>wiki</a:t>
            </a:r>
            <a:r>
              <a:rPr lang="ru-RU" sz="2000" b="1" dirty="0">
                <a:solidFill>
                  <a:schemeClr val="tx2"/>
                </a:solidFill>
                <a:latin typeface="+mj-lt"/>
              </a:rPr>
              <a:t>-стенгазеты.</a:t>
            </a: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251520" y="5301207"/>
            <a:ext cx="8640960" cy="1440161"/>
          </a:xfrm>
          <a:prstGeom prst="flowChartProcess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+mj-lt"/>
              </a:rPr>
              <a:t>Этап 6. Оценка результатов и процесса проектной деятельности.</a:t>
            </a:r>
          </a:p>
          <a:p>
            <a:r>
              <a:rPr lang="ru-RU" sz="2000" b="1" dirty="0">
                <a:solidFill>
                  <a:schemeClr val="tx2"/>
                </a:solidFill>
                <a:latin typeface="+mj-lt"/>
              </a:rPr>
              <a:t>Цель – оценка результатов и процесса проектной деятельности.</a:t>
            </a:r>
          </a:p>
          <a:p>
            <a:r>
              <a:rPr lang="ru-RU" sz="2000" b="1" dirty="0">
                <a:solidFill>
                  <a:schemeClr val="tx2"/>
                </a:solidFill>
                <a:latin typeface="+mj-lt"/>
              </a:rPr>
              <a:t>Задачи: коллективное обсуждение результатов проекта; самоанализ проектной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262338527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3" y="116632"/>
            <a:ext cx="8712968" cy="1008112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Варианты использования сервиса </a:t>
            </a:r>
            <a:r>
              <a:rPr lang="ru-RU" b="1" dirty="0" err="1" smtClean="0">
                <a:solidFill>
                  <a:schemeClr val="accent2"/>
                </a:solidFill>
              </a:rPr>
              <a:t>WikiWall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/>
          <a:lstStyle/>
          <a:p>
            <a:r>
              <a:rPr lang="ru-RU" dirty="0"/>
              <a:t>•	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644007" y="1268760"/>
            <a:ext cx="4297823" cy="16561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rgbClr val="002060"/>
                </a:solidFill>
                <a:latin typeface="+mj-lt"/>
              </a:rPr>
              <a:t>Школьные (классные </a:t>
            </a:r>
            <a:r>
              <a:rPr lang="en-US" b="1" dirty="0">
                <a:solidFill>
                  <a:srgbClr val="002060"/>
                </a:solidFill>
                <a:latin typeface="+mj-lt"/>
              </a:rPr>
              <a:t>online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газеты) Рубрика для родителей (привлечение </a:t>
            </a:r>
            <a:r>
              <a:rPr lang="ru-RU" b="1" dirty="0" smtClean="0">
                <a:solidFill>
                  <a:srgbClr val="002060"/>
                </a:solidFill>
                <a:latin typeface="+mj-lt"/>
              </a:rPr>
              <a:t>их внимания образовательному процессу)</a:t>
            </a:r>
            <a:endParaRPr lang="ru-RU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79512" y="3067325"/>
            <a:ext cx="4103618" cy="14401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</a:rPr>
              <a:t>Домашнее </a:t>
            </a:r>
            <a:r>
              <a:rPr lang="ru-RU" b="1" dirty="0">
                <a:solidFill>
                  <a:srgbClr val="002060"/>
                </a:solidFill>
              </a:rPr>
              <a:t>задание с целью отработки умений работы с Интернет – сервисами или закрепление теоретических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знаний по изучаемой </a:t>
            </a:r>
            <a:r>
              <a:rPr lang="ru-RU" b="1" dirty="0" smtClean="0">
                <a:solidFill>
                  <a:srgbClr val="002060"/>
                </a:solidFill>
                <a:latin typeface="+mj-lt"/>
              </a:rPr>
              <a:t>теме</a:t>
            </a:r>
            <a:endParaRPr lang="ru-RU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79512" y="4661819"/>
            <a:ext cx="4112002" cy="1656184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+mj-lt"/>
              </a:rPr>
              <a:t>Совместная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работа учащихся над учебным </a:t>
            </a:r>
            <a:r>
              <a:rPr lang="ru-RU" b="1" dirty="0" smtClean="0">
                <a:solidFill>
                  <a:srgbClr val="002060"/>
                </a:solidFill>
                <a:latin typeface="+mj-lt"/>
              </a:rPr>
              <a:t>проектом. Презентация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деятельности учащихся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79512" y="1245956"/>
            <a:ext cx="4095234" cy="1656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+mj-lt"/>
              </a:rPr>
              <a:t>Тематические </a:t>
            </a:r>
            <a:r>
              <a:rPr lang="ru-RU" b="1" dirty="0" err="1">
                <a:solidFill>
                  <a:srgbClr val="002060"/>
                </a:solidFill>
                <a:latin typeface="+mj-lt"/>
              </a:rPr>
              <a:t>Wiki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 – газеты предметной направленности (история, химия, физика, иностранные языки и т.д</a:t>
            </a:r>
            <a:r>
              <a:rPr lang="ru-RU" b="1" dirty="0" smtClean="0">
                <a:solidFill>
                  <a:srgbClr val="002060"/>
                </a:solidFill>
                <a:latin typeface="+mj-lt"/>
              </a:rPr>
              <a:t>.)</a:t>
            </a:r>
            <a:endParaRPr lang="ru-RU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644008" y="3068960"/>
            <a:ext cx="4297822" cy="14401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+mj-lt"/>
              </a:rPr>
              <a:t>Творческие отчеты педагогов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и </a:t>
            </a:r>
            <a:r>
              <a:rPr lang="ru-RU" b="1" dirty="0" smtClean="0">
                <a:solidFill>
                  <a:srgbClr val="002060"/>
                </a:solidFill>
                <a:latin typeface="+mj-lt"/>
              </a:rPr>
              <a:t>учащихся. Презентация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достижений педагогов и учащихся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644006" y="4653136"/>
            <a:ext cx="4297823" cy="16561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2060"/>
                </a:solidFill>
                <a:latin typeface="+mj-lt"/>
              </a:rPr>
              <a:t>Доска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объявлений в </a:t>
            </a:r>
            <a:r>
              <a:rPr lang="ru-RU" b="1" dirty="0" smtClean="0">
                <a:solidFill>
                  <a:srgbClr val="002060"/>
                </a:solidFill>
                <a:latin typeface="+mj-lt"/>
              </a:rPr>
              <a:t>информационно-тематическом </a:t>
            </a:r>
            <a:r>
              <a:rPr lang="ru-RU" b="1" dirty="0">
                <a:solidFill>
                  <a:srgbClr val="002060"/>
                </a:solidFill>
                <a:latin typeface="+mj-lt"/>
              </a:rPr>
              <a:t>пространстве школ при подготовке к общегородским </a:t>
            </a:r>
            <a:r>
              <a:rPr lang="ru-RU" b="1" dirty="0" smtClean="0">
                <a:solidFill>
                  <a:srgbClr val="002060"/>
                </a:solidFill>
                <a:latin typeface="+mj-lt"/>
              </a:rPr>
              <a:t>мероприятиям</a:t>
            </a:r>
            <a:endParaRPr lang="ru-RU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2627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6632"/>
            <a:ext cx="6965245" cy="1008112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Используемые источники.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00808"/>
            <a:ext cx="7488832" cy="4248472"/>
          </a:xfrm>
        </p:spPr>
        <p:txBody>
          <a:bodyPr>
            <a:normAutofit fontScale="32500" lnSpcReduction="20000"/>
          </a:bodyPr>
          <a:lstStyle/>
          <a:p>
            <a:r>
              <a:rPr lang="ru-RU" sz="7400" b="1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https://sites.google.com/site/badanovweb2/home/wikiwall</a:t>
            </a:r>
            <a:endParaRPr lang="ru-RU" sz="7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7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7400" b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</a:t>
            </a:r>
            <a:r>
              <a:rPr lang="ru-RU" sz="7400" b="1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://www.webmeetings.ru/news/8463/</a:t>
            </a:r>
            <a:endParaRPr lang="ru-RU" sz="7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7400" b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</a:t>
            </a:r>
            <a:r>
              <a:rPr lang="ru-RU" sz="7400" b="1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://wikiwall.ru/</a:t>
            </a:r>
            <a:endParaRPr lang="ru-RU" sz="74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74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7400" b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</a:t>
            </a:r>
            <a:r>
              <a:rPr lang="ru-RU" sz="7400" b="1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://www.webmeetings.ru/webconferencing</a:t>
            </a:r>
            <a:r>
              <a:rPr lang="ru-RU" sz="7400" b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/</a:t>
            </a:r>
            <a:endParaRPr lang="ru-RU" sz="7400" b="1" u="sng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7400" b="1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https://</a:t>
            </a:r>
            <a:r>
              <a:rPr lang="en-US" sz="7400" b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6"/>
              </a:rPr>
              <a:t>docs.google.com/presentation/d/1YQGeD7CyyD4aKBOakk9j6fAesRv6rfxyoKqZIRVz4Qg/present#slide=id.i108</a:t>
            </a:r>
            <a:endParaRPr lang="ru-RU" sz="7400" b="1" u="sng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7400" b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http</a:t>
            </a:r>
            <a:r>
              <a:rPr lang="en-US" sz="7400" b="1" u="sng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://</a:t>
            </a:r>
            <a:r>
              <a:rPr lang="en-US" sz="7400" b="1" u="sng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  <a:hlinkClick r:id="rId7"/>
              </a:rPr>
              <a:t>samsebepisatel.blogspot.ru/2009/11/blog-post.html</a:t>
            </a:r>
            <a:endParaRPr lang="ru-RU" sz="7400" b="1" u="sng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u="sng" dirty="0" smtClean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77410038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188640"/>
            <a:ext cx="6965245" cy="1584176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chemeClr val="bg2">
                    <a:lumMod val="25000"/>
                  </a:schemeClr>
                </a:solidFill>
              </a:rPr>
              <a:t>первый российский </a:t>
            </a:r>
            <a:r>
              <a:rPr lang="ru-RU" sz="4000" b="1" dirty="0" err="1">
                <a:solidFill>
                  <a:schemeClr val="bg2">
                    <a:lumMod val="25000"/>
                  </a:schemeClr>
                </a:solidFill>
              </a:rPr>
              <a:t>whiteboard</a:t>
            </a:r>
            <a:r>
              <a:rPr lang="ru-RU" sz="4000" b="1" dirty="0">
                <a:solidFill>
                  <a:schemeClr val="bg2">
                    <a:lumMod val="25000"/>
                  </a:schemeClr>
                </a:solidFill>
              </a:rPr>
              <a:t>-сервис.</a:t>
            </a:r>
            <a:br>
              <a:rPr lang="ru-RU" sz="4000" b="1" dirty="0">
                <a:solidFill>
                  <a:schemeClr val="bg2">
                    <a:lumMod val="25000"/>
                  </a:schemeClr>
                </a:solidFill>
              </a:rPr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184576"/>
          </a:xfrm>
        </p:spPr>
        <p:txBody>
          <a:bodyPr anchor="ctr">
            <a:noAutofit/>
          </a:bodyPr>
          <a:lstStyle/>
          <a:p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Все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больше и больше сервисов появляется в сети Интернет, и порой мы даже не успеваем отслеживать их появление. Многие из них дают возможность совместной работы пользователей в сети Интернет. Одним из таких сервисов является </a:t>
            </a:r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WikiWall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, созданный компанией </a:t>
            </a:r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JetStyle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из Екатеринбурга. </a:t>
            </a: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WikiWall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 – онлайновый сервис для совместного создания </a:t>
            </a:r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Wiki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-газеты несколькими пользователями. Это первый российский </a:t>
            </a:r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whiteboard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-сервис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.</a:t>
            </a:r>
          </a:p>
          <a:p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Whiteboard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-сервис (в переводе – «белая доска») – это рабочее пространство, на котором несколько пользователей (даже живущих в разных городах!) в режиме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</a:rPr>
              <a:t>онлайн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совместно могут создавать один документ, в котором можно писать текст, рисовать, делать пометки, добавлять различные объекты и многое другое. </a:t>
            </a:r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Whiteboard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-сервисы еще называют виртуальными интерактивными досками.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5058070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1"/>
            <a:ext cx="8496944" cy="1008113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Возможности сервиса </a:t>
            </a:r>
            <a:r>
              <a:rPr lang="en-US" b="1" dirty="0" err="1">
                <a:solidFill>
                  <a:srgbClr val="FF0000"/>
                </a:solidFill>
              </a:rPr>
              <a:t>WikiWall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96753"/>
            <a:ext cx="7704856" cy="5112568"/>
          </a:xfrm>
          <a:noFill/>
        </p:spPr>
        <p:txBody>
          <a:bodyPr>
            <a:normAutofit fontScale="92500" lnSpcReduction="20000"/>
          </a:bodyPr>
          <a:lstStyle/>
          <a:p>
            <a:r>
              <a:rPr lang="ru-RU" dirty="0"/>
              <a:t>	</a:t>
            </a:r>
            <a:r>
              <a:rPr lang="ru-RU" dirty="0">
                <a:latin typeface="+mj-lt"/>
              </a:rPr>
              <a:t>Позволяет работать одновременно группе пользователей </a:t>
            </a:r>
          </a:p>
          <a:p>
            <a:r>
              <a:rPr lang="ru-RU" dirty="0">
                <a:latin typeface="+mj-lt"/>
              </a:rPr>
              <a:t>	На совместно созданной странице можно размещать текстовые фрагменты, изображения, видео </a:t>
            </a:r>
          </a:p>
          <a:p>
            <a:r>
              <a:rPr lang="ru-RU" dirty="0">
                <a:latin typeface="+mj-lt"/>
              </a:rPr>
              <a:t>	Сервис позволяет рисовать (удобно рисовать от руки по клеточкам)</a:t>
            </a:r>
          </a:p>
          <a:p>
            <a:r>
              <a:rPr lang="ru-RU" dirty="0">
                <a:latin typeface="+mj-lt"/>
              </a:rPr>
              <a:t>	В качестве фона можно вставлять любую </a:t>
            </a:r>
            <a:r>
              <a:rPr lang="ru-RU" dirty="0" err="1">
                <a:latin typeface="+mj-lt"/>
              </a:rPr>
              <a:t>Web</a:t>
            </a:r>
            <a:r>
              <a:rPr lang="ru-RU" dirty="0">
                <a:latin typeface="+mj-lt"/>
              </a:rPr>
              <a:t>-страницу</a:t>
            </a:r>
          </a:p>
          <a:p>
            <a:r>
              <a:rPr lang="ru-RU" dirty="0">
                <a:latin typeface="+mj-lt"/>
              </a:rPr>
              <a:t>	Созданную страницу можно не только просматривать в сети Интернет, но и редактировать группой пользователей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024884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5" y="116632"/>
            <a:ext cx="8424937" cy="864096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/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Достоинства</a:t>
            </a:r>
            <a:r>
              <a:rPr lang="ru-RU" dirty="0"/>
              <a:t> </a:t>
            </a:r>
            <a:r>
              <a:rPr lang="en-US" b="1" dirty="0" err="1">
                <a:solidFill>
                  <a:srgbClr val="FF0000"/>
                </a:solidFill>
              </a:rPr>
              <a:t>WikiWall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556792"/>
            <a:ext cx="7704856" cy="5040560"/>
          </a:xfrm>
          <a:noFill/>
        </p:spPr>
        <p:txBody>
          <a:bodyPr>
            <a:normAutofit fontScale="77500" lnSpcReduction="20000"/>
          </a:bodyPr>
          <a:lstStyle/>
          <a:p>
            <a:r>
              <a:rPr lang="ru-RU" dirty="0"/>
              <a:t>	</a:t>
            </a:r>
            <a:r>
              <a:rPr lang="ru-RU" dirty="0">
                <a:latin typeface="+mj-lt"/>
              </a:rPr>
              <a:t>Для редактирования </a:t>
            </a:r>
            <a:r>
              <a:rPr lang="ru-RU" dirty="0" err="1">
                <a:latin typeface="+mj-lt"/>
              </a:rPr>
              <a:t>Wiki</a:t>
            </a:r>
            <a:r>
              <a:rPr lang="ru-RU" dirty="0">
                <a:latin typeface="+mj-lt"/>
              </a:rPr>
              <a:t>-стенгазеты можно использовать элементы </a:t>
            </a:r>
            <a:r>
              <a:rPr lang="ru-RU" dirty="0" err="1">
                <a:latin typeface="+mj-lt"/>
              </a:rPr>
              <a:t>WackoWiki</a:t>
            </a:r>
            <a:r>
              <a:rPr lang="ru-RU" dirty="0">
                <a:latin typeface="+mj-lt"/>
              </a:rPr>
              <a:t> (Посмотреть...)</a:t>
            </a:r>
          </a:p>
          <a:p>
            <a:r>
              <a:rPr lang="ru-RU" dirty="0">
                <a:latin typeface="+mj-lt"/>
              </a:rPr>
              <a:t>	Очень простой, интуитивно понятный интерфейс позволяет освоить сервис за несколько минут </a:t>
            </a:r>
          </a:p>
          <a:p>
            <a:r>
              <a:rPr lang="ru-RU" dirty="0">
                <a:latin typeface="+mj-lt"/>
              </a:rPr>
              <a:t>	Для работы не требуется регистрация пользователей</a:t>
            </a:r>
          </a:p>
          <a:p>
            <a:r>
              <a:rPr lang="ru-RU" dirty="0">
                <a:latin typeface="+mj-lt"/>
              </a:rPr>
              <a:t>	Для организации совместной работы над созданием </a:t>
            </a:r>
            <a:r>
              <a:rPr lang="ru-RU" dirty="0" err="1">
                <a:latin typeface="+mj-lt"/>
              </a:rPr>
              <a:t>Wiki</a:t>
            </a:r>
            <a:r>
              <a:rPr lang="ru-RU" dirty="0">
                <a:latin typeface="+mj-lt"/>
              </a:rPr>
              <a:t>-газеты достаточно отправить URL-адрес стенгазеты другим пользователям</a:t>
            </a:r>
          </a:p>
          <a:p>
            <a:r>
              <a:rPr lang="ru-RU" dirty="0">
                <a:latin typeface="+mj-lt"/>
              </a:rPr>
              <a:t>	Ссылку на созданную газету можно публиковать в Интернет (на </a:t>
            </a:r>
            <a:r>
              <a:rPr lang="ru-RU" dirty="0" err="1">
                <a:latin typeface="+mj-lt"/>
              </a:rPr>
              <a:t>Wiki</a:t>
            </a:r>
            <a:r>
              <a:rPr lang="ru-RU" dirty="0">
                <a:latin typeface="+mj-lt"/>
              </a:rPr>
              <a:t>-страницах, в блогах и т.д.)</a:t>
            </a:r>
          </a:p>
          <a:p>
            <a:r>
              <a:rPr lang="ru-RU" dirty="0">
                <a:latin typeface="+mj-lt"/>
              </a:rPr>
              <a:t>	Оригинальная </a:t>
            </a:r>
            <a:r>
              <a:rPr lang="ru-RU" dirty="0" err="1">
                <a:latin typeface="+mj-lt"/>
              </a:rPr>
              <a:t>wiki</a:t>
            </a:r>
            <a:r>
              <a:rPr lang="ru-RU" dirty="0">
                <a:latin typeface="+mj-lt"/>
              </a:rPr>
              <a:t>-функциональность сервиса</a:t>
            </a:r>
          </a:p>
          <a:p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64803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152128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Несколько простых шагов для освоения </a:t>
            </a:r>
            <a:r>
              <a:rPr lang="ru-RU" b="1" dirty="0" smtClean="0">
                <a:solidFill>
                  <a:schemeClr val="accent2"/>
                </a:solidFill>
              </a:rPr>
              <a:t>сервиса.</a:t>
            </a:r>
            <a:endParaRPr lang="ru-RU" b="1" dirty="0">
              <a:solidFill>
                <a:schemeClr val="accent2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1412776"/>
            <a:ext cx="7776863" cy="4896544"/>
          </a:xfrm>
          <a:ln w="28575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xmlns="" val="29110380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188639"/>
            <a:ext cx="6965245" cy="864097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accent2"/>
                </a:solidFill>
              </a:rPr>
              <a:t>        Оформление газеты.</a:t>
            </a:r>
            <a:endParaRPr lang="ru-RU" b="1" dirty="0">
              <a:solidFill>
                <a:schemeClr val="accent2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124744"/>
            <a:ext cx="9144000" cy="5733256"/>
          </a:xfrm>
        </p:spPr>
      </p:pic>
    </p:spTree>
    <p:extLst>
      <p:ext uri="{BB962C8B-B14F-4D97-AF65-F5344CB8AC3E}">
        <p14:creationId xmlns:p14="http://schemas.microsoft.com/office/powerpoint/2010/main" xmlns="" val="215796178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208912" cy="1008112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Примеры </a:t>
            </a:r>
            <a:r>
              <a:rPr lang="en-US" b="1" dirty="0">
                <a:solidFill>
                  <a:schemeClr val="accent2"/>
                </a:solidFill>
              </a:rPr>
              <a:t>Wiki - </a:t>
            </a:r>
            <a:r>
              <a:rPr lang="ru-RU" b="1" dirty="0">
                <a:solidFill>
                  <a:schemeClr val="accent2"/>
                </a:solidFill>
              </a:rPr>
              <a:t>стенгазет</a:t>
            </a:r>
          </a:p>
        </p:txBody>
      </p:sp>
      <p:pic>
        <p:nvPicPr>
          <p:cNvPr id="1026" name="Picture 2" descr="C:\Users\ASUS\Desktop\вики-газета\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4427984" cy="4126406"/>
          </a:xfrm>
          <a:prstGeom prst="rect">
            <a:avLst/>
          </a:prstGeom>
          <a:noFill/>
          <a:ln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C:\Users\ASUS\Desktop\вики-газета\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73644" y="1988840"/>
            <a:ext cx="4572776" cy="3787211"/>
          </a:xfrm>
          <a:prstGeom prst="rect">
            <a:avLst/>
          </a:prstGeom>
          <a:noFill/>
          <a:ln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SUS\Desktop\вики-газета\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779444"/>
            <a:ext cx="4266488" cy="4057596"/>
          </a:xfrm>
          <a:prstGeom prst="rect">
            <a:avLst/>
          </a:prstGeom>
          <a:noFill/>
          <a:ln>
            <a:solidFill>
              <a:schemeClr val="accent2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6555159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16632"/>
            <a:ext cx="8686800" cy="1152128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/>
          <a:lstStyle/>
          <a:p>
            <a:r>
              <a:rPr lang="ru-RU" b="1" dirty="0" smtClean="0">
                <a:solidFill>
                  <a:schemeClr val="accent2"/>
                </a:solidFill>
              </a:rPr>
              <a:t>        Примеры </a:t>
            </a:r>
            <a:r>
              <a:rPr lang="en-US" b="1" dirty="0">
                <a:solidFill>
                  <a:schemeClr val="accent2"/>
                </a:solidFill>
              </a:rPr>
              <a:t>Wiki - </a:t>
            </a:r>
            <a:r>
              <a:rPr lang="ru-RU" b="1" dirty="0">
                <a:solidFill>
                  <a:schemeClr val="accent2"/>
                </a:solidFill>
              </a:rPr>
              <a:t>стенгазет</a:t>
            </a:r>
            <a:endParaRPr lang="ru-RU" dirty="0"/>
          </a:p>
        </p:txBody>
      </p:sp>
      <p:pic>
        <p:nvPicPr>
          <p:cNvPr id="2050" name="Picture 2" descr="C:\Users\user\Desktop\Безымянный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493204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Безымянный3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132856"/>
            <a:ext cx="4896544" cy="3976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user\Desktop\Безымянный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683371"/>
            <a:ext cx="4757833" cy="4028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2435253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686800" cy="1080120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accent6"/>
            </a:solidFill>
          </a:ln>
        </p:spPr>
        <p:txBody>
          <a:bodyPr/>
          <a:lstStyle/>
          <a:p>
            <a:pPr algn="ctr"/>
            <a:r>
              <a:rPr lang="ru-RU" b="1" dirty="0">
                <a:solidFill>
                  <a:schemeClr val="accent2"/>
                </a:solidFill>
              </a:rPr>
              <a:t>Примеры </a:t>
            </a:r>
            <a:r>
              <a:rPr lang="en-US" b="1" dirty="0">
                <a:solidFill>
                  <a:schemeClr val="accent2"/>
                </a:solidFill>
              </a:rPr>
              <a:t>Wiki - </a:t>
            </a:r>
            <a:r>
              <a:rPr lang="ru-RU" b="1" dirty="0">
                <a:solidFill>
                  <a:schemeClr val="accent2"/>
                </a:solidFill>
              </a:rPr>
              <a:t>стенгазет</a:t>
            </a:r>
            <a:endParaRPr lang="ru-RU" dirty="0"/>
          </a:p>
        </p:txBody>
      </p:sp>
      <p:pic>
        <p:nvPicPr>
          <p:cNvPr id="1026" name="Picture 2" descr="C:\Users\user\Desktop\Безымянный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340768"/>
            <a:ext cx="4211960" cy="3554139"/>
          </a:xfrm>
          <a:prstGeom prst="rect">
            <a:avLst/>
          </a:prstGeom>
          <a:noFill/>
          <a:ln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Безымянный6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22004" y="2492896"/>
            <a:ext cx="4626260" cy="3528392"/>
          </a:xfrm>
          <a:prstGeom prst="rect">
            <a:avLst/>
          </a:prstGeom>
          <a:noFill/>
          <a:ln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Desktop\66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35134" y="3275468"/>
            <a:ext cx="4552603" cy="3600400"/>
          </a:xfrm>
          <a:prstGeom prst="rect">
            <a:avLst/>
          </a:prstGeom>
          <a:noFill/>
          <a:ln>
            <a:solidFill>
              <a:srgbClr val="00B05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852148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393</TotalTime>
  <Words>514</Words>
  <Application>Microsoft Office PowerPoint</Application>
  <PresentationFormat>Экран (4:3)</PresentationFormat>
  <Paragraphs>67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Создаем и публикуем онлайн-газету.</vt:lpstr>
      <vt:lpstr>первый российский whiteboard-сервис. </vt:lpstr>
      <vt:lpstr>Возможности сервиса WikiWall:</vt:lpstr>
      <vt:lpstr>Достоинства WikiWall:</vt:lpstr>
      <vt:lpstr>Несколько простых шагов для освоения сервиса.</vt:lpstr>
      <vt:lpstr>        Оформление газеты.</vt:lpstr>
      <vt:lpstr>Примеры Wiki - стенгазет</vt:lpstr>
      <vt:lpstr>        Примеры Wiki - стенгазет</vt:lpstr>
      <vt:lpstr>Примеры Wiki - стенгазет</vt:lpstr>
      <vt:lpstr>Приглашение к участию в создании онлайн газеты через блог учителя.</vt:lpstr>
      <vt:lpstr>Этапы создания проекта в виде вики-стенгазеты.</vt:lpstr>
      <vt:lpstr>Слайд 12</vt:lpstr>
      <vt:lpstr>Варианты использования сервиса WikiWall</vt:lpstr>
      <vt:lpstr>Используемые источники.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Создаем и публикуем онлайн-газету.</dc:title>
  <dc:creator>ASUS</dc:creator>
  <cp:lastModifiedBy>Tata</cp:lastModifiedBy>
  <cp:revision>37</cp:revision>
  <dcterms:created xsi:type="dcterms:W3CDTF">2013-02-02T15:45:47Z</dcterms:created>
  <dcterms:modified xsi:type="dcterms:W3CDTF">2014-03-12T18:55:15Z</dcterms:modified>
</cp:coreProperties>
</file>