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9"/>
  </p:notesMasterIdLst>
  <p:sldIdLst>
    <p:sldId id="259" r:id="rId2"/>
    <p:sldId id="256" r:id="rId3"/>
    <p:sldId id="265" r:id="rId4"/>
    <p:sldId id="276" r:id="rId5"/>
    <p:sldId id="275" r:id="rId6"/>
    <p:sldId id="267" r:id="rId7"/>
    <p:sldId id="277" r:id="rId8"/>
    <p:sldId id="272" r:id="rId9"/>
    <p:sldId id="257" r:id="rId10"/>
    <p:sldId id="262" r:id="rId11"/>
    <p:sldId id="264" r:id="rId12"/>
    <p:sldId id="270" r:id="rId13"/>
    <p:sldId id="263" r:id="rId14"/>
    <p:sldId id="261" r:id="rId15"/>
    <p:sldId id="266" r:id="rId16"/>
    <p:sldId id="269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1E1"/>
    <a:srgbClr val="FB7DF2"/>
    <a:srgbClr val="8888F0"/>
    <a:srgbClr val="3D4EA1"/>
    <a:srgbClr val="FF9999"/>
    <a:srgbClr val="774951"/>
    <a:srgbClr val="813F7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1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CB7B8-FDF3-452A-A8E9-95A225D40491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898C9-C4B9-4BA4-946B-8E6266711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1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global.britannica.com/EBchecked/topic/171352/Dresden" TargetMode="External"/><Relationship Id="rId5" Type="http://schemas.openxmlformats.org/officeDocument/2006/relationships/hyperlink" Target="http://global.britannica.com/EBchecked/topic/315989/KGB" TargetMode="Externa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global.britannica.com/EBchecked/topic/476331/prime-minister" TargetMode="External"/><Relationship Id="rId3" Type="http://schemas.openxmlformats.org/officeDocument/2006/relationships/image" Target="../media/image32.jpeg"/><Relationship Id="rId7" Type="http://schemas.openxmlformats.org/officeDocument/2006/relationships/hyperlink" Target="http://global.britannica.com/EBchecked/topic/513251/Russia" TargetMode="External"/><Relationship Id="rId2" Type="http://schemas.openxmlformats.org/officeDocument/2006/relationships/hyperlink" Target="http://en.wikipedia.org/wiki/File:Vladimir_Putin_8_March_2008-3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global.britannica.com/EBchecked/topic/513695/Russian" TargetMode="External"/><Relationship Id="rId5" Type="http://schemas.openxmlformats.org/officeDocument/2006/relationships/hyperlink" Target="http://global.britannica.com/EBchecked/topic/315989/KGB" TargetMode="External"/><Relationship Id="rId4" Type="http://schemas.openxmlformats.org/officeDocument/2006/relationships/image" Target="../media/image33.jpeg"/><Relationship Id="rId9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hyperlink" Target="http://en.wikipedia.org/wiki/File:Vladimir_Putin_Amur_tiger_August_2008-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putin.kremlin.ru/bio" TargetMode="Externa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lobal.britannica.com/EBchecked/topic/484357/Vladimir-Putin" TargetMode="External"/><Relationship Id="rId5" Type="http://schemas.openxmlformats.org/officeDocument/2006/relationships/hyperlink" Target="http://en.wikipedia.org/wiki/Vladimir_Putin" TargetMode="External"/><Relationship Id="rId4" Type="http://schemas.openxmlformats.org/officeDocument/2006/relationships/hyperlink" Target="http://www.biography.com/people/vladimir-puti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:\УРОК ПУТИН\anypics.ru-457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Documents and Settings\Администратор.PC-2009.024\Рабочий стол\УРОК ПУТИН\putin_76df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0" y="2780928"/>
            <a:ext cx="2416561" cy="311145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V. PUTIN- THE LEADER AND THE MAN 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1032" name="Picture 8" descr="C:\Documents and Settings\Администратор.PC-2009.024\Рабочий стол\УРОК ПУТИН\118657put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0" y="0"/>
            <a:ext cx="1978696" cy="2605283"/>
          </a:xfrm>
          <a:prstGeom prst="rect">
            <a:avLst/>
          </a:prstGeom>
          <a:noFill/>
        </p:spPr>
      </p:pic>
      <p:pic>
        <p:nvPicPr>
          <p:cNvPr id="1030" name="Picture 6" descr="C:\Documents and Settings\Администратор.PC-2009.024\Рабочий стол\УРОК ПУТИН\90083-004-1B3301F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0" y="1484784"/>
            <a:ext cx="2058413" cy="2708437"/>
          </a:xfrm>
          <a:prstGeom prst="rect">
            <a:avLst/>
          </a:prstGeom>
          <a:noFill/>
        </p:spPr>
      </p:pic>
      <p:pic>
        <p:nvPicPr>
          <p:cNvPr id="1031" name="Picture 7" descr="C:\Documents and Settings\Администратор.PC-2009.024\Рабочий стол\УРОК ПУТИН\220px-Vladimir_Putin_120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0" y="4149080"/>
            <a:ext cx="2325168" cy="333978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514808" y="4077072"/>
            <a:ext cx="4438266" cy="2585323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</a:rPr>
              <a:t>ADDITIONAL MATERIAL</a:t>
            </a:r>
          </a:p>
          <a:p>
            <a:pPr algn="r"/>
            <a:r>
              <a:rPr lang="en-US" b="1" dirty="0" smtClean="0">
                <a:solidFill>
                  <a:schemeClr val="bg1"/>
                </a:solidFill>
              </a:rPr>
              <a:t>TO</a:t>
            </a:r>
          </a:p>
          <a:p>
            <a:pPr algn="r"/>
            <a:r>
              <a:rPr lang="en-US" b="1" dirty="0" smtClean="0">
                <a:solidFill>
                  <a:schemeClr val="bg1"/>
                </a:solidFill>
              </a:rPr>
              <a:t>ENGLISH  IX O.V. AFANASYEVA</a:t>
            </a:r>
          </a:p>
          <a:p>
            <a:pPr algn="r"/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                        I.V. MIKHEEVA</a:t>
            </a:r>
          </a:p>
          <a:p>
            <a:pPr algn="r"/>
            <a:r>
              <a:rPr lang="en-US" b="1" dirty="0" smtClean="0">
                <a:solidFill>
                  <a:schemeClr val="bg1"/>
                </a:solidFill>
              </a:rPr>
              <a:t>UNIT  TWO </a:t>
            </a:r>
          </a:p>
          <a:p>
            <a:pPr algn="r"/>
            <a:r>
              <a:rPr lang="en-US" b="1" dirty="0" smtClean="0">
                <a:solidFill>
                  <a:schemeClr val="bg1"/>
                </a:solidFill>
              </a:rPr>
              <a:t>  PEOPLE AND SOCIETY</a:t>
            </a:r>
          </a:p>
          <a:p>
            <a:pPr algn="r"/>
            <a:r>
              <a:rPr lang="en-US" b="1" dirty="0" smtClean="0">
                <a:solidFill>
                  <a:schemeClr val="bg1"/>
                </a:solidFill>
              </a:rPr>
              <a:t>EX.59 P.105</a:t>
            </a:r>
          </a:p>
          <a:p>
            <a:pPr algn="r"/>
            <a:r>
              <a:rPr lang="en-US" b="1" dirty="0" smtClean="0">
                <a:solidFill>
                  <a:schemeClr val="bg1"/>
                </a:solidFill>
              </a:rPr>
              <a:t>TEACHER:</a:t>
            </a:r>
          </a:p>
          <a:p>
            <a:pPr algn="r"/>
            <a:r>
              <a:rPr lang="en-US" b="1" dirty="0" smtClean="0">
                <a:solidFill>
                  <a:schemeClr val="bg1"/>
                </a:solidFill>
              </a:rPr>
              <a:t> NEKRASOVA  TATYANA NEKRASOVA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406 0.00023 C -0.11736 0.00463 -0.11979 0.00926 -0.12309 0.01342 C -0.12465 0.02059 -0.12882 0.02614 -0.13194 0.03193 C -0.13316 0.03401 -0.13403 0.03632 -0.1349 0.03863 C -0.13542 0.03979 -0.13542 0.04141 -0.13594 0.04257 C -0.13785 0.0465 -0.14063 0.04927 -0.14288 0.05298 C -0.14392 0.05899 -0.14653 0.06454 -0.14983 0.06894 C -0.15208 0.07541 -0.15573 0.07888 -0.15868 0.08467 C -0.16736 0.10248 -0.17656 0.1196 -0.18542 0.13741 C -0.1908 0.14828 -0.19392 0.16031 -0.19826 0.17187 C -0.20503 0.18969 -0.21476 0.2075 -0.22396 0.22323 C -0.2283 0.23063 -0.23108 0.23942 -0.2349 0.24705 C -0.24566 0.2688 -0.25642 0.28985 -0.26962 0.30905 C -0.27517 0.31714 -0.28247 0.32408 -0.28837 0.33149 C -0.29306 0.3375 -0.3059 0.35624 -0.31215 0.3604 C -0.33073 0.37312 -0.30712 0.35601 -0.3309 0.37752 C -0.33472 0.38099 -0.33906 0.3833 -0.34288 0.38677 C -0.35191 0.39533 -0.36042 0.4062 -0.36962 0.41453 C -0.37604 0.42031 -0.38299 0.42471 -0.38941 0.43026 C -0.39132 0.43211 -0.39358 0.4335 -0.39531 0.43558 C -0.39757 0.43812 -0.4 0.44113 -0.40243 0.44345 C -0.41458 0.45501 -0.42847 0.46403 -0.44097 0.47514 C -0.44288 0.47699 -0.44462 0.47976 -0.4467 0.48184 C -0.45052 0.48555 -0.45469 0.48878 -0.45885 0.49225 C -0.47413 0.50567 -0.49045 0.51631 -0.50538 0.53065 C -0.51181 0.5369 -0.51719 0.54592 -0.52413 0.5517 C -0.52795 0.55911 -0.53229 0.56651 -0.53594 0.57414 C -0.53854 0.57969 -0.53941 0.58409 -0.54306 0.58871 C -0.54479 0.59404 -0.54653 0.59912 -0.54983 0.60306 C -0.55104 0.60907 -0.5533 0.61185 -0.5566 0.61647 C -0.56042 0.63105 -0.56962 0.64284 -0.57552 0.65603 C -0.57847 0.66274 -0.58663 0.68217 -0.59236 0.68494 C -0.59479 0.68749 -0.59653 0.69119 -0.59931 0.69281 C -0.60208 0.69443 -0.60816 0.69674 -0.60816 0.69674 C -0.61441 0.70322 -0.62205 0.70808 -0.62986 0.70993 C -0.63663 0.71455 -0.64392 0.71525 -0.65069 0.71918 C -0.65208 0.71987 -0.65313 0.72172 -0.65469 0.72196 C -0.6625 0.72311 -0.67049 0.72265 -0.67847 0.72311 C -0.73229 0.74833 -0.73924 0.7201 -0.77656 0.70993 C -0.78333 0.70414 -0.80017 0.6979 -0.80816 0.6942 C -0.81181 0.69258 -0.81476 0.6898 -0.81806 0.68749 C -0.8217 0.68494 -0.82587 0.68425 -0.82986 0.6824 C -0.8349 0.68009 -0.8408 0.67615 -0.84583 0.67315 C -0.85069 0.67014 -0.85486 0.66459 -0.85972 0.66251 C -0.86458 0.65742 -0.87292 0.64955 -0.87847 0.64678 C -0.88229 0.63891 -0.8908 0.63174 -0.89722 0.62827 C -0.90017 0.62272 -0.90313 0.6174 -0.90816 0.61509 C -0.91163 0.60768 -0.92066 0.59681 -0.92691 0.59265 C -0.93003 0.58686 -0.93438 0.58247 -0.93785 0.57669 C -0.94271 0.56836 -0.94618 0.55911 -0.95174 0.5517 C -0.95243 0.54985 -0.95278 0.548 -0.95365 0.54638 C -0.95417 0.54546 -0.95521 0.54499 -0.95573 0.54384 C -0.9592 0.53644 -0.96076 0.5288 -0.96563 0.52279 C -0.96684 0.51515 -0.96858 0.51701 -0.97153 0.51076 C -0.97344 0.50104 -0.97604 0.49249 -0.97847 0.48323 C -0.97951 0.33542 -0.97552 0.38885 -0.98142 0.32871 C -0.9809 0.32038 -0.98229 0.31136 -0.97951 0.30373 C -0.97778 0.2991 -0.9684 0.291 -0.96458 0.28915 C -0.96337 0.28476 -0.96424 0.28638 -0.96267 0.28383 " pathEditMode="relative" ptsTypes="ffffffffffffffffffffffffffffffffffffffffffffffffffffffffffA">
                                      <p:cBhvr>
                                        <p:cTn id="34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458 -0.15244 C -0.11528 -0.1381 -0.11458 -0.12214 -0.11944 -0.10895 C -0.12066 -0.10085 -0.12326 -0.09299 -0.12552 -0.08512 C -0.12656 -0.07217 -0.12951 -0.0576 -0.13333 -0.04557 C -0.13524 -0.03932 -0.13611 -0.03215 -0.13733 -0.02567 C -0.13889 -0.01874 -0.14115 -0.01249 -0.14323 -0.00601 C -0.14444 0.00278 -0.14757 0.00648 -0.14913 0.01504 C -0.15312 0.03678 -0.15747 0.05621 -0.16597 0.07587 C -0.16823 0.08675 -0.17257 0.09461 -0.17604 0.10479 C -0.17986 0.11659 -0.18403 0.12838 -0.18767 0.14041 C -0.18958 0.1462 -0.1901 0.15221 -0.19288 0.15753 C -0.19531 0.16887 -0.20139 0.17951 -0.20365 0.19061 C -0.20608 0.20171 -0.20851 0.21513 -0.21354 0.22485 C -0.21562 0.2341 -0.21858 0.24312 -0.2224 0.25122 C -0.22674 0.27296 -0.23455 0.2954 -0.2434 0.3146 C -0.24514 0.32593 -0.25538 0.34305 -0.26094 0.35277 C -0.26198 0.35462 -0.26302 0.35624 -0.26406 0.35809 C -0.2651 0.35994 -0.26701 0.36341 -0.26701 0.36341 C -0.26927 0.37382 -0.27743 0.38654 -0.28281 0.3951 C -0.2849 0.39834 -0.28976 0.40435 -0.28976 0.40435 C -0.29236 0.4143 -0.28854 0.4025 -0.29375 0.41083 C -0.29462 0.41245 -0.29479 0.41453 -0.29566 0.41615 C -0.29705 0.41846 -0.29931 0.41916 -0.30069 0.42147 C -0.30139 0.42262 -0.30156 0.42448 -0.3026 0.4254 C -0.30382 0.42633 -0.30521 0.42633 -0.3066 0.42679 C -0.31076 0.43558 -0.31736 0.43859 -0.32344 0.44391 C -0.33385 0.45316 -0.34306 0.46195 -0.35503 0.46773 C -0.36024 0.47028 -0.36111 0.4712 -0.36701 0.47282 C -0.37101 0.47398 -0.37882 0.4756 -0.37882 0.4756 C -0.42309 0.47513 -0.46736 0.47513 -0.51163 0.47421 C -0.51562 0.47421 -0.51962 0.46866 -0.52344 0.46773 C -0.53785 0.46403 -0.55243 0.46565 -0.56701 0.46496 C -0.57431 0.4601 -0.58177 0.45686 -0.58976 0.45455 C -0.59375 0.44853 -0.60122 0.44946 -0.6066 0.44645 C -0.61701 0.4409 -0.62795 0.43766 -0.63819 0.43211 C -0.64687 0.42748 -0.65573 0.42262 -0.66493 0.42008 C -0.67187 0.41407 -0.66319 0.42101 -0.67292 0.41615 C -0.67778 0.41383 -0.68264 0.4106 -0.68767 0.40828 C -0.68872 0.40782 -0.68976 0.40713 -0.6908 0.4069 C -0.69236 0.40643 -0.6941 0.40643 -0.69566 0.40574 C -0.69774 0.40504 -0.70156 0.40296 -0.70156 0.40296 C -0.7059 0.39764 -0.71545 0.39834 -0.72135 0.39371 C -0.72743 0.38908 -0.73247 0.38677 -0.73924 0.3833 C -0.74219 0.38168 -0.74444 0.37844 -0.74722 0.37659 C -0.75104 0.37405 -0.75521 0.37266 -0.75903 0.37012 C -0.76198 0.36618 -0.76389 0.36479 -0.76806 0.36341 C -0.77049 0.35832 -0.77552 0.35485 -0.77986 0.35277 C -0.78264 0.34721 -0.78628 0.34513 -0.79097 0.34236 C -0.7941 0.33796 -0.79809 0.33565 -0.80156 0.33172 C -0.80747 0.32501 -0.81233 0.31645 -0.81944 0.31205 C -0.82448 0.30465 -0.82899 0.30072 -0.83333 0.29216 C -0.8375 0.28383 -0.83872 0.27435 -0.84514 0.26833 C -0.84583 0.26671 -0.8467 0.2651 -0.84722 0.26324 C -0.84774 0.26163 -0.84757 0.25954 -0.84809 0.25792 C -0.85295 0.24497 -0.86059 0.23248 -0.86701 0.22091 C -0.86875 0.21282 -0.86649 0.22114 -0.87083 0.21305 C -0.87465 0.20611 -0.8776 0.19871 -0.88177 0.192 C -0.88559 0.18598 -0.88767 0.17789 -0.89167 0.1721 C -0.89323 0.16609 -0.89705 0.15684 -0.90069 0.15244 C -0.90243 0.14758 -0.90469 0.14411 -0.9066 0.13926 C -0.90764 0.13255 -0.91233 0.12491 -0.91545 0.11936 C -0.91719 0.11636 -0.92049 0.11011 -0.92049 0.11011 C -0.92153 0.10502 -0.92448 0.10039 -0.92743 0.09693 C -0.93125 0.07981 -0.95469 0.07125 -0.96701 0.06917 C -0.97014 0.06801 -0.97118 0.0657 -0.97396 0.06385 " pathEditMode="relative" ptsTypes="ffffffffffffffffffffffffffffffffffffffffffffffffffffffffffffffffA">
                                      <p:cBhvr>
                                        <p:cTn id="3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944 -0.02845 C -0.12031 -0.0185 -0.12205 -0.00971 -0.12535 -0.00069 C -0.12847 0.0199 -0.13611 0.03956 -0.14219 0.05876 C -0.14774 0.07634 -0.14253 0.06547 -0.14722 0.07449 C -0.14861 0.08675 -0.1526 0.09854 -0.15608 0.11011 C -0.15747 0.12006 -0.16059 0.13139 -0.16406 0.14041 C -0.16441 0.14296 -0.16424 0.14573 -0.16493 0.14828 C -0.16528 0.1499 -0.16667 0.15082 -0.16701 0.15244 C -0.16858 0.15823 -0.16823 0.16146 -0.17083 0.16678 C -0.17274 0.18228 -0.17917 0.20194 -0.18576 0.21559 C -0.18837 0.23271 -0.18455 0.21166 -0.18976 0.22878 C -0.19392 0.24266 -0.19635 0.25677 -0.2026 0.26972 C -0.20521 0.27504 -0.20851 0.28684 -0.20851 0.28684 C -0.20885 0.28938 -0.20885 0.29216 -0.20955 0.2947 C -0.2099 0.29586 -0.21111 0.29632 -0.21146 0.29748 C -0.21372 0.30396 -0.21389 0.31182 -0.21545 0.31853 C -0.21719 0.32547 -0.22014 0.33264 -0.2224 0.33958 C -0.22396 0.34467 -0.22326 0.34421 -0.22431 0.35022 C -0.22587 0.35832 -0.22448 0.35045 -0.22743 0.35693 C -0.22986 0.36225 -0.23108 0.36942 -0.2342 0.37405 C -0.23611 0.38099 -0.23941 0.38608 -0.24323 0.39117 C -0.24653 0.40019 -0.25156 0.41453 -0.25799 0.42008 C -0.2658 0.43488 -0.25347 0.41222 -0.26302 0.42795 C -0.26476 0.43072 -0.2651 0.43465 -0.26701 0.4372 C -0.26806 0.43859 -0.26962 0.43882 -0.27083 0.43997 C -0.27622 0.44506 -0.2809 0.452 -0.28681 0.4557 C -0.29306 0.46473 -0.30243 0.47259 -0.31146 0.4756 C -0.31632 0.47976 -0.32205 0.48092 -0.32743 0.48346 C -0.33559 0.48763 -0.3434 0.49202 -0.35208 0.4941 C -0.35937 0.49757 -0.36701 0.50289 -0.37483 0.50451 C -0.37622 0.50544 -0.37726 0.50729 -0.37882 0.50729 C -0.43819 0.50729 -0.49774 0.50613 -0.55712 0.50451 C -0.56997 0.50405 -0.59705 0.48323 -0.6125 0.47953 C -0.62448 0.47352 -0.63681 0.4682 -0.64913 0.46357 C -0.6684 0.45617 -0.64236 0.46218 -0.66094 0.45848 C -0.67031 0.45247 -0.67986 0.44807 -0.68976 0.44391 C -0.69479 0.44182 -0.69479 0.43928 -0.69965 0.43465 C -0.70451 0.4298 -0.71042 0.42725 -0.71545 0.42286 C -0.7342 0.4062 -0.75312 0.39024 -0.77187 0.37405 C -0.77865 0.36826 -0.78542 0.35924 -0.79271 0.35554 C -0.7974 0.34883 -0.79149 0.35647 -0.79757 0.35161 C -0.79948 0.35022 -0.80087 0.34791 -0.8026 0.34629 C -0.80556 0.33819 -0.81076 0.33172 -0.81354 0.32385 C -0.81424 0.322 -0.81441 0.31992 -0.81545 0.31853 C -0.81615 0.31761 -0.81736 0.31761 -0.8184 0.31714 C -0.82257 0.31298 -0.82587 0.30858 -0.83038 0.30535 C -0.83316 0.30049 -0.83542 0.29679 -0.83924 0.29355 C -0.84271 0.28753 -0.8441 0.28753 -0.84913 0.28429 C -0.8526 0.27921 -0.85729 0.27574 -0.86007 0.26972 C -0.86267 0.26417 -0.86354 0.25977 -0.86701 0.25515 C -0.87326 0.22508 -0.88837 0.20148 -0.9026 0.17742 C -0.91094 0.16308 -0.91667 0.14851 -0.9224 0.13255 C -0.92274 0.13047 -0.92292 0.12815 -0.92344 0.12607 C -0.92378 0.12445 -0.925 0.12353 -0.92535 0.12191 C -0.92743 0.11404 -0.92795 0.1071 -0.93229 0.10086 C -0.93437 0.09068 -0.94167 0.07009 -0.94809 0.06385 C -0.95104 0.06107 -0.95677 0.05575 -0.96007 0.05344 C -0.96198 0.05228 -0.96597 0.05066 -0.96597 0.05066 C -0.96962 0.05228 -0.97031 0.05529 -0.97292 0.05876 C -0.97535 0.06801 -0.97396 0.0613 -0.97396 0.07981 " pathEditMode="relative" ptsTypes="fffffffffffffffffffffffffffffffffffffffffffffffffffffffffffA">
                                      <p:cBhvr>
                                        <p:cTn id="4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899 -0.03262 C -0.28645 -0.03354 -0.44618 -0.00208 -0.60139 -0.0377 C -0.6092 -0.0421 -0.6177 -0.04534 -0.62604 -0.04696 C -0.64531 -0.05505 -0.66475 -0.06754 -0.68455 -0.07217 C -0.69757 -0.08073 -0.7118 -0.08628 -0.72604 -0.09045 C -0.72795 -0.0923 -0.73038 -0.09276 -0.73211 -0.09461 C -0.73437 -0.09692 -0.73611 -0.09993 -0.73802 -0.10247 C -0.73871 -0.1034 -0.7401 -0.1034 -0.74097 -0.10386 C -0.74357 -0.10548 -0.74878 -0.10895 -0.74878 -0.10895 C -0.75208 -0.11497 -0.75347 -0.11497 -0.75868 -0.11705 C -0.76284 -0.11867 -0.76649 -0.12191 -0.77066 -0.12352 C -0.77673 -0.12584 -0.7842 -0.12769 -0.79045 -0.12884 C -0.80347 -0.14018 -0.79062 -0.13 -0.82899 -0.13278 C -0.84027 -0.13347 -0.85191 -0.14365 -0.86267 -0.14735 C -0.86684 -0.15082 -0.87187 -0.15313 -0.87656 -0.15522 C -0.8802 -0.15984 -0.87795 -0.16308 -0.88055 -0.1684 C -0.88715 -0.18182 -0.89982 -0.18691 -0.90833 -0.19732 C -0.90972 -0.20379 -0.91545 -0.20865 -0.92014 -0.2105 C -0.92361 -0.21559 -0.92725 -0.22207 -0.93003 -0.22785 C -0.93125 -0.23039 -0.93402 -0.23572 -0.93402 -0.23572 C -0.93559 -0.24404 -0.93645 -0.25214 -0.94097 -0.25815 C -0.94253 -0.26579 -0.94566 -0.27411 -0.94878 -0.28059 C -0.95 -0.28799 -0.95069 -0.29123 -0.95486 -0.29632 C -0.95555 -0.29817 -0.9559 -0.30002 -0.95677 -0.30164 C -0.95816 -0.30419 -0.9618 -0.30812 -0.9618 -0.30812 C -0.96284 -0.3146 -0.96527 -0.3183 -0.96666 -0.32547 C -0.96736 -0.33472 -0.96632 -0.34027 -0.97066 -0.34652 C -0.97326 -0.3567 -0.96944 -0.34351 -0.97465 -0.35438 C -0.97517 -0.35554 -0.97482 -0.35716 -0.97552 -0.35832 C -0.97691 -0.36086 -0.98055 -0.36502 -0.98055 -0.36502 C -0.98177 -0.36942 -0.98055 -0.36896 -0.98246 -0.36896 " pathEditMode="relative" ptsTypes="ffffffffffffffffffffffffffffffA">
                                      <p:cBhvr>
                                        <p:cTn id="46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истратор.PC-2009.024\Рабочий стол\УРОК ПУТИН\1368845567_p91.jpg"/>
          <p:cNvPicPr>
            <a:picLocks noChangeAspect="1" noChangeArrowheads="1"/>
          </p:cNvPicPr>
          <p:nvPr/>
        </p:nvPicPr>
        <p:blipFill>
          <a:blip r:embed="rId2" cstate="print"/>
          <a:srcRect l="16875" t="6750" r="8876"/>
          <a:stretch>
            <a:fillRect/>
          </a:stretch>
        </p:blipFill>
        <p:spPr bwMode="auto">
          <a:xfrm>
            <a:off x="5076056" y="1124744"/>
            <a:ext cx="3669458" cy="3456384"/>
          </a:xfrm>
          <a:prstGeom prst="rect">
            <a:avLst/>
          </a:prstGeom>
          <a:noFill/>
        </p:spPr>
      </p:pic>
      <p:pic>
        <p:nvPicPr>
          <p:cNvPr id="2052" name="Picture 4" descr="C:\Documents and Settings\Администратор.PC-2009.024\Рабочий стол\УРОК ПУТИН\25172-093806-6ead1e07e17d3d31ccc0f461e307cc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507" y="2924944"/>
            <a:ext cx="4800533" cy="3600400"/>
          </a:xfrm>
          <a:prstGeom prst="rect">
            <a:avLst/>
          </a:prstGeom>
          <a:noFill/>
        </p:spPr>
      </p:pic>
      <p:pic>
        <p:nvPicPr>
          <p:cNvPr id="2055" name="Picture 7" descr="C:\Documents and Settings\Администратор.PC-2009.024\Рабочий стол\УРОК ПУТИН\170px-Vladimir_Putin_in_KGB_unifor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88640"/>
            <a:ext cx="1684353" cy="2656425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6084168" y="260648"/>
            <a:ext cx="2304256" cy="590477"/>
          </a:xfrm>
          <a:prstGeom prst="rect">
            <a:avLst/>
          </a:prstGeom>
          <a:solidFill>
            <a:schemeClr val="tx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9204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KGB   career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5148064" y="4797152"/>
            <a:ext cx="3816424" cy="1754326"/>
          </a:xfrm>
          <a:prstGeom prst="rect">
            <a:avLst/>
          </a:prstGeom>
          <a:solidFill>
            <a:schemeClr val="tx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77495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Putin served 15 years as a foreign intelligence officer for the  Committee for State Security (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77495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KGB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77495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), including six years in 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77495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6"/>
              </a:rPr>
              <a:t>Dresden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774951"/>
                </a:solidFill>
                <a:effectLst/>
                <a:latin typeface="Arial" pitchFamily="34" charset="0"/>
                <a:ea typeface="Times New Roman" pitchFamily="18" charset="0"/>
              </a:rPr>
              <a:t>(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77495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1985 to 1990), East Germany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 descr="C:\Documents and Settings\Администратор.PC-2009.024\Рабочий стол\УРОК ПУТИН\2206622_pNjjpp_ppp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7744" y="188640"/>
            <a:ext cx="1662767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upload.wikimedia.org/wikipedia/commons/thumb/7/73/Vladimir_Putin_8_March_2008-3.jpg/220px-Vladimir_Putin_8_March_2008-3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700808"/>
            <a:ext cx="281558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Documents and Settings\Администратор.PC-2009.024\Рабочий стол\УРОК ПУТИН\Putin_and_Yeltsin_cropp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260648"/>
            <a:ext cx="1462351" cy="1367728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23528" y="2094384"/>
            <a:ext cx="5112568" cy="4376128"/>
          </a:xfrm>
          <a:prstGeom prst="rect">
            <a:avLst/>
          </a:prstGeom>
          <a:solidFill>
            <a:schemeClr val="tx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9204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 1990 he retired from active 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KGB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service with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rank of lieutenant colonel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and returned to Russia to become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prorector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Leningrad State University. </a:t>
            </a:r>
            <a:endParaRPr lang="en-US" dirty="0" smtClean="0">
              <a:solidFill>
                <a:schemeClr val="accent6">
                  <a:lumMod val="1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Soon afterward Putin became an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adviser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to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Sobchak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the first democratically elected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mayor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St. Petersburg. He quickly became known for his ability to get things done; by 1994 he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had risen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to the post of first deputy mayor.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10000"/>
                </a:schemeClr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1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 1996 Putin moved to Moscow, where he joined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presidential staff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as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deputy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to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Pavel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Borodin, the Kremlin’s chief administrator. Putin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moved up in administrative positions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 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...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10000"/>
                </a:schemeClr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813F7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813F70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188640"/>
            <a:ext cx="1826141" cy="369332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Political career</a:t>
            </a:r>
            <a:endParaRPr lang="ru-RU" b="1" dirty="0" smtClean="0">
              <a:solidFill>
                <a:srgbClr val="C00000"/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620688"/>
            <a:ext cx="6264696" cy="1477328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6"/>
              </a:rPr>
              <a:t>Russian</a:t>
            </a:r>
            <a:r>
              <a:rPr lang="en-US" b="1" dirty="0" smtClean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 intelligence officer and politician who served as president (1999–2008, 2012– ) of </a:t>
            </a:r>
            <a:r>
              <a:rPr lang="en-US" b="1" dirty="0" smtClean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7"/>
              </a:rPr>
              <a:t>Russia</a:t>
            </a:r>
            <a:r>
              <a:rPr lang="en-US" b="1" dirty="0" smtClean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 and also was the country’s </a:t>
            </a:r>
            <a:r>
              <a:rPr lang="en-US" b="1" dirty="0" smtClean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8"/>
              </a:rPr>
              <a:t>prime minister</a:t>
            </a:r>
            <a:r>
              <a:rPr lang="en-US" b="1" dirty="0" smtClean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 (1999, 2008–12).</a:t>
            </a:r>
            <a:r>
              <a:rPr lang="en-US" b="1" dirty="0" smtClean="0">
                <a:solidFill>
                  <a:schemeClr val="accent6">
                    <a:lumMod val="10000"/>
                  </a:schemeClr>
                </a:solidFill>
              </a:rPr>
              <a:t> On May 7th 2012, V. Putin was elected president of Russia for the 3rd term.</a:t>
            </a:r>
            <a:endParaRPr lang="en-US" b="1" dirty="0" smtClean="0">
              <a:solidFill>
                <a:schemeClr val="accent6">
                  <a:lumMod val="10000"/>
                </a:schemeClr>
              </a:solidFill>
              <a:latin typeface="Arial" pitchFamily="34" charset="0"/>
            </a:endParaRPr>
          </a:p>
        </p:txBody>
      </p:sp>
      <p:pic>
        <p:nvPicPr>
          <p:cNvPr id="3074" name="Picture 2" descr="C:\Documents and Settings\Администратор.PC-2009.024\Рабочий стол\УРОК ПУТИН\20852_n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36096" y="3789040"/>
            <a:ext cx="3573205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51520" y="980728"/>
            <a:ext cx="4320480" cy="55446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77495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</a:rPr>
              <a:t>слабое, неэффективное государство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</a:rPr>
              <a:t>слепо выполнять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</a:rPr>
              <a:t>возродить Россию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</a:rPr>
              <a:t>коррупция среди чиновников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</a:rPr>
              <a:t>смягчение экономических реформ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</a:rPr>
              <a:t>снижение налогов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</a:rPr>
              <a:t>приватизация сельскохозяйственных земель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</a:rPr>
              <a:t>долги перед зарубежными странами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</a:rPr>
              <a:t>предпринять шаги к партнерству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</a:rPr>
              <a:t>повысить сотрудничество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</a:rPr>
              <a:t>удерживать огромную власть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dirty="0" smtClean="0">
                <a:solidFill>
                  <a:srgbClr val="333333"/>
                </a:solidFill>
                <a:latin typeface="Arial" pitchFamily="34" charset="0"/>
              </a:rPr>
              <a:t>давать  взятки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332656"/>
            <a:ext cx="5400600" cy="44074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marL="0" lvl="0" algn="l" fontAlgn="base">
              <a:spcAft>
                <a:spcPct val="0"/>
              </a:spcAft>
            </a:pPr>
            <a:r>
              <a:rPr lang="en-US" sz="2000" dirty="0" smtClean="0"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</a:rPr>
              <a:t>Find the English   equivalents for the following: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4499993" y="980728"/>
            <a:ext cx="4320480" cy="5544616"/>
          </a:xfrm>
          <a:solidFill>
            <a:schemeClr val="tx2">
              <a:lumMod val="90000"/>
            </a:schemeClr>
          </a:solidFill>
          <a:ln w="76200">
            <a:solidFill>
              <a:srgbClr val="774951"/>
            </a:solidFill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 smtClean="0">
                <a:solidFill>
                  <a:schemeClr val="bg1"/>
                </a:solidFill>
              </a:rPr>
              <a:t>resurrect Russia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endParaRPr lang="ru-RU" sz="18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 b="1" dirty="0" smtClean="0">
                <a:solidFill>
                  <a:schemeClr val="bg1"/>
                </a:solidFill>
              </a:rPr>
              <a:t>foreign debts</a:t>
            </a:r>
            <a:endParaRPr lang="ru-RU" sz="18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 b="1" dirty="0" smtClean="0">
                <a:solidFill>
                  <a:schemeClr val="bg1"/>
                </a:solidFill>
              </a:rPr>
              <a:t>reduce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b="1" dirty="0" smtClean="0">
                <a:solidFill>
                  <a:schemeClr val="bg1"/>
                </a:solidFill>
              </a:rPr>
              <a:t>taxes</a:t>
            </a:r>
            <a:endParaRPr lang="ru-RU" sz="18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 b="1" dirty="0" smtClean="0">
                <a:solidFill>
                  <a:schemeClr val="bg1"/>
                </a:solidFill>
              </a:rPr>
              <a:t>the privatization of agricultural land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endParaRPr lang="ru-RU" sz="18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 b="1" dirty="0" smtClean="0">
                <a:solidFill>
                  <a:schemeClr val="bg1"/>
                </a:solidFill>
              </a:rPr>
              <a:t>took steps to partnering with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…</a:t>
            </a:r>
          </a:p>
          <a:p>
            <a:pPr>
              <a:lnSpc>
                <a:spcPct val="150000"/>
              </a:lnSpc>
            </a:pPr>
            <a:r>
              <a:rPr lang="en-US" sz="1800" b="1" dirty="0" smtClean="0">
                <a:solidFill>
                  <a:schemeClr val="bg1"/>
                </a:solidFill>
              </a:rPr>
              <a:t>warming strict economic reforms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endParaRPr lang="ru-RU" sz="18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 b="1" dirty="0" smtClean="0">
                <a:solidFill>
                  <a:schemeClr val="bg1"/>
                </a:solidFill>
              </a:rPr>
              <a:t>to increase cooperation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endParaRPr lang="ru-RU" sz="18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 b="1" dirty="0" smtClean="0">
                <a:solidFill>
                  <a:schemeClr val="bg1"/>
                </a:solidFill>
              </a:rPr>
              <a:t>weak and ineffective  state</a:t>
            </a:r>
            <a:endParaRPr lang="ru-RU" sz="18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 b="1" dirty="0" smtClean="0">
                <a:solidFill>
                  <a:schemeClr val="bg1"/>
                </a:solidFill>
              </a:rPr>
              <a:t>to wield tremendous power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endParaRPr lang="ru-RU" sz="18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 b="1" dirty="0" smtClean="0">
                <a:solidFill>
                  <a:schemeClr val="bg1"/>
                </a:solidFill>
              </a:rPr>
              <a:t>to pay bribes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endParaRPr lang="ru-RU" sz="18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 b="1" dirty="0" smtClean="0">
                <a:solidFill>
                  <a:schemeClr val="bg1"/>
                </a:solidFill>
              </a:rPr>
              <a:t>blindly follow</a:t>
            </a:r>
            <a:endParaRPr lang="ru-RU" sz="18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 b="1" dirty="0" smtClean="0">
                <a:solidFill>
                  <a:schemeClr val="bg1"/>
                </a:solidFill>
              </a:rPr>
              <a:t> white collar corruption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endParaRPr lang="ru-RU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Администратор.PC-2009.024\Рабочий стол\УРОК ПУТИН\163981-004-5CB287A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8712968" cy="6019095"/>
          </a:xfrm>
          <a:prstGeom prst="rect">
            <a:avLst/>
          </a:prstGeom>
          <a:noFill/>
        </p:spPr>
      </p:pic>
      <p:pic>
        <p:nvPicPr>
          <p:cNvPr id="2" name="Picture 3" descr="C:\Documents and Settings\Администратор.PC-2009.024\Рабочий стол\УРОК ПУТИН\icon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068960"/>
            <a:ext cx="1656184" cy="112181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4180344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/>
              <a:t>Putin is</a:t>
            </a:r>
          </a:p>
          <a:p>
            <a:r>
              <a:rPr lang="en-US" sz="2800" dirty="0" smtClean="0"/>
              <a:t>a judo champion,</a:t>
            </a:r>
          </a:p>
          <a:p>
            <a:r>
              <a:rPr lang="en-US" sz="2800" dirty="0" smtClean="0"/>
              <a:t>an avid hunter,</a:t>
            </a:r>
          </a:p>
          <a:p>
            <a:r>
              <a:rPr lang="en-US" sz="2800" dirty="0" smtClean="0"/>
              <a:t>a fisherman,</a:t>
            </a:r>
          </a:p>
          <a:p>
            <a:r>
              <a:rPr lang="en-US" sz="2800" dirty="0" smtClean="0"/>
              <a:t>a scuba diver …</a:t>
            </a:r>
          </a:p>
          <a:p>
            <a:r>
              <a:rPr lang="en-US" sz="2800" dirty="0" smtClean="0"/>
              <a:t>an all-around man’s man…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716016" y="332656"/>
            <a:ext cx="4323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Just in his off-time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Documents and Settings\Администратор.PC-2009.024\Рабочий стол\УРОК ПУТИН\4739139h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1800200" cy="269468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1026" name="Picture 2" descr="C:\Documents and Settings\Администратор.PC-2009.024\Рабочий стол\УРОК ПУТИН\69b46fec33e6c8ed0c4438c40f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0" y="3573016"/>
            <a:ext cx="4392488" cy="3084503"/>
          </a:xfrm>
          <a:prstGeom prst="rect">
            <a:avLst/>
          </a:prstGeom>
          <a:noFill/>
        </p:spPr>
      </p:pic>
      <p:pic>
        <p:nvPicPr>
          <p:cNvPr id="1027" name="Picture 3" descr="C:\Documents and Settings\Администратор.PC-2009.024\Рабочий стол\УРОК ПУТИН\post-11-1272831295_thum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88640"/>
            <a:ext cx="2226058" cy="3332422"/>
          </a:xfrm>
          <a:prstGeom prst="rect">
            <a:avLst/>
          </a:prstGeom>
          <a:noFill/>
        </p:spPr>
      </p:pic>
      <p:pic>
        <p:nvPicPr>
          <p:cNvPr id="1028" name="Picture 4" descr="C:\Documents and Settings\Администратор.PC-2009.024\Рабочий стол\УРОК ПУТИН\kollektsija_fotografiy_vladimir_putin_211394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188640"/>
            <a:ext cx="4841090" cy="3760490"/>
          </a:xfrm>
          <a:prstGeom prst="rect">
            <a:avLst/>
          </a:prstGeom>
          <a:noFill/>
        </p:spPr>
      </p:pic>
      <p:pic>
        <p:nvPicPr>
          <p:cNvPr id="1031" name="Picture 7" descr="C:\Documents and Settings\Администратор.PC-2009.024\Рабочий стол\УРОК ПУТИН\pujingdadi-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3324814"/>
            <a:ext cx="4968552" cy="3295806"/>
          </a:xfrm>
          <a:prstGeom prst="rect">
            <a:avLst/>
          </a:prstGeom>
          <a:noFill/>
        </p:spPr>
      </p:pic>
      <p:pic>
        <p:nvPicPr>
          <p:cNvPr id="1029" name="Picture 5" descr="C:\Documents and Settings\Администратор.PC-2009.024\Рабочий стол\УРОК ПУТИН\puti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1988840"/>
            <a:ext cx="2808313" cy="21062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://upload.wikimedia.org/wikipedia/commons/thumb/0/01/Vladimir_Putin_Amur_tiger_August_2008-1.jpg/220px-Vladimir_Putin_Amur_tiger_August_2008-1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88640"/>
            <a:ext cx="259228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Documents and Settings\Администратор.PC-2009.024\Рабочий стол\УРОК ПУТИН\2a755515cc2de51ac79c7cd1c7b9753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276872"/>
            <a:ext cx="3498366" cy="2160240"/>
          </a:xfrm>
          <a:prstGeom prst="rect">
            <a:avLst/>
          </a:prstGeom>
          <a:noFill/>
        </p:spPr>
      </p:pic>
      <p:pic>
        <p:nvPicPr>
          <p:cNvPr id="2" name="Picture 3" descr="C:\Documents and Settings\Администратор.PC-2009.024\Рабочий стол\УРОК ПУТИН\element-591418-misc-drzorg_2_700.jpg"/>
          <p:cNvPicPr>
            <a:picLocks noChangeAspect="1" noChangeArrowheads="1"/>
          </p:cNvPicPr>
          <p:nvPr/>
        </p:nvPicPr>
        <p:blipFill>
          <a:blip r:embed="rId5" cstate="print"/>
          <a:srcRect l="59399" t="25033" r="20081" b="11551"/>
          <a:stretch>
            <a:fillRect/>
          </a:stretch>
        </p:blipFill>
        <p:spPr bwMode="auto">
          <a:xfrm>
            <a:off x="6444208" y="1556792"/>
            <a:ext cx="2520280" cy="5040560"/>
          </a:xfrm>
          <a:prstGeom prst="rect">
            <a:avLst/>
          </a:prstGeom>
          <a:noFill/>
        </p:spPr>
      </p:pic>
      <p:pic>
        <p:nvPicPr>
          <p:cNvPr id="3" name="Picture 4" descr="C:\Documents and Settings\Администратор.PC-2009.024\Рабочий стол\УРОК ПУТИН\putin_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1" y="2348880"/>
            <a:ext cx="3096344" cy="4298154"/>
          </a:xfrm>
          <a:prstGeom prst="rect">
            <a:avLst/>
          </a:prstGeom>
          <a:noFill/>
        </p:spPr>
      </p:pic>
      <p:pic>
        <p:nvPicPr>
          <p:cNvPr id="4" name="Picture 6" descr="C:\Documents and Settings\Администратор.PC-2009.024\Рабочий стол\УРОК ПУТИН\670258_k7las8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116632"/>
            <a:ext cx="2952328" cy="2216589"/>
          </a:xfrm>
          <a:prstGeom prst="rect">
            <a:avLst/>
          </a:prstGeom>
          <a:noFill/>
        </p:spPr>
      </p:pic>
      <p:pic>
        <p:nvPicPr>
          <p:cNvPr id="2052" name="Picture 4" descr="C:\Documents and Settings\Администратор.PC-2009.024\Рабочий стол\УРОК ПУТИН\220px-Putin_in_Su-27-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7864" y="188640"/>
            <a:ext cx="3024336" cy="2020807"/>
          </a:xfrm>
          <a:prstGeom prst="rect">
            <a:avLst/>
          </a:prstGeom>
          <a:noFill/>
        </p:spPr>
      </p:pic>
      <p:pic>
        <p:nvPicPr>
          <p:cNvPr id="2053" name="Picture 5" descr="C:\Documents and Settings\Администратор.PC-2009.024\Рабочий стол\УРОК ПУТИН\0d2b7cc9dbcaf0935fd159ccfe19345d.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47864" y="4509120"/>
            <a:ext cx="3001235" cy="2060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Documents and Settings\Администратор.PC-2009.024\Мои документы\Мои рисунки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88640"/>
            <a:ext cx="8748973" cy="64807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43808" y="404664"/>
            <a:ext cx="3752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74951"/>
                </a:solidFill>
              </a:rPr>
              <a:t>Who will be the next president?</a:t>
            </a:r>
            <a:endParaRPr lang="ru-RU" b="1" dirty="0">
              <a:solidFill>
                <a:srgbClr val="77495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Администратор.PC-2009.024\Рабочий стол\УРОК ПУТИН\1330518231_1-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8889499" cy="64807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39752" y="1556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1412776"/>
            <a:ext cx="8280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002060"/>
                </a:solidFill>
                <a:hlinkClick r:id="rId3"/>
              </a:rPr>
              <a:t>http://putin.kremlin.ru/bio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en-US" u="sng" dirty="0" smtClean="0">
                <a:solidFill>
                  <a:srgbClr val="002060"/>
                </a:solidFill>
                <a:hlinkClick r:id="rId4"/>
              </a:rPr>
              <a:t>http://www.biography.com/people/vladimir-putin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en-US" u="sng" dirty="0" smtClean="0">
                <a:solidFill>
                  <a:srgbClr val="002060"/>
                </a:solidFill>
                <a:hlinkClick r:id="rId5"/>
              </a:rPr>
              <a:t>http://en.wikipedia.org/wiki/Vladimir_Putin</a:t>
            </a:r>
            <a:endParaRPr lang="en-US" u="sng" dirty="0" smtClean="0">
              <a:solidFill>
                <a:srgbClr val="002060"/>
              </a:solidFill>
            </a:endParaRPr>
          </a:p>
          <a:p>
            <a:r>
              <a:rPr lang="en-US" u="sng" dirty="0" smtClean="0">
                <a:hlinkClick r:id="rId6"/>
              </a:rPr>
              <a:t>http://global.britannica.com/EBchecked/topic/484357/Vladimir-Putin</a:t>
            </a:r>
            <a:endParaRPr lang="ru-RU" dirty="0" smtClean="0"/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8144" y="5373216"/>
            <a:ext cx="2954014" cy="1200329"/>
          </a:xfrm>
          <a:prstGeom prst="rect">
            <a:avLst/>
          </a:prstGeom>
          <a:solidFill>
            <a:srgbClr val="FFE1E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Teacher: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Tatyana </a:t>
            </a:r>
            <a:r>
              <a:rPr lang="en-US" b="1" dirty="0" err="1" smtClean="0">
                <a:solidFill>
                  <a:srgbClr val="002060"/>
                </a:solidFill>
              </a:rPr>
              <a:t>Nekrasova</a:t>
            </a:r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Gymnasium 1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Komsomolsk-</a:t>
            </a:r>
            <a:r>
              <a:rPr lang="en-US" b="1" dirty="0" err="1" smtClean="0">
                <a:solidFill>
                  <a:srgbClr val="002060"/>
                </a:solidFill>
              </a:rPr>
              <a:t>na</a:t>
            </a:r>
            <a:r>
              <a:rPr lang="en-US" b="1" dirty="0" smtClean="0">
                <a:solidFill>
                  <a:srgbClr val="002060"/>
                </a:solidFill>
              </a:rPr>
              <a:t>- </a:t>
            </a:r>
            <a:r>
              <a:rPr lang="en-US" b="1" dirty="0" err="1" smtClean="0">
                <a:solidFill>
                  <a:srgbClr val="002060"/>
                </a:solidFill>
              </a:rPr>
              <a:t>Amure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51520" y="5013176"/>
            <a:ext cx="8712968" cy="17498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117438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600" b="1" i="0" u="none" strike="noStrike" cap="none" normalizeH="0" baseline="0" dirty="0" smtClean="0">
                <a:ln>
                  <a:noFill/>
                </a:ln>
                <a:solidFill>
                  <a:srgbClr val="774951"/>
                </a:solidFill>
                <a:effectLst/>
                <a:latin typeface="Arial" pitchFamily="34" charset="0"/>
              </a:rPr>
              <a:t> </a:t>
            </a:r>
            <a:r>
              <a:rPr lang="en-US" sz="1400" b="1" dirty="0" smtClean="0">
                <a:solidFill>
                  <a:srgbClr val="774951"/>
                </a:solidFill>
                <a:latin typeface="Arial" pitchFamily="34" charset="0"/>
              </a:rPr>
              <a:t>Line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774951"/>
                </a:solidFill>
                <a:effectLst/>
                <a:latin typeface="Arial" pitchFamily="34" charset="0"/>
              </a:rPr>
              <a:t> 1.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rgbClr val="774951"/>
                </a:solidFill>
                <a:effectLst/>
                <a:latin typeface="Arial" pitchFamily="34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If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there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is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harmony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in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the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heart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,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there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will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be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harmony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in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the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family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. </a:t>
            </a:r>
            <a:endParaRPr kumimoji="0" lang="en-US" sz="1600" b="1" i="1" u="none" strike="noStrike" cap="none" normalizeH="0" baseline="0" dirty="0" smtClean="0">
              <a:ln>
                <a:noFill/>
              </a:ln>
              <a:solidFill>
                <a:srgbClr val="774951"/>
              </a:solidFill>
              <a:effectLst/>
              <a:latin typeface="Arial Black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/>
            </a:r>
            <a:b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</a:b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 </a:t>
            </a:r>
            <a:r>
              <a:rPr lang="en-US" sz="1400" b="1" dirty="0" smtClean="0">
                <a:solidFill>
                  <a:srgbClr val="774951"/>
                </a:solidFill>
                <a:latin typeface="Arial" pitchFamily="34" charset="0"/>
                <a:cs typeface="Arial" pitchFamily="34" charset="0"/>
              </a:rPr>
              <a:t>Line</a:t>
            </a:r>
            <a:r>
              <a:rPr lang="en-US" sz="1400" dirty="0" smtClean="0">
                <a:solidFill>
                  <a:srgbClr val="774951"/>
                </a:solidFill>
                <a:latin typeface="Arial" pitchFamily="34" charset="0"/>
                <a:cs typeface="Arial" pitchFamily="34" charset="0"/>
              </a:rPr>
              <a:t> 2.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If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there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is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harmony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in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the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family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,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there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will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be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harmony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in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the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nation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. </a:t>
            </a:r>
            <a:endParaRPr kumimoji="0" lang="en-US" sz="1600" b="1" i="1" u="none" strike="noStrike" cap="none" normalizeH="0" baseline="0" dirty="0" smtClean="0">
              <a:ln>
                <a:noFill/>
              </a:ln>
              <a:solidFill>
                <a:srgbClr val="774951"/>
              </a:solidFill>
              <a:effectLst/>
              <a:latin typeface="Arial Black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/>
            </a:r>
            <a:b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</a:br>
            <a:r>
              <a:rPr lang="ru-RU" sz="500" b="1" dirty="0" smtClean="0">
                <a:solidFill>
                  <a:srgbClr val="774951"/>
                </a:solidFill>
                <a:latin typeface="Arial Black" pitchFamily="34" charset="0"/>
              </a:rPr>
              <a:t> </a:t>
            </a:r>
            <a:r>
              <a:rPr lang="en-US" sz="1400" b="1" dirty="0" smtClean="0">
                <a:solidFill>
                  <a:srgbClr val="774951"/>
                </a:solidFill>
                <a:latin typeface="Arial" pitchFamily="34" charset="0"/>
                <a:cs typeface="Arial" pitchFamily="34" charset="0"/>
              </a:rPr>
              <a:t>Line 3.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If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there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is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harmony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in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the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nation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,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there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will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be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harmony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in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the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world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.</a:t>
            </a:r>
            <a:r>
              <a:rPr lang="ru-RU" sz="1600" b="1" i="1" dirty="0" smtClean="0">
                <a:solidFill>
                  <a:srgbClr val="774951"/>
                </a:solidFill>
                <a:latin typeface="Arial Black" pitchFamily="34" charset="0"/>
                <a:cs typeface="Arial" pitchFamily="34" charset="0"/>
              </a:rPr>
              <a:t> </a:t>
            </a:r>
            <a:endParaRPr lang="en-US" sz="1600" b="1" i="1" dirty="0" smtClean="0">
              <a:solidFill>
                <a:srgbClr val="774951"/>
              </a:solidFill>
              <a:latin typeface="Arial Black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i="1" dirty="0" smtClean="0">
                <a:solidFill>
                  <a:srgbClr val="774951"/>
                </a:solidFill>
                <a:latin typeface="Arial Black" pitchFamily="34" charset="0"/>
                <a:cs typeface="Arial" pitchFamily="34" charset="0"/>
              </a:rPr>
              <a:t>                                                                                          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774951"/>
              </a:solidFill>
              <a:effectLst/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437112"/>
            <a:ext cx="525658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</a:t>
            </a:r>
            <a:r>
              <a:rPr lang="en-US" b="1" dirty="0" err="1" smtClean="0">
                <a:solidFill>
                  <a:srgbClr val="C00000"/>
                </a:solidFill>
              </a:rPr>
              <a:t>omment</a:t>
            </a:r>
            <a:r>
              <a:rPr lang="en-US" b="1" dirty="0" smtClean="0">
                <a:solidFill>
                  <a:srgbClr val="C00000"/>
                </a:solidFill>
              </a:rPr>
              <a:t> on the quotation</a:t>
            </a:r>
            <a:r>
              <a:rPr lang="ru-RU" b="1" dirty="0" smtClean="0">
                <a:solidFill>
                  <a:srgbClr val="C00000"/>
                </a:solidFill>
              </a:rPr>
              <a:t>  </a:t>
            </a:r>
            <a:r>
              <a:rPr lang="en-US" b="1" dirty="0" smtClean="0">
                <a:solidFill>
                  <a:srgbClr val="C00000"/>
                </a:solidFill>
              </a:rPr>
              <a:t>line by  line…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Picture 2" descr="C:\Documents and Settings\Администратор.PC-2009.024\Рабочий стол\УРОК ПУТИН\gruppa-ludei-stoyaschaya-vokrug-zemnogo-shara-0000662288-preview.jpg"/>
          <p:cNvPicPr>
            <a:picLocks noChangeAspect="1" noChangeArrowheads="1"/>
          </p:cNvPicPr>
          <p:nvPr/>
        </p:nvPicPr>
        <p:blipFill>
          <a:blip r:embed="rId2" cstate="print"/>
          <a:srcRect b="13711"/>
          <a:stretch>
            <a:fillRect/>
          </a:stretch>
        </p:blipFill>
        <p:spPr bwMode="auto">
          <a:xfrm>
            <a:off x="395536" y="260648"/>
            <a:ext cx="3002066" cy="2232248"/>
          </a:xfrm>
          <a:prstGeom prst="rect">
            <a:avLst/>
          </a:prstGeom>
          <a:noFill/>
        </p:spPr>
      </p:pic>
      <p:pic>
        <p:nvPicPr>
          <p:cNvPr id="1026" name="Picture 2" descr="C:\Documents and Settings\Администратор.PC-2009.024\Рабочий стол\УРОК ПУТИН\garm_last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7" y="260648"/>
            <a:ext cx="2257939" cy="2304256"/>
          </a:xfrm>
          <a:prstGeom prst="rect">
            <a:avLst/>
          </a:prstGeom>
          <a:noFill/>
        </p:spPr>
      </p:pic>
      <p:pic>
        <p:nvPicPr>
          <p:cNvPr id="1027" name="Picture 3" descr="C:\Documents and Settings\Администратор.PC-2009.024\Мои документы\fv8ns9wwca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60648"/>
            <a:ext cx="2304256" cy="2304256"/>
          </a:xfrm>
          <a:prstGeom prst="rect">
            <a:avLst/>
          </a:prstGeom>
          <a:noFill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915816" y="2780928"/>
            <a:ext cx="5976664" cy="13496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117438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If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there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is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harmony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in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the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heart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,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there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will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be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harmony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in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the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family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. </a:t>
            </a:r>
            <a:b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</a:b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If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there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is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harmony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in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the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family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,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there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will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be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harmony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in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the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nation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.</a:t>
            </a:r>
            <a:b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</a:br>
            <a:r>
              <a:rPr lang="ru-RU" sz="1200" b="1" dirty="0" smtClean="0">
                <a:solidFill>
                  <a:srgbClr val="774951"/>
                </a:solidFill>
                <a:latin typeface="Arial Black" pitchFamily="34" charset="0"/>
              </a:rPr>
              <a:t> 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If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there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is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harmony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in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the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nation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,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there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will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be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harmony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in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the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world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.</a:t>
            </a:r>
            <a:r>
              <a:rPr lang="ru-RU" sz="1200" b="1" i="1" dirty="0" smtClean="0">
                <a:solidFill>
                  <a:srgbClr val="774951"/>
                </a:solidFill>
                <a:latin typeface="Arial Black" pitchFamily="34" charset="0"/>
                <a:cs typeface="Arial" pitchFamily="34" charset="0"/>
              </a:rPr>
              <a:t> </a:t>
            </a:r>
            <a:endParaRPr lang="en-US" sz="1200" b="1" i="1" dirty="0" smtClean="0">
              <a:solidFill>
                <a:srgbClr val="774951"/>
              </a:solidFill>
              <a:latin typeface="Arial Black" pitchFamily="34" charset="0"/>
              <a:cs typeface="Arial" pitchFamily="34" charset="0"/>
            </a:endParaRPr>
          </a:p>
          <a:p>
            <a:pPr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 smtClean="0">
                <a:solidFill>
                  <a:srgbClr val="774951"/>
                </a:solidFill>
                <a:latin typeface="Arial Black" pitchFamily="34" charset="0"/>
                <a:cs typeface="Arial" pitchFamily="34" charset="0"/>
              </a:rPr>
              <a:t>                                                                                          (</a:t>
            </a:r>
            <a:r>
              <a:rPr lang="ru-RU" sz="1200" b="1" i="1" dirty="0" err="1" smtClean="0">
                <a:solidFill>
                  <a:srgbClr val="774951"/>
                </a:solidFill>
                <a:latin typeface="Arial Black" pitchFamily="34" charset="0"/>
                <a:cs typeface="Arial" pitchFamily="34" charset="0"/>
              </a:rPr>
              <a:t>Confucius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 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rgbClr val="774951"/>
                </a:solidFill>
                <a:effectLst/>
                <a:latin typeface="Arial Black" pitchFamily="34" charset="0"/>
              </a:rPr>
              <a:t>)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774951"/>
              </a:solidFill>
              <a:effectLst/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2852936"/>
            <a:ext cx="156831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Brainstorm: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истратор.PC-2009.024\Мои документы\Мои рисунки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0628"/>
            <a:ext cx="9144000" cy="6777372"/>
          </a:xfrm>
          <a:prstGeom prst="rect">
            <a:avLst/>
          </a:prstGeom>
          <a:noFill/>
        </p:spPr>
      </p:pic>
      <p:sp>
        <p:nvSpPr>
          <p:cNvPr id="3" name="Содержимое 2"/>
          <p:cNvSpPr txBox="1">
            <a:spLocks/>
          </p:cNvSpPr>
          <p:nvPr/>
        </p:nvSpPr>
        <p:spPr>
          <a:xfrm>
            <a:off x="2123728" y="2132856"/>
            <a:ext cx="6264696" cy="12961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74951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Wikipedia: </a:t>
            </a: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74951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“</a:t>
            </a:r>
            <a:r>
              <a:rPr kumimoji="0" lang="en-US" sz="1700" b="1" i="0" u="sng" strike="noStrike" kern="1200" cap="none" spc="0" normalizeH="0" baseline="0" noProof="0" dirty="0" smtClean="0">
                <a:ln>
                  <a:noFill/>
                </a:ln>
                <a:solidFill>
                  <a:srgbClr val="774951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A </a:t>
            </a:r>
            <a:r>
              <a:rPr kumimoji="0" lang="en-US" sz="17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politician</a:t>
            </a:r>
            <a:r>
              <a:rPr kumimoji="0" lang="en-US" sz="1700" b="1" i="0" u="sng" strike="noStrike" kern="1200" cap="none" spc="0" normalizeH="0" baseline="0" noProof="0" dirty="0" smtClean="0">
                <a:ln>
                  <a:noFill/>
                </a:ln>
                <a:solidFill>
                  <a:srgbClr val="774951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 </a:t>
            </a: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74951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is an individual who is a formally recognized and active member of a government, or a person who influences the way a society is governed through an understanding of political power and group dynamics.”</a:t>
            </a:r>
            <a:endParaRPr kumimoji="0" lang="ru-RU" sz="1700" b="1" i="0" u="none" strike="noStrike" kern="1200" cap="none" spc="0" normalizeH="0" baseline="0" noProof="0" dirty="0" smtClean="0">
              <a:ln>
                <a:noFill/>
              </a:ln>
              <a:solidFill>
                <a:srgbClr val="774951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77495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051720" y="692696"/>
            <a:ext cx="6336704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774951"/>
                </a:solidFill>
              </a:rPr>
              <a:t>The term democracy</a:t>
            </a:r>
            <a:r>
              <a:rPr lang="ru-RU" b="1" dirty="0" smtClean="0">
                <a:solidFill>
                  <a:srgbClr val="774951"/>
                </a:solidFill>
              </a:rPr>
              <a:t> – (</a:t>
            </a:r>
            <a:r>
              <a:rPr lang="en-US" b="1" dirty="0" smtClean="0">
                <a:solidFill>
                  <a:srgbClr val="774951"/>
                </a:solidFill>
              </a:rPr>
              <a:t>Greek </a:t>
            </a:r>
            <a:r>
              <a:rPr lang="ru-RU" b="1" dirty="0" smtClean="0">
                <a:solidFill>
                  <a:srgbClr val="774951"/>
                </a:solidFill>
              </a:rPr>
              <a:t>) </a:t>
            </a:r>
            <a:endParaRPr lang="en-US" b="1" dirty="0" smtClean="0">
              <a:solidFill>
                <a:srgbClr val="774951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774951"/>
                </a:solidFill>
              </a:rPr>
              <a:t>                                     </a:t>
            </a:r>
            <a:r>
              <a:rPr lang="ru-RU" b="1" dirty="0" smtClean="0">
                <a:solidFill>
                  <a:srgbClr val="774951"/>
                </a:solidFill>
              </a:rPr>
              <a:t> -</a:t>
            </a:r>
            <a:r>
              <a:rPr lang="en-US" b="1" dirty="0" smtClean="0">
                <a:solidFill>
                  <a:srgbClr val="774951"/>
                </a:solidFill>
              </a:rPr>
              <a:t>"rule by the (simple) people“.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Democracy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74951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is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774951"/>
                </a:solidFill>
                <a:effectLst/>
                <a:latin typeface="Calibri"/>
                <a:ea typeface="Times New Roman" pitchFamily="18" charset="0"/>
                <a:cs typeface="Helvetica"/>
              </a:rPr>
              <a:t>«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774951"/>
                </a:solidFill>
                <a:effectLst/>
                <a:latin typeface="Georgia" pitchFamily="18" charset="0"/>
                <a:ea typeface="Times New Roman" pitchFamily="18" charset="0"/>
                <a:cs typeface="Helvetica"/>
              </a:rPr>
              <a:t>Government of the people, by the people, for the people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774951"/>
                </a:solidFill>
                <a:effectLst/>
                <a:latin typeface="Calibri"/>
                <a:ea typeface="Times New Roman" pitchFamily="18" charset="0"/>
                <a:cs typeface="Helvetica"/>
              </a:rPr>
              <a:t>»</a:t>
            </a:r>
            <a:r>
              <a:rPr lang="en-US" dirty="0" smtClean="0">
                <a:solidFill>
                  <a:srgbClr val="774951"/>
                </a:solidFill>
              </a:rPr>
              <a:t>  </a:t>
            </a:r>
            <a:r>
              <a:rPr lang="en-US" b="1" dirty="0" smtClean="0">
                <a:solidFill>
                  <a:srgbClr val="774951"/>
                </a:solidFill>
                <a:latin typeface="Helvetica"/>
                <a:ea typeface="Times New Roman" pitchFamily="18" charset="0"/>
                <a:cs typeface="Times New Roman" pitchFamily="18" charset="0"/>
              </a:rPr>
              <a:t>Abraham Lincoln</a:t>
            </a:r>
            <a:r>
              <a:rPr lang="en-US" dirty="0" smtClean="0">
                <a:solidFill>
                  <a:srgbClr val="774951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lang="en-US" dirty="0" smtClean="0">
                <a:solidFill>
                  <a:srgbClr val="774951"/>
                </a:solidFill>
                <a:latin typeface="Helvetica"/>
                <a:ea typeface="Times New Roman" pitchFamily="18" charset="0"/>
                <a:cs typeface="Times New Roman" pitchFamily="18" charset="0"/>
              </a:rPr>
              <a:t>(1809-1865</a:t>
            </a:r>
            <a:r>
              <a:rPr lang="en-US" dirty="0" smtClean="0">
                <a:solidFill>
                  <a:srgbClr val="000000"/>
                </a:solidFill>
                <a:latin typeface="Helvetica"/>
                <a:ea typeface="Times New Roman" pitchFamily="18" charset="0"/>
                <a:cs typeface="Times New Roman" pitchFamily="18" charset="0"/>
              </a:rPr>
              <a:t>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188640"/>
            <a:ext cx="152958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Definitions: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Администратор.PC-2009.024\Мои документы\Мои рисунки\Рисунок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8856258" cy="6669360"/>
          </a:xfrm>
          <a:prstGeom prst="rect">
            <a:avLst/>
          </a:prstGeom>
          <a:noFill/>
        </p:spPr>
      </p:pic>
      <p:sp>
        <p:nvSpPr>
          <p:cNvPr id="5" name="Rectangle 6"/>
          <p:cNvSpPr txBox="1">
            <a:spLocks noRot="1" noChangeArrowheads="1"/>
          </p:cNvSpPr>
          <p:nvPr/>
        </p:nvSpPr>
        <p:spPr>
          <a:xfrm>
            <a:off x="2843808" y="260648"/>
            <a:ext cx="5472608" cy="86409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600" b="1" i="1" dirty="0" smtClean="0"/>
              <a:t>T</a:t>
            </a:r>
            <a:r>
              <a:rPr kumimoji="0" lang="en-US" sz="2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he Russian Federation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en-US" sz="3600" b="1" i="1" dirty="0" smtClean="0">
                <a:solidFill>
                  <a:srgbClr val="C00000"/>
                </a:solidFill>
              </a:rPr>
              <a:t>                      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483768" y="764704"/>
            <a:ext cx="6264696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Russia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813F7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is a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democratic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813F7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federative state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77495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based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813F7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on rule of law and a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republican form of government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813F7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 </a:t>
            </a:r>
            <a:r>
              <a:rPr lang="en-US" sz="1600" b="1" dirty="0" smtClean="0">
                <a:solidFill>
                  <a:srgbClr val="813F70"/>
                </a:solidFill>
                <a:latin typeface="Times New Roman" pitchFamily="18" charset="0"/>
                <a:cs typeface="Times New Roman" pitchFamily="18" charset="0"/>
              </a:rPr>
              <a:t>According  to the Constitution Russia is</a:t>
            </a:r>
            <a:r>
              <a:rPr lang="ru-RU" sz="1600" b="1" dirty="0" smtClean="0">
                <a:solidFill>
                  <a:srgbClr val="77495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Presidential Republic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State power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813F7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in Russia is exercised by the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President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813F7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the Federal Assembly, the Government and the Courts.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>
          <a:xfrm>
            <a:off x="1331640" y="2492896"/>
            <a:ext cx="7416824" cy="4197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txBody>
          <a:bodyPr rIns="91440" anchor="b" anchorCtr="0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The main law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7495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of our country is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the Constitution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7495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It was adopted in 1993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7495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7495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774951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5" descr="КОНСТИТУЦ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764704"/>
            <a:ext cx="110449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WordArt 10"/>
          <p:cNvSpPr>
            <a:spLocks noChangeArrowheads="1" noChangeShapeType="1" noTextEdit="1"/>
          </p:cNvSpPr>
          <p:nvPr/>
        </p:nvSpPr>
        <p:spPr bwMode="auto">
          <a:xfrm>
            <a:off x="1331640" y="3068960"/>
            <a:ext cx="2232248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December, 12 </a:t>
            </a:r>
          </a:p>
          <a:p>
            <a:pPr algn="ctr"/>
            <a:r>
              <a:rPr lang="en-US" sz="3600" b="1" kern="10" dirty="0" smtClean="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is the Day of Constitution</a:t>
            </a:r>
            <a:endParaRPr lang="ru-RU" sz="3600" b="1" kern="10" dirty="0">
              <a:ln w="9525">
                <a:solidFill>
                  <a:schemeClr val="accent1"/>
                </a:solidFill>
                <a:round/>
                <a:headEnd/>
                <a:tailEnd/>
              </a:ln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547664" y="188640"/>
            <a:ext cx="7416824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rgbClr val="774951"/>
                </a:solidFill>
                <a:latin typeface="Times New Roman" pitchFamily="18" charset="0"/>
                <a:cs typeface="Times New Roman" pitchFamily="18" charset="0"/>
              </a:rPr>
              <a:t>The national symbol of Russian is a white-blue-red flag, the hymn, a two-headed eagle-the coat of </a:t>
            </a:r>
            <a:r>
              <a:rPr lang="en-US" sz="1600" b="1" dirty="0" smtClean="0">
                <a:solidFill>
                  <a:srgbClr val="774951"/>
                </a:solidFill>
                <a:latin typeface="Times New Roman" pitchFamily="18" charset="0"/>
                <a:cs typeface="Times New Roman" pitchFamily="18" charset="0"/>
              </a:rPr>
              <a:t>arms, </a:t>
            </a:r>
            <a:r>
              <a:rPr lang="en-US" sz="1600" b="1" dirty="0">
                <a:solidFill>
                  <a:srgbClr val="77495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600" b="1" dirty="0" smtClean="0">
                <a:solidFill>
                  <a:srgbClr val="774951"/>
                </a:solidFill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sz="1600" b="1" dirty="0">
                <a:solidFill>
                  <a:srgbClr val="774951"/>
                </a:solidFill>
                <a:latin typeface="Times New Roman" pitchFamily="18" charset="0"/>
                <a:cs typeface="Times New Roman" pitchFamily="18" charset="0"/>
              </a:rPr>
              <a:t>Kremlin, a lot of ancient Cathedrals and many </a:t>
            </a:r>
            <a:r>
              <a:rPr lang="en-US" sz="1600" b="1" dirty="0" smtClean="0">
                <a:solidFill>
                  <a:srgbClr val="774951"/>
                </a:solidFill>
                <a:latin typeface="Times New Roman" pitchFamily="18" charset="0"/>
                <a:cs typeface="Times New Roman" pitchFamily="18" charset="0"/>
              </a:rPr>
              <a:t>others… </a:t>
            </a:r>
            <a:endParaRPr lang="ru-RU" sz="1600" b="1" dirty="0">
              <a:solidFill>
                <a:srgbClr val="77495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1" descr="царь колоко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3645024"/>
            <a:ext cx="2092588" cy="302433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" name="Picture 10" descr="царь буш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725144"/>
            <a:ext cx="2693350" cy="194421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" name="Picture 7" descr="креамль и Соьры Оружейная палата алмазный фонд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757108"/>
            <a:ext cx="3960440" cy="591225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Picture 8" descr="кремл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836712"/>
            <a:ext cx="2642801" cy="381642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" name="Picture 9" descr="куранты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03634" y="764704"/>
            <a:ext cx="4031008" cy="28803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116632"/>
            <a:ext cx="1368152" cy="66253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000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44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44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440"/>
                            </p:stCondLst>
                            <p:childTnLst>
                              <p:par>
                                <p:cTn id="2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440"/>
                            </p:stCondLst>
                            <p:childTnLst>
                              <p:par>
                                <p:cTn id="3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440"/>
                            </p:stCondLst>
                            <p:childTnLst>
                              <p:par>
                                <p:cTn id="3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44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ross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943200" y="836712"/>
            <a:ext cx="720080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600" b="1" dirty="0">
                <a:solidFill>
                  <a:srgbClr val="774951"/>
                </a:solidFill>
                <a:latin typeface="Bookman Old Style" pitchFamily="18" charset="0"/>
              </a:rPr>
              <a:t>The head of state is the president and </a:t>
            </a:r>
            <a:r>
              <a:rPr lang="en-US" sz="1600" b="1" dirty="0">
                <a:solidFill>
                  <a:srgbClr val="C00000"/>
                </a:solidFill>
                <a:latin typeface="Bookman Old Style" pitchFamily="18" charset="0"/>
              </a:rPr>
              <a:t>is elected </a:t>
            </a:r>
            <a:r>
              <a:rPr lang="en-US" sz="1600" b="1" dirty="0">
                <a:solidFill>
                  <a:srgbClr val="774951"/>
                </a:solidFill>
                <a:latin typeface="Bookman Old Style" pitchFamily="18" charset="0"/>
              </a:rPr>
              <a:t>directly by the people every four years and cannot serve more than two terms. </a:t>
            </a:r>
            <a:endParaRPr lang="ru-RU" sz="1600" b="1" dirty="0">
              <a:solidFill>
                <a:srgbClr val="774951"/>
              </a:solidFill>
              <a:latin typeface="Bookman Old Style" pitchFamily="18" charset="0"/>
            </a:endParaRPr>
          </a:p>
          <a:p>
            <a:pPr algn="ctr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600" b="1" dirty="0">
                <a:solidFill>
                  <a:srgbClr val="774951"/>
                </a:solidFill>
                <a:latin typeface="Bookman Old Style" pitchFamily="18" charset="0"/>
              </a:rPr>
              <a:t>The President </a:t>
            </a:r>
            <a:r>
              <a:rPr lang="en-US" sz="1600" b="1" dirty="0">
                <a:solidFill>
                  <a:srgbClr val="C00000"/>
                </a:solidFill>
                <a:latin typeface="Bookman Old Style" pitchFamily="18" charset="0"/>
              </a:rPr>
              <a:t>is </a:t>
            </a:r>
            <a:r>
              <a:rPr lang="en-US" sz="1600" b="1" dirty="0" smtClean="0">
                <a:solidFill>
                  <a:srgbClr val="C00000"/>
                </a:solidFill>
                <a:latin typeface="Bookman Old Style" pitchFamily="18" charset="0"/>
              </a:rPr>
              <a:t>commander </a:t>
            </a:r>
            <a:r>
              <a:rPr lang="en-US" sz="1600" b="1" dirty="0">
                <a:solidFill>
                  <a:srgbClr val="774951"/>
                </a:solidFill>
                <a:latin typeface="Bookman Old Style" pitchFamily="18" charset="0"/>
              </a:rPr>
              <a:t>in chief of the armed forces</a:t>
            </a:r>
            <a:r>
              <a:rPr lang="en-US" sz="1600" b="1" dirty="0" smtClean="0">
                <a:solidFill>
                  <a:srgbClr val="774951"/>
                </a:solidFill>
                <a:latin typeface="Bookman Old Style" pitchFamily="18" charset="0"/>
              </a:rPr>
              <a:t>; </a:t>
            </a:r>
            <a:r>
              <a:rPr lang="en-US" sz="1600" b="1" dirty="0">
                <a:solidFill>
                  <a:srgbClr val="774951"/>
                </a:solidFill>
                <a:latin typeface="Bookman Old Style" pitchFamily="18" charset="0"/>
              </a:rPr>
              <a:t>he makes treaties</a:t>
            </a:r>
            <a:r>
              <a:rPr lang="en-US" sz="1600" b="1" dirty="0" smtClean="0">
                <a:solidFill>
                  <a:srgbClr val="774951"/>
                </a:solidFill>
                <a:latin typeface="Bookman Old Style" pitchFamily="18" charset="0"/>
              </a:rPr>
              <a:t>, </a:t>
            </a:r>
            <a:r>
              <a:rPr lang="en-US" sz="1600" b="1" dirty="0">
                <a:solidFill>
                  <a:srgbClr val="774951"/>
                </a:solidFill>
                <a:latin typeface="Bookman Old Style" pitchFamily="18" charset="0"/>
              </a:rPr>
              <a:t>enforces </a:t>
            </a:r>
            <a:r>
              <a:rPr lang="en-US" sz="1600" b="1" dirty="0" smtClean="0">
                <a:solidFill>
                  <a:srgbClr val="774951"/>
                </a:solidFill>
                <a:latin typeface="Bookman Old Style" pitchFamily="18" charset="0"/>
              </a:rPr>
              <a:t>laws, and </a:t>
            </a:r>
            <a:r>
              <a:rPr lang="en-US" sz="1600" b="1" dirty="0">
                <a:solidFill>
                  <a:srgbClr val="774951"/>
                </a:solidFill>
                <a:latin typeface="Bookman Old Style" pitchFamily="18" charset="0"/>
              </a:rPr>
              <a:t>appoints ministers. </a:t>
            </a:r>
            <a:endParaRPr lang="ru-RU" sz="1600" b="1" dirty="0">
              <a:solidFill>
                <a:srgbClr val="774951"/>
              </a:solidFill>
              <a:latin typeface="Bookman Old Style" pitchFamily="18" charset="0"/>
            </a:endParaRPr>
          </a:p>
        </p:txBody>
      </p:sp>
      <p:pic>
        <p:nvPicPr>
          <p:cNvPr id="1026" name="Picture 2" descr="C:\Documents and Settings\Администратор.PC-2009.024\Рабочий стол\УРОК ПУТИН\uzn_13529625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80728"/>
            <a:ext cx="1538447" cy="1152128"/>
          </a:xfrm>
          <a:prstGeom prst="rect">
            <a:avLst/>
          </a:prstGeom>
          <a:noFill/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23528" y="2276872"/>
            <a:ext cx="8820472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600" b="1" dirty="0">
                <a:solidFill>
                  <a:srgbClr val="774951"/>
                </a:solidFill>
              </a:rPr>
              <a:t>The Federal government </a:t>
            </a:r>
            <a:r>
              <a:rPr lang="en-US" sz="1600" b="1" dirty="0">
                <a:solidFill>
                  <a:srgbClr val="C00000"/>
                </a:solidFill>
              </a:rPr>
              <a:t>consists of </a:t>
            </a:r>
            <a:r>
              <a:rPr lang="en-US" sz="1600" b="1" dirty="0">
                <a:solidFill>
                  <a:srgbClr val="774951"/>
                </a:solidFill>
              </a:rPr>
              <a:t>three branches</a:t>
            </a:r>
            <a:r>
              <a:rPr lang="en-US" sz="1600" b="1" dirty="0" smtClean="0">
                <a:solidFill>
                  <a:srgbClr val="774951"/>
                </a:solidFill>
              </a:rPr>
              <a:t>: legislative</a:t>
            </a:r>
            <a:r>
              <a:rPr lang="en-US" sz="1600" b="1" dirty="0">
                <a:solidFill>
                  <a:srgbClr val="774951"/>
                </a:solidFill>
              </a:rPr>
              <a:t>, executive and judicial. </a:t>
            </a:r>
            <a:endParaRPr lang="ru-RU" sz="1600" b="1" dirty="0">
              <a:solidFill>
                <a:srgbClr val="774951"/>
              </a:solidFill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395536" y="3356992"/>
            <a:ext cx="8748464" cy="6565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16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600" b="1" dirty="0">
                <a:solidFill>
                  <a:srgbClr val="774951"/>
                </a:solidFill>
              </a:rPr>
              <a:t>The legislative power </a:t>
            </a:r>
            <a:r>
              <a:rPr lang="en-US" sz="1600" b="1" dirty="0">
                <a:solidFill>
                  <a:srgbClr val="C00000"/>
                </a:solidFill>
              </a:rPr>
              <a:t>is vested in </a:t>
            </a:r>
            <a:r>
              <a:rPr lang="en-US" sz="1600" b="1" dirty="0">
                <a:solidFill>
                  <a:srgbClr val="774951"/>
                </a:solidFill>
              </a:rPr>
              <a:t>the Federal Assembly</a:t>
            </a:r>
            <a:r>
              <a:rPr lang="en-US" sz="1600" b="1" dirty="0" smtClean="0">
                <a:solidFill>
                  <a:srgbClr val="774951"/>
                </a:solidFill>
              </a:rPr>
              <a:t>.  </a:t>
            </a:r>
            <a:r>
              <a:rPr lang="en-US" sz="1600" b="1" dirty="0">
                <a:solidFill>
                  <a:srgbClr val="774951"/>
                </a:solidFill>
              </a:rPr>
              <a:t>It consists of 2 chambers</a:t>
            </a:r>
            <a:r>
              <a:rPr lang="en-US" sz="1600" b="1" dirty="0" smtClean="0">
                <a:solidFill>
                  <a:srgbClr val="774951"/>
                </a:solidFill>
              </a:rPr>
              <a:t>: the Council of Federation and the State </a:t>
            </a:r>
            <a:r>
              <a:rPr lang="en-US" sz="1600" b="1" dirty="0" err="1" smtClean="0">
                <a:solidFill>
                  <a:srgbClr val="774951"/>
                </a:solidFill>
              </a:rPr>
              <a:t>Duma</a:t>
            </a:r>
            <a:r>
              <a:rPr lang="en-US" sz="1600" b="1" dirty="0" smtClean="0">
                <a:solidFill>
                  <a:srgbClr val="774951"/>
                </a:solidFill>
              </a:rPr>
              <a:t>.</a:t>
            </a:r>
            <a:endParaRPr lang="ru-RU" sz="1600" b="1" dirty="0">
              <a:solidFill>
                <a:srgbClr val="774951"/>
              </a:solidFill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295128" y="5157192"/>
            <a:ext cx="7848872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600" b="1" dirty="0">
                <a:solidFill>
                  <a:srgbClr val="774951"/>
                </a:solidFill>
              </a:rPr>
              <a:t>The judicial power </a:t>
            </a:r>
            <a:r>
              <a:rPr lang="en-US" sz="1600" b="1" dirty="0">
                <a:solidFill>
                  <a:srgbClr val="C00000"/>
                </a:solidFill>
              </a:rPr>
              <a:t>belongs to</a:t>
            </a:r>
            <a:r>
              <a:rPr lang="en-US" sz="1600" b="1" dirty="0">
                <a:solidFill>
                  <a:srgbClr val="774951"/>
                </a:solidFill>
              </a:rPr>
              <a:t> the system of courts. It consists of the Constitutional court, the Supreme Court and regional courts. </a:t>
            </a:r>
            <a:endParaRPr lang="ru-RU" sz="1600" b="1" dirty="0">
              <a:solidFill>
                <a:srgbClr val="774951"/>
              </a:solidFill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430213" y="4293096"/>
            <a:ext cx="8713787" cy="61555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>
                <a:solidFill>
                  <a:srgbClr val="774951"/>
                </a:solidFill>
              </a:rPr>
              <a:t> </a:t>
            </a:r>
            <a:r>
              <a:rPr lang="en-US" sz="1600" b="1" dirty="0">
                <a:solidFill>
                  <a:srgbClr val="774951"/>
                </a:solidFill>
              </a:rPr>
              <a:t>The executive power in Russia belongs </a:t>
            </a:r>
            <a:r>
              <a:rPr lang="en-US" sz="1600" b="1" dirty="0" smtClean="0">
                <a:solidFill>
                  <a:srgbClr val="774951"/>
                </a:solidFill>
              </a:rPr>
              <a:t>to </a:t>
            </a:r>
            <a:r>
              <a:rPr lang="en-US" sz="1600" b="1" dirty="0">
                <a:solidFill>
                  <a:srgbClr val="774951"/>
                </a:solidFill>
              </a:rPr>
              <a:t>the Government</a:t>
            </a:r>
            <a:r>
              <a:rPr lang="en-US" sz="1600" b="1" dirty="0" smtClean="0">
                <a:solidFill>
                  <a:srgbClr val="774951"/>
                </a:solidFill>
              </a:rPr>
              <a:t>. The </a:t>
            </a:r>
            <a:r>
              <a:rPr lang="en-US" sz="1600" b="1" dirty="0">
                <a:solidFill>
                  <a:srgbClr val="774951"/>
                </a:solidFill>
              </a:rPr>
              <a:t>president </a:t>
            </a:r>
            <a:r>
              <a:rPr lang="en-US" sz="1600" b="1" dirty="0">
                <a:solidFill>
                  <a:srgbClr val="C00000"/>
                </a:solidFill>
              </a:rPr>
              <a:t>appoints</a:t>
            </a:r>
            <a:r>
              <a:rPr lang="en-US" sz="1600" b="1" dirty="0">
                <a:solidFill>
                  <a:srgbClr val="774951"/>
                </a:solidFill>
              </a:rPr>
              <a:t> </a:t>
            </a:r>
            <a:r>
              <a:rPr lang="en-US" sz="1600" b="1" dirty="0" smtClean="0">
                <a:solidFill>
                  <a:srgbClr val="774951"/>
                </a:solidFill>
              </a:rPr>
              <a:t>its </a:t>
            </a:r>
            <a:r>
              <a:rPr lang="en-US" sz="1600" b="1" dirty="0">
                <a:solidFill>
                  <a:srgbClr val="774951"/>
                </a:solidFill>
              </a:rPr>
              <a:t>head - the Prime minister</a:t>
            </a:r>
            <a:r>
              <a:rPr lang="en-US" sz="1600" dirty="0">
                <a:solidFill>
                  <a:srgbClr val="774951"/>
                </a:solidFill>
              </a:rPr>
              <a:t>. </a:t>
            </a:r>
            <a:endParaRPr lang="ru-RU" sz="1600" dirty="0">
              <a:solidFill>
                <a:srgbClr val="774951"/>
              </a:solidFill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1151112" y="6021288"/>
            <a:ext cx="7992888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600" b="1" dirty="0">
                <a:solidFill>
                  <a:srgbClr val="774951"/>
                </a:solidFill>
              </a:rPr>
              <a:t>There are many political parties in our country: The Democratic, the Communist, the Liberal and many others.  </a:t>
            </a:r>
            <a:endParaRPr lang="ru-RU" sz="1600" b="1" dirty="0">
              <a:solidFill>
                <a:srgbClr val="77495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47664" y="332656"/>
            <a:ext cx="4629281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Study the information and fill the table: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4" grpId="0" animBg="1"/>
      <p:bldP spid="15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539750" y="1700213"/>
            <a:ext cx="3744913" cy="863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bg1">
                    <a:lumMod val="65000"/>
                    <a:lumOff val="35000"/>
                  </a:schemeClr>
                </a:solidFill>
                <a:latin typeface="Arial" charset="0"/>
              </a:rPr>
              <a:t>The Federal Assembly</a:t>
            </a:r>
            <a:endParaRPr lang="ru-RU" sz="2000" b="1">
              <a:solidFill>
                <a:schemeClr val="bg1">
                  <a:lumMod val="65000"/>
                  <a:lumOff val="35000"/>
                </a:schemeClr>
              </a:solidFill>
              <a:latin typeface="Arial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908175" y="4149725"/>
            <a:ext cx="5472113" cy="863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bg1">
                    <a:lumMod val="65000"/>
                    <a:lumOff val="35000"/>
                  </a:schemeClr>
                </a:solidFill>
                <a:latin typeface="Arial" charset="0"/>
              </a:rPr>
              <a:t>The Supreme Court of Russian </a:t>
            </a:r>
          </a:p>
          <a:p>
            <a:pPr algn="ctr"/>
            <a:r>
              <a:rPr lang="en-US" sz="2000" b="1">
                <a:solidFill>
                  <a:schemeClr val="bg1">
                    <a:lumMod val="65000"/>
                    <a:lumOff val="35000"/>
                  </a:schemeClr>
                </a:solidFill>
                <a:latin typeface="Arial" charset="0"/>
              </a:rPr>
              <a:t>Federation </a:t>
            </a:r>
            <a:endParaRPr lang="ru-RU" sz="2000" b="1">
              <a:solidFill>
                <a:schemeClr val="bg1">
                  <a:lumMod val="65000"/>
                  <a:lumOff val="35000"/>
                </a:schemeClr>
              </a:solidFill>
              <a:latin typeface="Arial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4716463" y="1700213"/>
            <a:ext cx="3600450" cy="863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Arial" charset="0"/>
              </a:rPr>
              <a:t>The Federal Government</a:t>
            </a:r>
            <a:endParaRPr lang="ru-RU" sz="2000" b="1" dirty="0">
              <a:solidFill>
                <a:schemeClr val="bg1">
                  <a:lumMod val="65000"/>
                  <a:lumOff val="35000"/>
                </a:schemeClr>
              </a:solidFill>
              <a:latin typeface="Arial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468313" y="2924175"/>
            <a:ext cx="2124075" cy="863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bg1">
                    <a:lumMod val="65000"/>
                    <a:lumOff val="35000"/>
                  </a:schemeClr>
                </a:solidFill>
                <a:latin typeface="Arial" charset="0"/>
              </a:rPr>
              <a:t>The Duma</a:t>
            </a:r>
            <a:endParaRPr lang="ru-RU" sz="2000" b="1">
              <a:solidFill>
                <a:schemeClr val="bg1">
                  <a:lumMod val="65000"/>
                  <a:lumOff val="35000"/>
                </a:schemeClr>
              </a:solidFill>
              <a:latin typeface="Arial" charset="0"/>
            </a:endParaRP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2771775" y="2924175"/>
            <a:ext cx="2124075" cy="863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Arial" charset="0"/>
              </a:rPr>
              <a:t>The Federation</a:t>
            </a:r>
          </a:p>
          <a:p>
            <a:pPr algn="ctr"/>
            <a:r>
              <a:rPr lang="en-US" sz="20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Arial" charset="0"/>
              </a:rPr>
              <a:t>Government</a:t>
            </a:r>
            <a:endParaRPr lang="ru-RU" sz="2000" b="1" dirty="0">
              <a:solidFill>
                <a:schemeClr val="bg1">
                  <a:lumMod val="65000"/>
                  <a:lumOff val="35000"/>
                </a:schemeClr>
              </a:solidFill>
              <a:latin typeface="Arial" charset="0"/>
            </a:endParaRP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5076825" y="2997200"/>
            <a:ext cx="3311525" cy="863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Arial" charset="0"/>
              </a:rPr>
              <a:t>The Chairman of the </a:t>
            </a:r>
          </a:p>
          <a:p>
            <a:pPr algn="ctr"/>
            <a:r>
              <a:rPr lang="en-US" sz="20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Arial" charset="0"/>
              </a:rPr>
              <a:t>Government,</a:t>
            </a:r>
          </a:p>
          <a:p>
            <a:pPr algn="ctr"/>
            <a:r>
              <a:rPr lang="en-US" sz="20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Arial" charset="0"/>
              </a:rPr>
              <a:t>Ministers </a:t>
            </a:r>
            <a:endParaRPr lang="ru-RU" sz="2000" b="1" dirty="0">
              <a:solidFill>
                <a:schemeClr val="bg1">
                  <a:lumMod val="65000"/>
                  <a:lumOff val="35000"/>
                </a:schemeClr>
              </a:solidFill>
              <a:latin typeface="Arial" charset="0"/>
            </a:endParaRP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2700338" y="620713"/>
            <a:ext cx="3960812" cy="863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bg1">
                    <a:lumMod val="65000"/>
                    <a:lumOff val="35000"/>
                  </a:schemeClr>
                </a:solidFill>
                <a:latin typeface="Arial" charset="0"/>
              </a:rPr>
              <a:t>The President</a:t>
            </a:r>
            <a:endParaRPr lang="ru-RU" sz="2000" b="1">
              <a:solidFill>
                <a:schemeClr val="bg1">
                  <a:lumMod val="65000"/>
                  <a:lumOff val="35000"/>
                </a:schemeClr>
              </a:solidFill>
              <a:latin typeface="Arial" charset="0"/>
            </a:endParaRP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1835150" y="5157788"/>
            <a:ext cx="5472113" cy="863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bg1">
                    <a:lumMod val="65000"/>
                    <a:lumOff val="35000"/>
                  </a:schemeClr>
                </a:solidFill>
                <a:latin typeface="Arial" charset="0"/>
              </a:rPr>
              <a:t>The Constitutional Court of the Russian</a:t>
            </a:r>
          </a:p>
          <a:p>
            <a:pPr algn="ctr"/>
            <a:r>
              <a:rPr lang="en-US" sz="2000" b="1">
                <a:solidFill>
                  <a:schemeClr val="bg1">
                    <a:lumMod val="65000"/>
                    <a:lumOff val="35000"/>
                  </a:schemeClr>
                </a:solidFill>
                <a:latin typeface="Arial" charset="0"/>
              </a:rPr>
              <a:t>Federation</a:t>
            </a:r>
            <a:endParaRPr lang="ru-RU" sz="2000" b="1">
              <a:solidFill>
                <a:schemeClr val="bg1">
                  <a:lumMod val="65000"/>
                  <a:lumOff val="35000"/>
                </a:schemeClr>
              </a:solidFill>
              <a:latin typeface="Arial" charset="0"/>
            </a:endParaRP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1835150" y="6237288"/>
            <a:ext cx="5472113" cy="3603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bg1">
                    <a:lumMod val="65000"/>
                    <a:lumOff val="35000"/>
                  </a:schemeClr>
                </a:solidFill>
                <a:latin typeface="Arial" charset="0"/>
              </a:rPr>
              <a:t>All men and women over 18</a:t>
            </a:r>
            <a:endParaRPr lang="ru-RU" sz="2000" b="1">
              <a:solidFill>
                <a:schemeClr val="bg1">
                  <a:lumMod val="65000"/>
                  <a:lumOff val="35000"/>
                </a:schemeClr>
              </a:solidFill>
              <a:latin typeface="Arial" charset="0"/>
            </a:endParaRPr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>
            <a:off x="7235825" y="6597650"/>
            <a:ext cx="1657350" cy="0"/>
          </a:xfrm>
          <a:prstGeom prst="line">
            <a:avLst/>
          </a:prstGeom>
          <a:noFill/>
          <a:ln w="5715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 flipH="1">
            <a:off x="6659563" y="908050"/>
            <a:ext cx="2233612" cy="0"/>
          </a:xfrm>
          <a:prstGeom prst="line">
            <a:avLst/>
          </a:prstGeom>
          <a:noFill/>
          <a:ln w="5715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 flipV="1">
            <a:off x="8893175" y="908050"/>
            <a:ext cx="0" cy="5689600"/>
          </a:xfrm>
          <a:prstGeom prst="line">
            <a:avLst/>
          </a:prstGeom>
          <a:noFill/>
          <a:ln w="5715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>
            <a:off x="6659563" y="1196975"/>
            <a:ext cx="1944687" cy="0"/>
          </a:xfrm>
          <a:prstGeom prst="line">
            <a:avLst/>
          </a:prstGeom>
          <a:noFill/>
          <a:ln w="5715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>
            <a:off x="8604448" y="1124744"/>
            <a:ext cx="0" cy="5184775"/>
          </a:xfrm>
          <a:prstGeom prst="line">
            <a:avLst/>
          </a:prstGeom>
          <a:noFill/>
          <a:ln w="5715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 flipH="1">
            <a:off x="7164388" y="6381750"/>
            <a:ext cx="1439862" cy="0"/>
          </a:xfrm>
          <a:prstGeom prst="line">
            <a:avLst/>
          </a:prstGeom>
          <a:noFill/>
          <a:ln w="5715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73" name="AutoShape 17"/>
          <p:cNvSpPr>
            <a:spLocks noChangeArrowheads="1"/>
          </p:cNvSpPr>
          <p:nvPr/>
        </p:nvSpPr>
        <p:spPr bwMode="auto">
          <a:xfrm>
            <a:off x="1403350" y="2492375"/>
            <a:ext cx="360363" cy="431800"/>
          </a:xfrm>
          <a:prstGeom prst="downArrow">
            <a:avLst>
              <a:gd name="adj1" fmla="val 50000"/>
              <a:gd name="adj2" fmla="val 29956"/>
            </a:avLst>
          </a:prstGeom>
          <a:solidFill>
            <a:schemeClr val="accent6">
              <a:lumMod val="75000"/>
            </a:schemeClr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74" name="AutoShape 18"/>
          <p:cNvSpPr>
            <a:spLocks noChangeArrowheads="1"/>
          </p:cNvSpPr>
          <p:nvPr/>
        </p:nvSpPr>
        <p:spPr bwMode="auto">
          <a:xfrm>
            <a:off x="3492500" y="2565400"/>
            <a:ext cx="360363" cy="431800"/>
          </a:xfrm>
          <a:prstGeom prst="downArrow">
            <a:avLst>
              <a:gd name="adj1" fmla="val 50000"/>
              <a:gd name="adj2" fmla="val 29956"/>
            </a:avLst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75" name="AutoShape 19"/>
          <p:cNvSpPr>
            <a:spLocks noChangeArrowheads="1"/>
          </p:cNvSpPr>
          <p:nvPr/>
        </p:nvSpPr>
        <p:spPr bwMode="auto">
          <a:xfrm>
            <a:off x="6443663" y="2565400"/>
            <a:ext cx="360362" cy="431800"/>
          </a:xfrm>
          <a:prstGeom prst="downArrow">
            <a:avLst>
              <a:gd name="adj1" fmla="val 50000"/>
              <a:gd name="adj2" fmla="val 29956"/>
            </a:avLst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76" name="Line 20"/>
          <p:cNvSpPr>
            <a:spLocks noChangeShapeType="1"/>
          </p:cNvSpPr>
          <p:nvPr/>
        </p:nvSpPr>
        <p:spPr bwMode="auto">
          <a:xfrm flipH="1">
            <a:off x="611188" y="6524625"/>
            <a:ext cx="1081087" cy="0"/>
          </a:xfrm>
          <a:prstGeom prst="line">
            <a:avLst/>
          </a:prstGeom>
          <a:noFill/>
          <a:ln w="5715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77" name="Line 21"/>
          <p:cNvSpPr>
            <a:spLocks noChangeShapeType="1"/>
          </p:cNvSpPr>
          <p:nvPr/>
        </p:nvSpPr>
        <p:spPr bwMode="auto">
          <a:xfrm flipV="1">
            <a:off x="611188" y="3789363"/>
            <a:ext cx="0" cy="2808287"/>
          </a:xfrm>
          <a:prstGeom prst="line">
            <a:avLst/>
          </a:prstGeom>
          <a:noFill/>
          <a:ln w="5715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78" name="Line 22"/>
          <p:cNvSpPr>
            <a:spLocks noChangeShapeType="1"/>
          </p:cNvSpPr>
          <p:nvPr/>
        </p:nvSpPr>
        <p:spPr bwMode="auto">
          <a:xfrm>
            <a:off x="1403350" y="3789363"/>
            <a:ext cx="0" cy="287337"/>
          </a:xfrm>
          <a:prstGeom prst="line">
            <a:avLst/>
          </a:prstGeom>
          <a:noFill/>
          <a:ln w="5715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79" name="Line 23"/>
          <p:cNvSpPr>
            <a:spLocks noChangeShapeType="1"/>
          </p:cNvSpPr>
          <p:nvPr/>
        </p:nvSpPr>
        <p:spPr bwMode="auto">
          <a:xfrm>
            <a:off x="1403350" y="4005263"/>
            <a:ext cx="5184775" cy="0"/>
          </a:xfrm>
          <a:prstGeom prst="line">
            <a:avLst/>
          </a:prstGeom>
          <a:noFill/>
          <a:ln w="5715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80" name="Line 24"/>
          <p:cNvSpPr>
            <a:spLocks noChangeShapeType="1"/>
          </p:cNvSpPr>
          <p:nvPr/>
        </p:nvSpPr>
        <p:spPr bwMode="auto">
          <a:xfrm flipV="1">
            <a:off x="6588125" y="3860800"/>
            <a:ext cx="0" cy="144463"/>
          </a:xfrm>
          <a:prstGeom prst="line">
            <a:avLst/>
          </a:prstGeom>
          <a:noFill/>
          <a:ln w="5715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81" name="Line 25"/>
          <p:cNvSpPr>
            <a:spLocks noChangeShapeType="1"/>
          </p:cNvSpPr>
          <p:nvPr/>
        </p:nvSpPr>
        <p:spPr bwMode="auto">
          <a:xfrm>
            <a:off x="0" y="9810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82" name="Line 26"/>
          <p:cNvSpPr>
            <a:spLocks noChangeShapeType="1"/>
          </p:cNvSpPr>
          <p:nvPr/>
        </p:nvSpPr>
        <p:spPr bwMode="auto">
          <a:xfrm flipH="1">
            <a:off x="251520" y="980728"/>
            <a:ext cx="2449513" cy="0"/>
          </a:xfrm>
          <a:prstGeom prst="line">
            <a:avLst/>
          </a:prstGeom>
          <a:noFill/>
          <a:ln w="5715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83" name="Line 27"/>
          <p:cNvSpPr>
            <a:spLocks noChangeShapeType="1"/>
          </p:cNvSpPr>
          <p:nvPr/>
        </p:nvSpPr>
        <p:spPr bwMode="auto">
          <a:xfrm flipH="1">
            <a:off x="250825" y="981075"/>
            <a:ext cx="0" cy="2376488"/>
          </a:xfrm>
          <a:prstGeom prst="line">
            <a:avLst/>
          </a:prstGeom>
          <a:noFill/>
          <a:ln w="5715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84" name="Line 28"/>
          <p:cNvSpPr>
            <a:spLocks noChangeShapeType="1"/>
          </p:cNvSpPr>
          <p:nvPr/>
        </p:nvSpPr>
        <p:spPr bwMode="auto">
          <a:xfrm>
            <a:off x="323850" y="3429000"/>
            <a:ext cx="144463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85" name="Line 29"/>
          <p:cNvSpPr>
            <a:spLocks noChangeShapeType="1"/>
          </p:cNvSpPr>
          <p:nvPr/>
        </p:nvSpPr>
        <p:spPr bwMode="auto">
          <a:xfrm>
            <a:off x="4572000" y="1484313"/>
            <a:ext cx="0" cy="1296987"/>
          </a:xfrm>
          <a:prstGeom prst="line">
            <a:avLst/>
          </a:prstGeom>
          <a:noFill/>
          <a:ln w="5715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86" name="Line 30"/>
          <p:cNvSpPr>
            <a:spLocks noChangeShapeType="1"/>
          </p:cNvSpPr>
          <p:nvPr/>
        </p:nvSpPr>
        <p:spPr bwMode="auto">
          <a:xfrm>
            <a:off x="4572000" y="2708275"/>
            <a:ext cx="1439863" cy="0"/>
          </a:xfrm>
          <a:prstGeom prst="line">
            <a:avLst/>
          </a:prstGeom>
          <a:noFill/>
          <a:ln w="5715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87" name="Line 31"/>
          <p:cNvSpPr>
            <a:spLocks noChangeShapeType="1"/>
          </p:cNvSpPr>
          <p:nvPr/>
        </p:nvSpPr>
        <p:spPr bwMode="auto">
          <a:xfrm>
            <a:off x="6011863" y="2708275"/>
            <a:ext cx="0" cy="288925"/>
          </a:xfrm>
          <a:prstGeom prst="line">
            <a:avLst/>
          </a:prstGeom>
          <a:noFill/>
          <a:ln w="5715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88" name="Line 32"/>
          <p:cNvSpPr>
            <a:spLocks noChangeShapeType="1"/>
          </p:cNvSpPr>
          <p:nvPr/>
        </p:nvSpPr>
        <p:spPr bwMode="auto">
          <a:xfrm flipV="1">
            <a:off x="1979613" y="1268413"/>
            <a:ext cx="0" cy="431800"/>
          </a:xfrm>
          <a:prstGeom prst="line">
            <a:avLst/>
          </a:prstGeom>
          <a:noFill/>
          <a:ln w="5715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89" name="Line 33"/>
          <p:cNvSpPr>
            <a:spLocks noChangeShapeType="1"/>
          </p:cNvSpPr>
          <p:nvPr/>
        </p:nvSpPr>
        <p:spPr bwMode="auto">
          <a:xfrm>
            <a:off x="1979613" y="1268413"/>
            <a:ext cx="720725" cy="0"/>
          </a:xfrm>
          <a:prstGeom prst="line">
            <a:avLst/>
          </a:prstGeom>
          <a:noFill/>
          <a:ln w="5715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  <p:bldP spid="1946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79512" y="3356992"/>
          <a:ext cx="8856984" cy="3352290"/>
        </p:xfrm>
        <a:graphic>
          <a:graphicData uri="http://schemas.openxmlformats.org/drawingml/2006/table">
            <a:tbl>
              <a:tblPr/>
              <a:tblGrid>
                <a:gridCol w="3607863"/>
                <a:gridCol w="5249121"/>
              </a:tblGrid>
              <a:tr h="3580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7495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5241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 political system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7495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580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 head of state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7495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5241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Legislative Branch of power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7495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5241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Executive Branch of power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7495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5241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Judicial Branch of power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7495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5241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Main political parties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7495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9144000" y="3356992"/>
          <a:ext cx="8856984" cy="3468216"/>
        </p:xfrm>
        <a:graphic>
          <a:graphicData uri="http://schemas.openxmlformats.org/drawingml/2006/table">
            <a:tbl>
              <a:tblPr/>
              <a:tblGrid>
                <a:gridCol w="3607863"/>
                <a:gridCol w="5249121"/>
              </a:tblGrid>
              <a:tr h="3580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7495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 Russian Federation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7495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5241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 political system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7495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democratic federative state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7495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580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 head of state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74951"/>
                          </a:solidFill>
                          <a:effectLst/>
                          <a:latin typeface="Arial" charset="0"/>
                        </a:rPr>
                        <a:t>president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5241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Legislative Branch of power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74951"/>
                          </a:solidFill>
                          <a:effectLst/>
                          <a:latin typeface="Arial" charset="0"/>
                        </a:rPr>
                        <a:t>     Federal Assembly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5241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Executive Branch of power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74951"/>
                          </a:solidFill>
                          <a:effectLst/>
                          <a:latin typeface="Arial" charset="0"/>
                        </a:rPr>
                        <a:t>Government, President, Prime Ministers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5241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Judicial Branch of power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="0" dirty="0" smtClean="0">
                          <a:solidFill>
                            <a:srgbClr val="774951"/>
                          </a:solidFill>
                        </a:rPr>
                        <a:t>Constitutional court, the Supreme Court and regional courts.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7495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5241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Main political parties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="0" dirty="0" smtClean="0">
                          <a:solidFill>
                            <a:srgbClr val="774951"/>
                          </a:solidFill>
                        </a:rPr>
                        <a:t>The Democratic, the Communist, the Liberal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7495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Picture 6" descr="0_1a039_da959ba5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16632"/>
            <a:ext cx="2197431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5536" y="2852936"/>
            <a:ext cx="1668727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Fill the Table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5976" y="260648"/>
            <a:ext cx="258917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Finish the sentences: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11760" y="692696"/>
            <a:ext cx="6264696" cy="25545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774951"/>
                </a:solidFill>
                <a:latin typeface="Bookman Old Style" pitchFamily="18" charset="0"/>
              </a:rPr>
              <a:t>The head of state is ……</a:t>
            </a:r>
          </a:p>
          <a:p>
            <a:r>
              <a:rPr lang="en-US" sz="1600" b="1" dirty="0" smtClean="0">
                <a:solidFill>
                  <a:srgbClr val="774951"/>
                </a:solidFill>
                <a:latin typeface="Bookman Old Style" pitchFamily="18" charset="0"/>
              </a:rPr>
              <a:t>The President is elected by…..</a:t>
            </a:r>
          </a:p>
          <a:p>
            <a:r>
              <a:rPr lang="en-US" sz="1600" b="1" dirty="0" smtClean="0">
                <a:solidFill>
                  <a:srgbClr val="774951"/>
                </a:solidFill>
                <a:latin typeface="Bookman Old Style" pitchFamily="18" charset="0"/>
              </a:rPr>
              <a:t>The President can serve…..</a:t>
            </a:r>
          </a:p>
          <a:p>
            <a:r>
              <a:rPr lang="en-US" sz="1600" b="1" dirty="0" smtClean="0">
                <a:solidFill>
                  <a:srgbClr val="774951"/>
                </a:solidFill>
                <a:latin typeface="Bookman Old Style" pitchFamily="18" charset="0"/>
              </a:rPr>
              <a:t>The President is Commander…..</a:t>
            </a:r>
          </a:p>
          <a:p>
            <a:r>
              <a:rPr lang="en-US" sz="1600" b="1" dirty="0" smtClean="0">
                <a:solidFill>
                  <a:srgbClr val="774951"/>
                </a:solidFill>
                <a:latin typeface="Bookman Old Style" pitchFamily="18" charset="0"/>
              </a:rPr>
              <a:t>He makes …….., enforces………, and appoints….. .</a:t>
            </a:r>
          </a:p>
          <a:p>
            <a:r>
              <a:rPr lang="en-US" sz="1600" b="1" dirty="0" smtClean="0">
                <a:solidFill>
                  <a:srgbClr val="774951"/>
                </a:solidFill>
              </a:rPr>
              <a:t>The Federal government consists of….. </a:t>
            </a:r>
          </a:p>
          <a:p>
            <a:r>
              <a:rPr lang="en-US" sz="1600" b="1" dirty="0" smtClean="0">
                <a:solidFill>
                  <a:srgbClr val="774951"/>
                </a:solidFill>
              </a:rPr>
              <a:t>The legislative power is vested in ……. </a:t>
            </a:r>
          </a:p>
          <a:p>
            <a:r>
              <a:rPr lang="en-US" sz="1600" b="1" dirty="0" smtClean="0">
                <a:solidFill>
                  <a:srgbClr val="774951"/>
                </a:solidFill>
              </a:rPr>
              <a:t>The judicial power belongs to…..</a:t>
            </a:r>
          </a:p>
          <a:p>
            <a:r>
              <a:rPr lang="en-US" sz="1600" b="1" dirty="0" smtClean="0">
                <a:solidFill>
                  <a:srgbClr val="774951"/>
                </a:solidFill>
              </a:rPr>
              <a:t>The main law is….</a:t>
            </a:r>
          </a:p>
          <a:p>
            <a:r>
              <a:rPr lang="en-US" sz="1600" b="1" dirty="0" smtClean="0">
                <a:solidFill>
                  <a:srgbClr val="774951"/>
                </a:solidFill>
              </a:rPr>
              <a:t> There are many political parties: ….. </a:t>
            </a:r>
            <a:endParaRPr lang="ru-RU" sz="1600" b="1" dirty="0">
              <a:solidFill>
                <a:srgbClr val="813F7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715 0.12422 C -0.48785 0.11334 -0.48837 0.10178 -0.4901 0.09114 C -0.49375 0.06939 -0.4901 0.09253 -0.49514 0.07541 C -0.49687 0.06916 -0.49948 0.05644 -0.50104 0.04904 C -0.50364 0.03608 -0.50903 0.02429 -0.51285 0.01203 C -0.51875 -0.00741 -0.52465 -0.02684 -0.53472 -0.04326 C -0.5375 -0.05321 -0.53871 -0.06223 -0.54462 -0.06963 C -0.54635 -0.07726 -0.54792 -0.0812 -0.55052 -0.08814 C -0.55312 -0.09484 -0.5533 -0.10248 -0.55642 -0.10919 C -0.55885 -0.11428 -0.56267 -0.1189 -0.56545 -0.12376 C -0.57361 -0.13833 -0.57621 -0.15244 -0.58923 -0.16077 C -0.5993 -0.17419 -0.58351 -0.15406 -0.59705 -0.16725 C -0.59809 -0.16817 -0.59809 -0.17049 -0.59913 -0.17141 C -0.60035 -0.17257 -0.60903 -0.17604 -0.60989 -0.1765 C -0.62048 -0.18691 -0.63351 -0.19478 -0.64653 -0.19778 C -0.6526 -0.20079 -0.6592 -0.2038 -0.66545 -0.20565 C -0.6717 -0.20981 -0.67864 -0.2112 -0.68524 -0.21351 C -0.72083 -0.21305 -0.7566 -0.21328 -0.79219 -0.21212 C -0.8 -0.21189 -0.81059 -0.20264 -0.81892 -0.20033 C -0.82222 -0.19755 -0.82969 -0.19501 -0.82969 -0.19501 C -0.83333 -0.18807 -0.83923 -0.1876 -0.84462 -0.1846 C -0.85156 -0.18066 -0.84601 -0.18344 -0.85156 -0.17789 C -0.85538 -0.17396 -0.86024 -0.17187 -0.86441 -0.16864 C -0.86892 -0.16054 -0.87812 -0.15568 -0.8842 -0.15013 C -0.89774 -0.13787 -0.91111 -0.12538 -0.92482 -0.11335 C -0.93194 -0.1071 -0.93715 -0.0967 -0.94253 -0.08814 C -0.95312 -0.07171 -0.96319 -0.05575 -0.97239 -0.03817 C -0.97361 -0.03216 -0.97726 -0.02591 -0.98021 -0.02082 C -0.98212 -0.01157 -0.98906 -0.00023 -0.99305 0.00809 C -0.99427 0.01041 -0.99566 0.01272 -0.99705 0.0148 C -0.99861 0.01711 -1.00208 0.02128 -1.00208 0.02128 C -1.00312 0.02591 -1.00226 0.02429 -1.00399 0.0266 " pathEditMode="relative" ptsTypes="fffffffffffffffffffffffffffffff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699792" y="1052736"/>
            <a:ext cx="3816424" cy="50475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774951"/>
                </a:solidFill>
              </a:rPr>
              <a:t>-born in Leningrad </a:t>
            </a:r>
          </a:p>
          <a:p>
            <a:r>
              <a:rPr lang="en-US" sz="1400" b="1" dirty="0" smtClean="0">
                <a:solidFill>
                  <a:srgbClr val="774951"/>
                </a:solidFill>
              </a:rPr>
              <a:t>                                             ( October, 7, 1952)</a:t>
            </a:r>
          </a:p>
          <a:p>
            <a:r>
              <a:rPr lang="en-US" sz="1400" b="1" dirty="0" smtClean="0">
                <a:solidFill>
                  <a:srgbClr val="774951"/>
                </a:solidFill>
              </a:rPr>
              <a:t>-graduated with a degree in law from</a:t>
            </a:r>
          </a:p>
          <a:p>
            <a:r>
              <a:rPr lang="en-US" sz="1400" b="1" dirty="0" smtClean="0">
                <a:solidFill>
                  <a:srgbClr val="774951"/>
                </a:solidFill>
              </a:rPr>
              <a:t>                           Leningrad State University </a:t>
            </a:r>
          </a:p>
          <a:p>
            <a:r>
              <a:rPr lang="en-US" sz="1400" b="1" dirty="0" smtClean="0">
                <a:solidFill>
                  <a:srgbClr val="774951"/>
                </a:solidFill>
              </a:rPr>
              <a:t>                                                                   (1975)</a:t>
            </a:r>
          </a:p>
          <a:p>
            <a:pPr>
              <a:buFontTx/>
              <a:buChar char="-"/>
            </a:pPr>
            <a:r>
              <a:rPr lang="en-US" sz="1400" b="1" dirty="0" smtClean="0">
                <a:solidFill>
                  <a:srgbClr val="774951"/>
                </a:solidFill>
              </a:rPr>
              <a:t>earned a Ph.D. degree in economics</a:t>
            </a:r>
          </a:p>
          <a:p>
            <a:pPr>
              <a:buFontTx/>
              <a:buChar char="-"/>
            </a:pPr>
            <a:r>
              <a:rPr lang="en-US" sz="1400" b="1" dirty="0" smtClean="0">
                <a:solidFill>
                  <a:srgbClr val="774951"/>
                </a:solidFill>
              </a:rPr>
              <a:t>was assigned to work  in the </a:t>
            </a:r>
            <a:r>
              <a:rPr lang="en-US" sz="1400" b="1" dirty="0" smtClean="0">
                <a:solidFill>
                  <a:srgbClr val="77495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Committee </a:t>
            </a:r>
          </a:p>
          <a:p>
            <a:r>
              <a:rPr lang="en-US" sz="1400" b="1" dirty="0" smtClean="0">
                <a:solidFill>
                  <a:srgbClr val="77495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for State Security (KGB)</a:t>
            </a:r>
          </a:p>
          <a:p>
            <a:pPr>
              <a:buFontTx/>
              <a:buChar char="-"/>
            </a:pPr>
            <a:r>
              <a:rPr lang="en-US" sz="1400" b="1" dirty="0" smtClean="0">
                <a:solidFill>
                  <a:srgbClr val="77495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served in East Germany</a:t>
            </a:r>
          </a:p>
          <a:p>
            <a:pPr>
              <a:buFontTx/>
              <a:buChar char="-"/>
            </a:pPr>
            <a:r>
              <a:rPr lang="en-US" sz="1400" b="1" dirty="0" smtClean="0">
                <a:solidFill>
                  <a:srgbClr val="774951"/>
                </a:solidFill>
                <a:latin typeface="Arial" pitchFamily="34" charset="0"/>
                <a:cs typeface="Arial" pitchFamily="34" charset="0"/>
              </a:rPr>
              <a:t>became the assistant to the rector </a:t>
            </a:r>
          </a:p>
          <a:p>
            <a:r>
              <a:rPr lang="en-US" sz="1400" b="1" dirty="0" smtClean="0">
                <a:solidFill>
                  <a:srgbClr val="774951"/>
                </a:solidFill>
                <a:latin typeface="Arial" pitchFamily="34" charset="0"/>
                <a:cs typeface="Arial" pitchFamily="34" charset="0"/>
              </a:rPr>
              <a:t>                      of Leningrad State University  </a:t>
            </a:r>
          </a:p>
          <a:p>
            <a:r>
              <a:rPr lang="en-US" sz="1400" b="1" dirty="0" smtClean="0">
                <a:solidFill>
                  <a:srgbClr val="774951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(1990)</a:t>
            </a:r>
          </a:p>
          <a:p>
            <a:r>
              <a:rPr lang="en-US" sz="1400" b="1" dirty="0" smtClean="0">
                <a:solidFill>
                  <a:srgbClr val="774951"/>
                </a:solidFill>
                <a:latin typeface="Arial" pitchFamily="34" charset="0"/>
                <a:cs typeface="Arial" pitchFamily="34" charset="0"/>
              </a:rPr>
              <a:t>-was appointed Prime Minister </a:t>
            </a:r>
          </a:p>
          <a:p>
            <a:r>
              <a:rPr lang="en-US" sz="1400" b="1" dirty="0" smtClean="0">
                <a:solidFill>
                  <a:srgbClr val="774951"/>
                </a:solidFill>
                <a:latin typeface="Arial" pitchFamily="34" charset="0"/>
                <a:cs typeface="Arial" pitchFamily="34" charset="0"/>
              </a:rPr>
              <a:t>                                              ( August 1999)</a:t>
            </a:r>
          </a:p>
          <a:p>
            <a:r>
              <a:rPr lang="en-US" sz="1400" b="1" dirty="0" smtClean="0">
                <a:solidFill>
                  <a:srgbClr val="774951"/>
                </a:solidFill>
                <a:latin typeface="Arial" pitchFamily="34" charset="0"/>
                <a:cs typeface="Arial" pitchFamily="34" charset="0"/>
              </a:rPr>
              <a:t>-became acting President </a:t>
            </a:r>
          </a:p>
          <a:p>
            <a:r>
              <a:rPr lang="en-US" sz="1400" b="1" dirty="0" smtClean="0">
                <a:solidFill>
                  <a:srgbClr val="774951"/>
                </a:solidFill>
                <a:latin typeface="Arial" pitchFamily="34" charset="0"/>
                <a:cs typeface="Arial" pitchFamily="34" charset="0"/>
              </a:rPr>
              <a:t>                                       (December31, 1999)</a:t>
            </a:r>
          </a:p>
          <a:p>
            <a:r>
              <a:rPr lang="en-US" sz="1400" b="1" dirty="0" smtClean="0">
                <a:solidFill>
                  <a:srgbClr val="774951"/>
                </a:solidFill>
                <a:latin typeface="Arial" pitchFamily="34" charset="0"/>
                <a:cs typeface="Arial" pitchFamily="34" charset="0"/>
              </a:rPr>
              <a:t>-was elected president of Russia </a:t>
            </a:r>
          </a:p>
          <a:p>
            <a:r>
              <a:rPr lang="en-US" sz="1400" b="1" dirty="0" smtClean="0">
                <a:solidFill>
                  <a:srgbClr val="774951"/>
                </a:solidFill>
                <a:latin typeface="Arial" pitchFamily="34" charset="0"/>
                <a:cs typeface="Arial" pitchFamily="34" charset="0"/>
              </a:rPr>
              <a:t>                                         (on March 26 2000)</a:t>
            </a:r>
          </a:p>
          <a:p>
            <a:r>
              <a:rPr lang="en-US" sz="1400" b="1" dirty="0" smtClean="0">
                <a:solidFill>
                  <a:srgbClr val="774951"/>
                </a:solidFill>
                <a:latin typeface="Arial" pitchFamily="34" charset="0"/>
                <a:cs typeface="Arial" pitchFamily="34" charset="0"/>
              </a:rPr>
              <a:t>-was inaugurated as president</a:t>
            </a:r>
          </a:p>
          <a:p>
            <a:r>
              <a:rPr lang="en-US" sz="1400" b="1" dirty="0" smtClean="0">
                <a:solidFill>
                  <a:srgbClr val="774951"/>
                </a:solidFill>
                <a:latin typeface="Arial" pitchFamily="34" charset="0"/>
                <a:cs typeface="Arial" pitchFamily="34" charset="0"/>
              </a:rPr>
              <a:t>                                              (May 7, 2000)</a:t>
            </a:r>
          </a:p>
          <a:p>
            <a:r>
              <a:rPr lang="en-US" sz="1400" b="1" dirty="0" smtClean="0">
                <a:solidFill>
                  <a:srgbClr val="774951"/>
                </a:solidFill>
                <a:latin typeface="Arial" pitchFamily="34" charset="0"/>
                <a:cs typeface="Arial" pitchFamily="34" charset="0"/>
              </a:rPr>
              <a:t>-was elected President of Russia for the second term</a:t>
            </a:r>
          </a:p>
          <a:p>
            <a:r>
              <a:rPr lang="en-US" sz="1400" b="1" dirty="0" smtClean="0">
                <a:solidFill>
                  <a:srgbClr val="774951"/>
                </a:solidFill>
                <a:latin typeface="Arial" pitchFamily="34" charset="0"/>
                <a:cs typeface="Arial" pitchFamily="34" charset="0"/>
              </a:rPr>
              <a:t>                                    ( March 14, 2000)</a:t>
            </a:r>
          </a:p>
        </p:txBody>
      </p:sp>
      <p:pic>
        <p:nvPicPr>
          <p:cNvPr id="1026" name="Picture 2" descr="C:\Documents and Settings\Администратор.PC-2009.024\Рабочий стол\УРОК ПУТИН\Vladimir_Putin_with_his_moth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2852936"/>
            <a:ext cx="2267744" cy="1700808"/>
          </a:xfrm>
          <a:prstGeom prst="rect">
            <a:avLst/>
          </a:prstGeom>
          <a:noFill/>
        </p:spPr>
      </p:pic>
      <p:pic>
        <p:nvPicPr>
          <p:cNvPr id="11" name="Picture 3" descr="C:\Documents and Settings\Администратор.PC-2009.024\Рабочий стол\УРОК ПУТИН\170px-Vladimir_Spiridonovich_Put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260648"/>
            <a:ext cx="1296144" cy="1944874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876256" y="2204864"/>
            <a:ext cx="2088232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Putin's father,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Vladimir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Spiridonovich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695728" y="4581128"/>
            <a:ext cx="2448272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Putin with his mother, Maria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Ivanovna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in July 1958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50" name="Picture 2" descr="C:\Documents and Settings\Администратор.PC-2009.024\Рабочий стол\УРОК ПУТИН\1270477764_130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60648"/>
            <a:ext cx="1512168" cy="2264472"/>
          </a:xfrm>
          <a:prstGeom prst="rect">
            <a:avLst/>
          </a:prstGeom>
          <a:noFill/>
        </p:spPr>
      </p:pic>
      <p:pic>
        <p:nvPicPr>
          <p:cNvPr id="2" name="Picture 2" descr="C:\Documents and Settings\Администратор.PC-2009.024\Рабочий стол\УРОК ПУТИН\img700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90978" y="5157192"/>
            <a:ext cx="2329546" cy="1480926"/>
          </a:xfrm>
          <a:prstGeom prst="rect">
            <a:avLst/>
          </a:prstGeom>
          <a:noFill/>
        </p:spPr>
      </p:pic>
      <p:pic>
        <p:nvPicPr>
          <p:cNvPr id="1027" name="Picture 3" descr="C:\Documents and Settings\Администратор.PC-2009.024\Рабочий стол\УРОК ПУТИН\bc874868f20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149080"/>
            <a:ext cx="2172044" cy="1440160"/>
          </a:xfrm>
          <a:prstGeom prst="rect">
            <a:avLst/>
          </a:prstGeom>
          <a:noFill/>
        </p:spPr>
      </p:pic>
      <p:pic>
        <p:nvPicPr>
          <p:cNvPr id="3" name="Picture 4" descr="C:\Documents and Settings\Администратор.PC-2009.024\Рабочий стол\УРОК ПУТИН\bc7dba5c5ff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2852936"/>
            <a:ext cx="1687116" cy="112474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915816" y="260648"/>
            <a:ext cx="3307123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C00000"/>
                </a:solidFill>
              </a:rPr>
              <a:t>Study the brief information </a:t>
            </a:r>
          </a:p>
          <a:p>
            <a:pPr algn="r"/>
            <a:r>
              <a:rPr lang="en-US" b="1" dirty="0" smtClean="0">
                <a:solidFill>
                  <a:srgbClr val="C00000"/>
                </a:solidFill>
              </a:rPr>
              <a:t>and answer the questions: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9144000" y="5224264"/>
            <a:ext cx="5941168" cy="1323439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8275" algn="l"/>
              </a:tabLst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QUESTIONS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68275" algn="l"/>
              </a:tabLst>
            </a:pP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What education has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V.Putin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got?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68275" algn="l"/>
              </a:tabLst>
            </a:pP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Where did he work and what positions did he hold?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68275" algn="l"/>
              </a:tabLst>
            </a:pP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When was he elected President of Russia for the first term?</a:t>
            </a:r>
            <a:b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For the second term?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69 -0.02891 -0.01319 -0.04765 -0.02673 -0.07009 C -0.03281 -0.08003 -0.0368 -0.09183 -0.04566 -0.09761 C -0.05937 -0.12144 -0.06944 -0.14712 -0.08229 -0.17164 C -0.08368 -0.17441 -0.08385 -0.17811 -0.08524 -0.18089 C -0.09114 -0.19246 -0.09809 -0.20333 -0.10399 -0.21513 C -0.12413 -0.25584 -0.10503 -0.22253 -0.12083 -0.24936 C -0.12448 -0.26255 -0.13125 -0.27226 -0.13576 -0.28498 C -0.14028 -0.29771 -0.14375 -0.31066 -0.14861 -0.32338 C -0.15972 -0.38399 -0.18403 -0.43928 -0.21094 -0.48947 C -0.21719 -0.50127 -0.2276 -0.5318 -0.23576 -0.53967 C -0.23993 -0.54869 -0.24514 -0.56118 -0.25156 -0.56743 C -0.25607 -0.57691 -0.26094 -0.58524 -0.26632 -0.5938 C -0.26979 -0.59912 -0.26927 -0.60236 -0.2743 -0.60559 C -0.27465 -0.60698 -0.27465 -0.6086 -0.27535 -0.60953 C -0.27708 -0.61184 -0.28125 -0.61485 -0.28125 -0.61485 C -0.28455 -0.62387 -0.28819 -0.62595 -0.2941 -0.63058 C -0.30156 -0.63636 -0.30781 -0.64353 -0.31597 -0.64793 C -0.32135 -0.65903 -0.33559 -0.66366 -0.34357 -0.67152 C -0.35191 -0.67985 -0.36128 -0.68841 -0.37031 -0.69535 C -0.37413 -0.69812 -0.37708 -0.70275 -0.38125 -0.7046 C -0.38958 -0.7083 -0.39861 -0.70992 -0.40694 -0.71385 C -0.41493 -0.71755 -0.42118 -0.72287 -0.42969 -0.72426 C -0.44114 -0.73166 -0.45382 -0.73675 -0.46632 -0.74022 C -0.48351 -0.7393 -0.50069 -0.73976 -0.51788 -0.73745 C -0.52101 -0.73699 -0.52378 -0.73375 -0.52673 -0.73236 C -0.54114 -0.72565 -0.55538 -0.72102 -0.56944 -0.71385 C -0.57291 -0.709 -0.57708 -0.70414 -0.58125 -0.70067 C -0.58368 -0.69859 -0.58923 -0.69535 -0.58923 -0.69535 C -0.59288 -0.69026 -0.59583 -0.68494 -0.59913 -0.67939 C -0.60208 -0.66759 -0.60833 -0.66088 -0.61285 -0.65047 C -0.61979 -0.63428 -0.63107 -0.61971 -0.63576 -0.60166 C -0.63802 -0.58431 -0.63785 -0.56812 -0.63871 -0.55008 C -0.64166 -0.48878 -0.6342 -0.51561 -0.64462 -0.49618 C -0.64774 -0.4904 -0.65121 -0.48114 -0.65642 -0.47906 C -0.66232 -0.4712 -0.67205 -0.46796 -0.68021 -0.46588 C -0.6842 -0.46472 -0.69219 -0.4631 -0.69219 -0.4631 C -0.70642 -0.45639 -0.71562 -0.45778 -0.73264 -0.45778 " pathEditMode="relative" ptsTypes="fffffffffffffffffffffffffffffffffffffA">
                                      <p:cBhvr>
                                        <p:cTn id="1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 animBg="1"/>
      <p:bldP spid="13" grpId="2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845</TotalTime>
  <Words>906</Words>
  <Application>Microsoft Office PowerPoint</Application>
  <PresentationFormat>Экран (4:3)</PresentationFormat>
  <Paragraphs>166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Литейная</vt:lpstr>
      <vt:lpstr>V. PUTIN- THE LEADER AND THE MAN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Find the English   equivalents for the following: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Администратор</cp:lastModifiedBy>
  <cp:revision>98</cp:revision>
  <dcterms:modified xsi:type="dcterms:W3CDTF">2013-12-30T12:31:29Z</dcterms:modified>
</cp:coreProperties>
</file>