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0"/>
  </p:notesMasterIdLst>
  <p:sldIdLst>
    <p:sldId id="256" r:id="rId2"/>
    <p:sldId id="258" r:id="rId3"/>
    <p:sldId id="260" r:id="rId4"/>
    <p:sldId id="292" r:id="rId5"/>
    <p:sldId id="293" r:id="rId6"/>
    <p:sldId id="287" r:id="rId7"/>
    <p:sldId id="313" r:id="rId8"/>
    <p:sldId id="261" r:id="rId9"/>
    <p:sldId id="268" r:id="rId10"/>
    <p:sldId id="269" r:id="rId11"/>
    <p:sldId id="270" r:id="rId12"/>
    <p:sldId id="294" r:id="rId13"/>
    <p:sldId id="271" r:id="rId14"/>
    <p:sldId id="306" r:id="rId15"/>
    <p:sldId id="272" r:id="rId16"/>
    <p:sldId id="295" r:id="rId17"/>
    <p:sldId id="296" r:id="rId18"/>
    <p:sldId id="273" r:id="rId19"/>
    <p:sldId id="275" r:id="rId20"/>
    <p:sldId id="308" r:id="rId21"/>
    <p:sldId id="309" r:id="rId22"/>
    <p:sldId id="310" r:id="rId23"/>
    <p:sldId id="311" r:id="rId24"/>
    <p:sldId id="314" r:id="rId25"/>
    <p:sldId id="277" r:id="rId26"/>
    <p:sldId id="298" r:id="rId27"/>
    <p:sldId id="300" r:id="rId28"/>
    <p:sldId id="302" r:id="rId29"/>
    <p:sldId id="280" r:id="rId30"/>
    <p:sldId id="305" r:id="rId31"/>
    <p:sldId id="307" r:id="rId32"/>
    <p:sldId id="284" r:id="rId33"/>
    <p:sldId id="285" r:id="rId34"/>
    <p:sldId id="312" r:id="rId35"/>
    <p:sldId id="257" r:id="rId36"/>
    <p:sldId id="262" r:id="rId37"/>
    <p:sldId id="266" r:id="rId38"/>
    <p:sldId id="28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76E"/>
    <a:srgbClr val="3970AD"/>
    <a:srgbClr val="564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9E53C-10EB-4EEF-93E9-B941BA75200F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2121C-D7A1-4040-9161-694247A7AB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407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2121C-D7A1-4040-9161-694247A7AB3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026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2121C-D7A1-4040-9161-694247A7AB3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241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Словообразование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2121C-D7A1-4040-9161-694247A7AB3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939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2121C-D7A1-4040-9161-694247A7AB3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7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B56C-E272-42BC-B392-F9C3F5FC866C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1DCF-B445-453B-9956-579CA8E16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B56C-E272-42BC-B392-F9C3F5FC866C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1DCF-B445-453B-9956-579CA8E16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B56C-E272-42BC-B392-F9C3F5FC866C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1DCF-B445-453B-9956-579CA8E16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B56C-E272-42BC-B392-F9C3F5FC866C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1DCF-B445-453B-9956-579CA8E16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B56C-E272-42BC-B392-F9C3F5FC866C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1DCF-B445-453B-9956-579CA8E16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B56C-E272-42BC-B392-F9C3F5FC866C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1DCF-B445-453B-9956-579CA8E16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B56C-E272-42BC-B392-F9C3F5FC866C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1DCF-B445-453B-9956-579CA8E16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B56C-E272-42BC-B392-F9C3F5FC866C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1DCF-B445-453B-9956-579CA8E16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B56C-E272-42BC-B392-F9C3F5FC866C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1DCF-B445-453B-9956-579CA8E16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B56C-E272-42BC-B392-F9C3F5FC866C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1DCF-B445-453B-9956-579CA8E16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B56C-E272-42BC-B392-F9C3F5FC866C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231DCF-B445-453B-9956-579CA8E16F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10B56C-E272-42BC-B392-F9C3F5FC866C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231DCF-B445-453B-9956-579CA8E16F5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&#1055;&#1088;&#1080;&#1083;&#1086;&#1078;&#1077;&#1085;&#1080;&#1077;%201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75;&#1086;&#1083;&#1086;&#1074;&#1086;&#1083;&#1086;&#1084;&#1085;&#1086;&#1077;.xlsx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11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openxmlformats.org/officeDocument/2006/relationships/image" Target="../media/image31.png"/><Relationship Id="rId3" Type="http://schemas.microsoft.com/office/2007/relationships/hdphoto" Target="../media/hdphoto13.wdp"/><Relationship Id="rId7" Type="http://schemas.openxmlformats.org/officeDocument/2006/relationships/image" Target="../media/image29.png"/><Relationship Id="rId12" Type="http://schemas.microsoft.com/office/2007/relationships/hdphoto" Target="../media/hdphoto9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11" Type="http://schemas.openxmlformats.org/officeDocument/2006/relationships/image" Target="../media/image22.png"/><Relationship Id="rId5" Type="http://schemas.openxmlformats.org/officeDocument/2006/relationships/image" Target="../media/image28.png"/><Relationship Id="rId10" Type="http://schemas.microsoft.com/office/2007/relationships/hdphoto" Target="../media/hdphoto16.wdp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14" Type="http://schemas.microsoft.com/office/2007/relationships/hdphoto" Target="../media/hdphoto17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23.wdp"/><Relationship Id="rId18" Type="http://schemas.openxmlformats.org/officeDocument/2006/relationships/image" Target="../media/image40.png"/><Relationship Id="rId3" Type="http://schemas.microsoft.com/office/2007/relationships/hdphoto" Target="../media/hdphoto18.wdp"/><Relationship Id="rId21" Type="http://schemas.microsoft.com/office/2007/relationships/hdphoto" Target="../media/hdphoto27.wdp"/><Relationship Id="rId7" Type="http://schemas.microsoft.com/office/2007/relationships/hdphoto" Target="../media/hdphoto20.wdp"/><Relationship Id="rId12" Type="http://schemas.openxmlformats.org/officeDocument/2006/relationships/image" Target="../media/image37.png"/><Relationship Id="rId17" Type="http://schemas.microsoft.com/office/2007/relationships/hdphoto" Target="../media/hdphoto25.wdp"/><Relationship Id="rId2" Type="http://schemas.openxmlformats.org/officeDocument/2006/relationships/image" Target="../media/image32.png"/><Relationship Id="rId16" Type="http://schemas.openxmlformats.org/officeDocument/2006/relationships/image" Target="../media/image39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microsoft.com/office/2007/relationships/hdphoto" Target="../media/hdphoto22.wdp"/><Relationship Id="rId5" Type="http://schemas.microsoft.com/office/2007/relationships/hdphoto" Target="../media/hdphoto19.wdp"/><Relationship Id="rId15" Type="http://schemas.microsoft.com/office/2007/relationships/hdphoto" Target="../media/hdphoto24.wdp"/><Relationship Id="rId10" Type="http://schemas.openxmlformats.org/officeDocument/2006/relationships/image" Target="../media/image36.png"/><Relationship Id="rId19" Type="http://schemas.microsoft.com/office/2007/relationships/hdphoto" Target="../media/hdphoto26.wdp"/><Relationship Id="rId4" Type="http://schemas.openxmlformats.org/officeDocument/2006/relationships/image" Target="../media/image33.png"/><Relationship Id="rId9" Type="http://schemas.microsoft.com/office/2007/relationships/hdphoto" Target="../media/hdphoto21.wdp"/><Relationship Id="rId1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9.wdp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0;&#1083;&#1086;&#1078;&#1077;&#1085;&#1080;&#1077;%201.mp3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gallery.forumgrad.ru/files/2/5/0/4/266248_thumb.jpg" TargetMode="External"/><Relationship Id="rId2" Type="http://schemas.openxmlformats.org/officeDocument/2006/relationships/hyperlink" Target="http://www.teatar.hr/wp-content/uploads/images/9861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3.bp.blogspot.com/-u-FHoeTbRCs/TnbY1R2w0UI/AAAAAAAABn0/9KbCCha5fXI/s1600/sozdat-oblojku-dla-elektronnoj-knigi.jpg" TargetMode="External"/><Relationship Id="rId5" Type="http://schemas.openxmlformats.org/officeDocument/2006/relationships/hyperlink" Target="http://www.metaschool.ru/pub/konkurs/img/cipher/dancing_men.jpg" TargetMode="External"/><Relationship Id="rId4" Type="http://schemas.openxmlformats.org/officeDocument/2006/relationships/hyperlink" Target="http://www.steampunker.ru/uploads/images/00/49/39/2012/04/25/6285b3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scdn.bbc.co.uk/worldservice/assets/images/2013/01/28/130128140335_caesar_cipher_304x171_sciencephotolibrary.jpg" TargetMode="External"/><Relationship Id="rId7" Type="http://schemas.openxmlformats.org/officeDocument/2006/relationships/hyperlink" Target="http://www.topauthor.ru/uploads/2012-01/266_229/3bb2b097f46a2e3fe8b5b6d370ddbcb6.jpeg" TargetMode="External"/><Relationship Id="rId2" Type="http://schemas.openxmlformats.org/officeDocument/2006/relationships/hyperlink" Target="http://www.vuithelp.ru/img/180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ermer.ru/files/blog/2013/02/159976/kozlenok1.jpg" TargetMode="External"/><Relationship Id="rId5" Type="http://schemas.openxmlformats.org/officeDocument/2006/relationships/hyperlink" Target="http://www.libex.ru/dimg/450b4.jpg" TargetMode="External"/><Relationship Id="rId4" Type="http://schemas.openxmlformats.org/officeDocument/2006/relationships/hyperlink" Target="http://americangallery.files.wordpress.com/2010/09/edgar-allan-poe.jpg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img1.liveinternet.ru/images/attach/b/4/103/261/103261469_3620784_Vladimir_Vladimirovich_Mayakovskiy_.jpg" TargetMode="External"/><Relationship Id="rId3" Type="http://schemas.openxmlformats.org/officeDocument/2006/relationships/hyperlink" Target="http://www.zaednoschools.org/153g/file.php/1/2010/Glagolica.png" TargetMode="External"/><Relationship Id="rId7" Type="http://schemas.openxmlformats.org/officeDocument/2006/relationships/hyperlink" Target="http://s11.radikal.ru/i183/1105/df/ebce35db1aa4.jpg" TargetMode="External"/><Relationship Id="rId2" Type="http://schemas.openxmlformats.org/officeDocument/2006/relationships/hyperlink" Target="http://img2.labirint.ru/books/248172/bi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doyle.ru/sherlock_holmes/pch46.jpg" TargetMode="External"/><Relationship Id="rId5" Type="http://schemas.openxmlformats.org/officeDocument/2006/relationships/hyperlink" Target="http://www.good-cook.ru/i/thbn/3/c/3ce44c15660b348d7ace7e21449f2a2f.jpg" TargetMode="External"/><Relationship Id="rId4" Type="http://schemas.openxmlformats.org/officeDocument/2006/relationships/hyperlink" Target="http://bss96.rt2.genum.ru/Storage/Image/CatalogGroup/Image/img310_204/188/sukno.jp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s.drom.ru/attachment.php?attachmentid=1207938&amp;stc=1&amp;d=1283869618" TargetMode="External"/><Relationship Id="rId2" Type="http://schemas.openxmlformats.org/officeDocument/2006/relationships/hyperlink" Target="http://fc00.deviantart.net/fs71/f/2011/266/8/3/golden_bug_by_leroks-d4aosau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s33abc.narod.ru/kirillica001.jpg" TargetMode="External"/><Relationship Id="rId5" Type="http://schemas.openxmlformats.org/officeDocument/2006/relationships/hyperlink" Target="http://lib.aldebaran.ru/books/doil_artur/doil_artur_plyashushie_chelovechki/cover.jpg" TargetMode="External"/><Relationship Id="rId4" Type="http://schemas.openxmlformats.org/officeDocument/2006/relationships/hyperlink" Target="http://www.etftrends.com/wp-content/uploads/2009/02/2454449115_d13f22c743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844824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Загадочное и головоломное в англоязычной литературе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8302"/>
          </a:xfrm>
        </p:spPr>
        <p:txBody>
          <a:bodyPr>
            <a:normAutofit/>
          </a:bodyPr>
          <a:lstStyle/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9040"/>
            <a:ext cx="4860003" cy="2808000"/>
          </a:xfrm>
          <a:prstGeom prst="rect">
            <a:avLst/>
          </a:prstGeom>
        </p:spPr>
      </p:pic>
      <p:sp>
        <p:nvSpPr>
          <p:cNvPr id="5" name="Стрелка вправо 4">
            <a:hlinkClick r:id="rId4" action="ppaction://hlinkfile"/>
          </p:cNvPr>
          <p:cNvSpPr/>
          <p:nvPr/>
        </p:nvSpPr>
        <p:spPr>
          <a:xfrm>
            <a:off x="8085540" y="5661248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81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ушница\Desktop\450b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12" y="823618"/>
            <a:ext cx="3440453" cy="524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ушница\Desktop\big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23618"/>
            <a:ext cx="3391644" cy="524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46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Глаголица</a:t>
            </a:r>
            <a:endParaRPr lang="ru-RU" b="1" dirty="0"/>
          </a:p>
        </p:txBody>
      </p:sp>
      <p:pic>
        <p:nvPicPr>
          <p:cNvPr id="9218" name="Picture 2" descr="C:\Users\Пушница\Desktop\Glagolic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197061" cy="44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56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4476E"/>
                </a:solidFill>
              </a:rPr>
              <a:t>Кириллица</a:t>
            </a:r>
            <a:endParaRPr lang="ru-RU" b="1" dirty="0">
              <a:solidFill>
                <a:srgbClr val="24476E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72816"/>
            <a:ext cx="4783189" cy="4608000"/>
          </a:xfrm>
        </p:spPr>
      </p:pic>
    </p:spTree>
    <p:extLst>
      <p:ext uri="{BB962C8B-B14F-4D97-AF65-F5344CB8AC3E}">
        <p14:creationId xmlns:p14="http://schemas.microsoft.com/office/powerpoint/2010/main" val="40483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Анаграмма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                              росинка - соринка                                   </a:t>
            </a:r>
          </a:p>
          <a:p>
            <a:pPr marL="0" indent="0">
              <a:buNone/>
            </a:pPr>
            <a:r>
              <a:rPr lang="ru-RU" sz="3200" b="1" dirty="0" smtClean="0"/>
              <a:t>     кабан                                                жало</a:t>
            </a:r>
          </a:p>
          <a:p>
            <a:pPr marL="0" indent="0">
              <a:buNone/>
            </a:pPr>
            <a:r>
              <a:rPr lang="ru-RU" sz="3200" b="1" dirty="0" smtClean="0"/>
              <a:t>     мышка                                             куст</a:t>
            </a:r>
          </a:p>
          <a:p>
            <a:pPr marL="0" indent="0">
              <a:buNone/>
            </a:pPr>
            <a:r>
              <a:rPr lang="ru-RU" sz="3200" b="1" dirty="0" smtClean="0"/>
              <a:t>     кукла                                                карп  </a:t>
            </a:r>
          </a:p>
          <a:p>
            <a:pPr marL="0" indent="0">
              <a:buNone/>
            </a:pPr>
            <a:r>
              <a:rPr lang="ru-RU" sz="3200" b="1" dirty="0" smtClean="0"/>
              <a:t>     руда                                                   маяк  </a:t>
            </a:r>
          </a:p>
          <a:p>
            <a:pPr marL="0" indent="0">
              <a:buNone/>
            </a:pPr>
            <a:r>
              <a:rPr lang="ru-RU" sz="3200" b="1" dirty="0" smtClean="0"/>
              <a:t>     </a:t>
            </a:r>
            <a:r>
              <a:rPr lang="en-US" sz="3200" b="1" dirty="0" smtClean="0"/>
              <a:t>ARMY                                                dear </a:t>
            </a:r>
            <a:endParaRPr lang="ru-RU" sz="3200" b="1" dirty="0" smtClean="0"/>
          </a:p>
          <a:p>
            <a:pPr marL="0" indent="0">
              <a:buNone/>
            </a:pPr>
            <a:r>
              <a:rPr lang="ru-RU" sz="3200" b="1" dirty="0" smtClean="0"/>
              <a:t>                                    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4646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4476E"/>
                </a:solidFill>
              </a:rPr>
              <a:t>Анаграмма</a:t>
            </a:r>
            <a:endParaRPr lang="ru-RU" b="1" dirty="0">
              <a:solidFill>
                <a:srgbClr val="24476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      </a:t>
            </a:r>
            <a:r>
              <a:rPr lang="ru-RU" sz="3600" b="1" dirty="0" smtClean="0"/>
              <a:t>банка</a:t>
            </a:r>
            <a:r>
              <a:rPr lang="en-US" sz="3600" b="1" dirty="0" smtClean="0"/>
              <a:t>                                      </a:t>
            </a:r>
            <a:r>
              <a:rPr lang="ru-RU" sz="3600" b="1" dirty="0" smtClean="0"/>
              <a:t>ложа</a:t>
            </a:r>
          </a:p>
          <a:p>
            <a:pPr marL="0" indent="0"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   камыш                                    стук</a:t>
            </a:r>
          </a:p>
          <a:p>
            <a:pPr marL="0" indent="0"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   кулак                                       парк</a:t>
            </a:r>
          </a:p>
          <a:p>
            <a:pPr marL="0" indent="0"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   удар                                         ямка   </a:t>
            </a:r>
          </a:p>
          <a:p>
            <a:pPr marL="0" indent="0"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   </a:t>
            </a:r>
            <a:r>
              <a:rPr lang="en-US" sz="3600" b="1" dirty="0" smtClean="0"/>
              <a:t>MARY</a:t>
            </a:r>
            <a:r>
              <a:rPr lang="ru-RU" sz="3600" b="1" dirty="0" smtClean="0"/>
              <a:t>                                      </a:t>
            </a:r>
            <a:r>
              <a:rPr lang="en-US" sz="3600" b="1" dirty="0" smtClean="0"/>
              <a:t>read</a:t>
            </a: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                                      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3406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Шарада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/>
              <a:t>Мой первый слог – на дереве,</a:t>
            </a:r>
          </a:p>
          <a:p>
            <a:r>
              <a:rPr lang="ru-RU" b="1" dirty="0" smtClean="0"/>
              <a:t>Второй мой слог – союз.</a:t>
            </a:r>
          </a:p>
          <a:p>
            <a:r>
              <a:rPr lang="ru-RU" b="1" dirty="0" smtClean="0"/>
              <a:t>А в целом я материя </a:t>
            </a:r>
          </a:p>
          <a:p>
            <a:r>
              <a:rPr lang="ru-RU" b="1" dirty="0" smtClean="0"/>
              <a:t>И на костюм гожусь.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         сук - но</a:t>
            </a:r>
            <a:endParaRPr lang="ru-RU" b="1" dirty="0"/>
          </a:p>
        </p:txBody>
      </p:sp>
      <p:pic>
        <p:nvPicPr>
          <p:cNvPr id="1026" name="Picture 2" descr="C:\Users\Пушница\Desktop\suk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212" y="3514258"/>
            <a:ext cx="4376474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48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24476E"/>
                </a:solidFill>
              </a:rPr>
              <a:t>English charade</a:t>
            </a:r>
            <a:endParaRPr lang="ru-RU" b="1" dirty="0">
              <a:solidFill>
                <a:srgbClr val="24476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My first is the two letters which begin the English alphabet.</a:t>
            </a:r>
          </a:p>
          <a:p>
            <a:endParaRPr lang="en-US" b="1" dirty="0" smtClean="0"/>
          </a:p>
          <a:p>
            <a:r>
              <a:rPr lang="en-US" b="1" dirty="0" smtClean="0"/>
              <a:t>My second is the Past Tense of the verb “to send”.</a:t>
            </a:r>
          </a:p>
          <a:p>
            <a:endParaRPr lang="en-US" b="1" dirty="0" smtClean="0"/>
          </a:p>
          <a:p>
            <a:r>
              <a:rPr lang="en-US" b="1" dirty="0" smtClean="0"/>
              <a:t>My whole is the antonym of “present”.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                        </a:t>
            </a:r>
            <a:r>
              <a:rPr lang="en-US" b="1" dirty="0" err="1" smtClean="0"/>
              <a:t>ab</a:t>
            </a:r>
            <a:r>
              <a:rPr lang="en-US" b="1" dirty="0" smtClean="0"/>
              <a:t> - sent                                 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5921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4476E"/>
                </a:solidFill>
              </a:rPr>
              <a:t>Математическая шарада</a:t>
            </a:r>
            <a:endParaRPr lang="ru-RU" b="1" dirty="0">
              <a:solidFill>
                <a:srgbClr val="24476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Предлог стоит в моем начале;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В конце же - загородный дом.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А целое мы все решаем</a:t>
            </a:r>
          </a:p>
          <a:p>
            <a:pPr marL="0" indent="0">
              <a:buNone/>
            </a:pPr>
            <a:r>
              <a:rPr lang="ru-RU" b="1" dirty="0"/>
              <a:t>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И у доски и за столом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en-US" b="1" dirty="0" smtClean="0"/>
              <a:t>                                                                     </a:t>
            </a:r>
            <a:r>
              <a:rPr lang="ru-RU" b="1" dirty="0" smtClean="0"/>
              <a:t>да - </a:t>
            </a:r>
            <a:r>
              <a:rPr lang="ru-RU" b="1" dirty="0" err="1" smtClean="0"/>
              <a:t>ча</a:t>
            </a:r>
            <a:r>
              <a:rPr lang="ru-RU" b="1" dirty="0" smtClean="0"/>
              <a:t>                                                              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32856"/>
            <a:ext cx="3619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5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Метаграмма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Меня ты не напрасно ценишь –</a:t>
            </a:r>
          </a:p>
          <a:p>
            <a:r>
              <a:rPr lang="ru-RU" b="1" dirty="0" smtClean="0"/>
              <a:t>Тебя насытить я могу.</a:t>
            </a:r>
          </a:p>
          <a:p>
            <a:r>
              <a:rPr lang="ru-RU" b="1" dirty="0" smtClean="0"/>
              <a:t>Но если «у» на «е» ты сменишь,</a:t>
            </a:r>
          </a:p>
          <a:p>
            <a:r>
              <a:rPr lang="ru-RU" b="1" dirty="0" smtClean="0"/>
              <a:t>Я по деревьям побегу.</a:t>
            </a:r>
            <a:endParaRPr lang="ru-RU" b="1" dirty="0"/>
          </a:p>
        </p:txBody>
      </p:sp>
      <p:pic>
        <p:nvPicPr>
          <p:cNvPr id="2050" name="Picture 2" descr="C:\Users\Пушница\Desktop\3ce44c15660b348d7ace7e21449f2a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960873"/>
            <a:ext cx="3312000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ушница\Desktop\0_2528d_b12ffd11_XL.jpg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t="6418" r="4539" b="5566"/>
          <a:stretch/>
        </p:blipFill>
        <p:spPr bwMode="auto">
          <a:xfrm>
            <a:off x="5004046" y="3976997"/>
            <a:ext cx="3280517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омб 3"/>
          <p:cNvSpPr/>
          <p:nvPr/>
        </p:nvSpPr>
        <p:spPr>
          <a:xfrm>
            <a:off x="8622667" y="6387346"/>
            <a:ext cx="457200" cy="34679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7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4476E"/>
                </a:solidFill>
              </a:rPr>
              <a:t>Словообразование</a:t>
            </a:r>
            <a:endParaRPr lang="ru-RU" b="1" dirty="0">
              <a:solidFill>
                <a:srgbClr val="24476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000" b="1" dirty="0" smtClean="0"/>
              <a:t>Криптография</a:t>
            </a:r>
          </a:p>
          <a:p>
            <a:endParaRPr lang="ru-RU" dirty="0"/>
          </a:p>
          <a:p>
            <a:r>
              <a:rPr lang="ru-RU" sz="4000" b="1" dirty="0" err="1" smtClean="0"/>
              <a:t>Криптограф</a:t>
            </a:r>
            <a:endParaRPr lang="ru-RU" sz="4000" b="1" dirty="0" smtClean="0"/>
          </a:p>
          <a:p>
            <a:endParaRPr lang="ru-RU" dirty="0"/>
          </a:p>
          <a:p>
            <a:r>
              <a:rPr lang="ru-RU" sz="4000" b="1" dirty="0" smtClean="0"/>
              <a:t>Криптограмма</a:t>
            </a:r>
          </a:p>
          <a:p>
            <a:endParaRPr lang="ru-RU" sz="3200" dirty="0"/>
          </a:p>
          <a:p>
            <a:endParaRPr lang="ru-RU" sz="3200" dirty="0" smtClean="0"/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                                                             </a:t>
            </a:r>
            <a:endParaRPr lang="ru-RU" sz="1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" t="5132" b="3827"/>
          <a:stretch/>
        </p:blipFill>
        <p:spPr>
          <a:xfrm>
            <a:off x="4765670" y="2132856"/>
            <a:ext cx="3348092" cy="281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2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Сэр Артур </a:t>
            </a:r>
            <a:r>
              <a:rPr lang="ru-RU" b="1" dirty="0" err="1" smtClean="0"/>
              <a:t>Игнатиус</a:t>
            </a:r>
            <a:r>
              <a:rPr lang="ru-RU" b="1" dirty="0" smtClean="0"/>
              <a:t> </a:t>
            </a:r>
            <a:r>
              <a:rPr lang="ru-RU" b="1" dirty="0" err="1" smtClean="0"/>
              <a:t>Конан</a:t>
            </a:r>
            <a:r>
              <a:rPr lang="ru-RU" b="1" dirty="0" smtClean="0"/>
              <a:t> Дойл - </a:t>
            </a:r>
            <a:r>
              <a:rPr lang="en-US" b="1" dirty="0"/>
              <a:t>Sir Arthur Ignatius Conan Doyle</a:t>
            </a:r>
            <a:endParaRPr lang="ru-RU" b="1" dirty="0"/>
          </a:p>
        </p:txBody>
      </p:sp>
      <p:pic>
        <p:nvPicPr>
          <p:cNvPr id="1026" name="Picture 2" descr="C:\Users\Пушница\Desktop\кон д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1988840"/>
            <a:ext cx="5254135" cy="40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6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24476E"/>
                </a:solidFill>
              </a:rPr>
              <a:t>Какой поэт творил в таком ритме?</a:t>
            </a:r>
            <a:endParaRPr lang="ru-RU" b="1" dirty="0">
              <a:solidFill>
                <a:srgbClr val="24476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200" dirty="0" smtClean="0"/>
              <a:t>          17  30  48                       2   46  38   1   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    140  10  01                        116   14   20 !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    126    138                        15   14   21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    140   3  501                     14   0   17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                         </a:t>
            </a:r>
          </a:p>
          <a:p>
            <a:pPr marL="514350" indent="-514350">
              <a:buAutoNum type="arabicPlain" startAt="17"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3910725" cy="453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16832"/>
            <a:ext cx="3595068" cy="45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5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24476E"/>
                </a:solidFill>
              </a:rPr>
              <a:t>Ребус</a:t>
            </a:r>
            <a:endParaRPr lang="ru-RU" b="1" dirty="0">
              <a:solidFill>
                <a:srgbClr val="24476E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88" t="9738" r="11392" b="17274"/>
          <a:stretch/>
        </p:blipFill>
        <p:spPr>
          <a:xfrm>
            <a:off x="1782618" y="3565236"/>
            <a:ext cx="1384613" cy="18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46" t="7356" r="12635" b="17025"/>
          <a:stretch/>
        </p:blipFill>
        <p:spPr>
          <a:xfrm>
            <a:off x="4267196" y="3573016"/>
            <a:ext cx="1328568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1" b="97979" l="1385" r="99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276872"/>
            <a:ext cx="2076831" cy="363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50000" l="6438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76" b="50000"/>
          <a:stretch/>
        </p:blipFill>
        <p:spPr>
          <a:xfrm>
            <a:off x="2051720" y="2493016"/>
            <a:ext cx="695127" cy="952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34" b="94718" l="17000" r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4738" r="23129" b="4738"/>
          <a:stretch/>
        </p:blipFill>
        <p:spPr>
          <a:xfrm>
            <a:off x="4555935" y="2493016"/>
            <a:ext cx="701018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1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24476E"/>
                </a:solidFill>
              </a:rPr>
              <a:t>Ребус</a:t>
            </a:r>
            <a:endParaRPr lang="ru-RU" b="1" dirty="0">
              <a:solidFill>
                <a:srgbClr val="24476E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11177" r="22242" b="8029"/>
          <a:stretch/>
        </p:blipFill>
        <p:spPr>
          <a:xfrm>
            <a:off x="729548" y="2793445"/>
            <a:ext cx="1545089" cy="15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7" t="13616" r="13655" b="12953"/>
          <a:stretch/>
        </p:blipFill>
        <p:spPr>
          <a:xfrm>
            <a:off x="3252832" y="3040277"/>
            <a:ext cx="1126836" cy="15332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66" t="20829" r="14891" b="20829"/>
          <a:stretch/>
        </p:blipFill>
        <p:spPr>
          <a:xfrm>
            <a:off x="4436272" y="3083602"/>
            <a:ext cx="1327663" cy="15332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21" b="94841" l="1587" r="984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871" b="7592"/>
          <a:stretch/>
        </p:blipFill>
        <p:spPr>
          <a:xfrm rot="10800000">
            <a:off x="5508104" y="3158700"/>
            <a:ext cx="1764000" cy="11541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59" t="17720" r="14128" b="17152"/>
          <a:stretch/>
        </p:blipFill>
        <p:spPr>
          <a:xfrm>
            <a:off x="600364" y="4405744"/>
            <a:ext cx="646545" cy="9144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44" t="8036" r="12918" b="18333"/>
          <a:stretch/>
        </p:blipFill>
        <p:spPr>
          <a:xfrm>
            <a:off x="1768978" y="4473000"/>
            <a:ext cx="605881" cy="82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13" t="9861" r="23424" b="8895"/>
          <a:stretch/>
        </p:blipFill>
        <p:spPr>
          <a:xfrm>
            <a:off x="2771800" y="2852936"/>
            <a:ext cx="444088" cy="731187"/>
          </a:xfrm>
          <a:prstGeom prst="rect">
            <a:avLst/>
          </a:prstGeom>
        </p:spPr>
      </p:pic>
      <p:sp>
        <p:nvSpPr>
          <p:cNvPr id="11" name="Равно 10"/>
          <p:cNvSpPr/>
          <p:nvPr/>
        </p:nvSpPr>
        <p:spPr>
          <a:xfrm>
            <a:off x="1273493" y="4616840"/>
            <a:ext cx="457200" cy="5040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13" t="9861" r="23424" b="8895"/>
          <a:stretch/>
        </p:blipFill>
        <p:spPr>
          <a:xfrm>
            <a:off x="4379668" y="2863203"/>
            <a:ext cx="444088" cy="7311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66" t="20829" r="14891" b="20829"/>
          <a:stretch/>
        </p:blipFill>
        <p:spPr>
          <a:xfrm>
            <a:off x="7092280" y="3050932"/>
            <a:ext cx="1327663" cy="153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4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24476E"/>
                </a:solidFill>
              </a:rPr>
              <a:t>Ребус</a:t>
            </a:r>
            <a:endParaRPr lang="ru-RU" b="1" dirty="0">
              <a:solidFill>
                <a:srgbClr val="24476E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93" t="12037" r="37673" b="12037"/>
          <a:stretch/>
        </p:blipFill>
        <p:spPr>
          <a:xfrm>
            <a:off x="247243" y="3267072"/>
            <a:ext cx="1448713" cy="165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82" t="20162" r="25586" b="21682"/>
          <a:stretch/>
        </p:blipFill>
        <p:spPr>
          <a:xfrm>
            <a:off x="779417" y="4110289"/>
            <a:ext cx="386351" cy="50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199" y="3354289"/>
            <a:ext cx="2983200" cy="792000"/>
          </a:xfrm>
          <a:prstGeom prst="rect">
            <a:avLst/>
          </a:prstGeom>
          <a:scene3d>
            <a:camera prst="orthographicFront">
              <a:rot lat="0" lon="0" rev="240000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2500" r="9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7" t="17375" r="2666" b="7989"/>
          <a:stretch/>
        </p:blipFill>
        <p:spPr>
          <a:xfrm>
            <a:off x="4115557" y="2798850"/>
            <a:ext cx="3073125" cy="18002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980" b="49878" l="70135" r="94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89" t="16029" r="6092" b="50006"/>
          <a:stretch/>
        </p:blipFill>
        <p:spPr>
          <a:xfrm>
            <a:off x="7668344" y="3021147"/>
            <a:ext cx="1260755" cy="1542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84" t="17391" r="12582" b="17391"/>
          <a:stretch/>
        </p:blipFill>
        <p:spPr>
          <a:xfrm>
            <a:off x="2279975" y="4680318"/>
            <a:ext cx="590550" cy="714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908" b="8016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38" t="18520" r="10075" b="17980"/>
          <a:stretch/>
        </p:blipFill>
        <p:spPr>
          <a:xfrm>
            <a:off x="3534532" y="4689226"/>
            <a:ext cx="581025" cy="685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33" t="17639" r="15071" b="15333"/>
          <a:stretch/>
        </p:blipFill>
        <p:spPr>
          <a:xfrm>
            <a:off x="5134335" y="4702163"/>
            <a:ext cx="485775" cy="7239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980" b="49878" l="70135" r="94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45" t="15030" r="2890" b="48167"/>
          <a:stretch/>
        </p:blipFill>
        <p:spPr>
          <a:xfrm>
            <a:off x="6144137" y="4689226"/>
            <a:ext cx="678227" cy="6586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8">
            <a:duotone>
              <a:prstClr val="black"/>
              <a:srgbClr val="6600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13487" r="32895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87" t="23436" r="67105" b="27958"/>
          <a:stretch/>
        </p:blipFill>
        <p:spPr>
          <a:xfrm>
            <a:off x="1735027" y="3354289"/>
            <a:ext cx="343114" cy="1512000"/>
          </a:xfrm>
          <a:prstGeom prst="rect">
            <a:avLst/>
          </a:prstGeom>
        </p:spPr>
      </p:pic>
      <p:sp>
        <p:nvSpPr>
          <p:cNvPr id="15" name="Равно 14"/>
          <p:cNvSpPr/>
          <p:nvPr/>
        </p:nvSpPr>
        <p:spPr>
          <a:xfrm>
            <a:off x="2924660" y="4789951"/>
            <a:ext cx="448599" cy="457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13" t="9861" r="23424" b="8895"/>
          <a:stretch/>
        </p:blipFill>
        <p:spPr>
          <a:xfrm>
            <a:off x="2843808" y="2971499"/>
            <a:ext cx="372079" cy="6126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13" t="9861" r="23424" b="8895"/>
          <a:stretch/>
        </p:blipFill>
        <p:spPr>
          <a:xfrm>
            <a:off x="6822364" y="2978485"/>
            <a:ext cx="372079" cy="6126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13" t="9861" r="23424" b="8895"/>
          <a:stretch/>
        </p:blipFill>
        <p:spPr>
          <a:xfrm>
            <a:off x="7265570" y="2978485"/>
            <a:ext cx="372079" cy="612624"/>
          </a:xfrm>
          <a:prstGeom prst="rect">
            <a:avLst/>
          </a:prstGeom>
        </p:spPr>
      </p:pic>
      <p:sp>
        <p:nvSpPr>
          <p:cNvPr id="19" name="Равно 18"/>
          <p:cNvSpPr/>
          <p:nvPr/>
        </p:nvSpPr>
        <p:spPr>
          <a:xfrm>
            <a:off x="5700049" y="4797613"/>
            <a:ext cx="444088" cy="45120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  </a:t>
            </a:r>
            <a:r>
              <a:rPr lang="ru-RU" b="1" dirty="0" smtClean="0">
                <a:solidFill>
                  <a:srgbClr val="24476E"/>
                </a:solidFill>
              </a:rPr>
              <a:t>Находка </a:t>
            </a:r>
            <a:r>
              <a:rPr lang="ru-RU" b="1" dirty="0" err="1" smtClean="0">
                <a:solidFill>
                  <a:srgbClr val="24476E"/>
                </a:solidFill>
              </a:rPr>
              <a:t>Леграна</a:t>
            </a:r>
            <a:endParaRPr lang="ru-RU" b="1" dirty="0">
              <a:solidFill>
                <a:srgbClr val="24476E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53</a:t>
            </a:r>
            <a:r>
              <a:rPr lang="en-US" b="1" dirty="0"/>
              <a:t>##</a:t>
            </a:r>
            <a:r>
              <a:rPr lang="ru-RU" b="1" dirty="0"/>
              <a:t>+305))6*; 4826)4</a:t>
            </a:r>
            <a:r>
              <a:rPr lang="en-US" b="1" dirty="0"/>
              <a:t>#</a:t>
            </a:r>
            <a:r>
              <a:rPr lang="ru-RU" b="1" dirty="0"/>
              <a:t>.)4</a:t>
            </a:r>
            <a:r>
              <a:rPr lang="en-US" b="1" dirty="0"/>
              <a:t>#)</a:t>
            </a:r>
            <a:r>
              <a:rPr lang="ru-RU" b="1" dirty="0"/>
              <a:t>;</a:t>
            </a:r>
            <a:r>
              <a:rPr lang="en-US" b="1" dirty="0"/>
              <a:t>806</a:t>
            </a:r>
            <a:r>
              <a:rPr lang="ru-RU" b="1" dirty="0"/>
              <a:t>*;48+8</a:t>
            </a:r>
            <a:r>
              <a:rPr lang="en-US" b="1" dirty="0"/>
              <a:t>//</a:t>
            </a:r>
            <a:r>
              <a:rPr lang="ru-RU" b="1" dirty="0"/>
              <a:t>60))85;;</a:t>
            </a:r>
            <a:r>
              <a:rPr lang="en-US" b="1" dirty="0"/>
              <a:t>]</a:t>
            </a:r>
            <a:r>
              <a:rPr lang="ru-RU" b="1" dirty="0"/>
              <a:t>8*; :</a:t>
            </a:r>
            <a:r>
              <a:rPr lang="en-US" b="1" dirty="0"/>
              <a:t>#</a:t>
            </a:r>
            <a:r>
              <a:rPr lang="ru-RU" b="1" dirty="0"/>
              <a:t>*8+83(88)5*+;46(;88*96*?;8)*</a:t>
            </a:r>
            <a:r>
              <a:rPr lang="en-US" b="1" dirty="0"/>
              <a:t>#</a:t>
            </a:r>
            <a:r>
              <a:rPr lang="ru-RU" b="1" dirty="0"/>
              <a:t>(;485);5*+2:*</a:t>
            </a:r>
            <a:r>
              <a:rPr lang="en-US" b="1" dirty="0"/>
              <a:t>#</a:t>
            </a:r>
            <a:r>
              <a:rPr lang="ru-RU" b="1" dirty="0"/>
              <a:t>(;4956*2(5*=4)8-8*;4069285);)6+8)4</a:t>
            </a:r>
            <a:r>
              <a:rPr lang="en-US" b="1" dirty="0"/>
              <a:t>##</a:t>
            </a:r>
            <a:r>
              <a:rPr lang="ru-RU" b="1" dirty="0"/>
              <a:t>;1</a:t>
            </a:r>
            <a:r>
              <a:rPr lang="en-US" b="1" dirty="0"/>
              <a:t>#</a:t>
            </a:r>
            <a:r>
              <a:rPr lang="ru-RU" b="1" dirty="0"/>
              <a:t>9;48081;8:8</a:t>
            </a:r>
            <a:r>
              <a:rPr lang="en-US" b="1" dirty="0"/>
              <a:t>#</a:t>
            </a:r>
            <a:r>
              <a:rPr lang="ru-RU" b="1" dirty="0"/>
              <a:t>1;48+85 ;4)485+528806*81(</a:t>
            </a:r>
            <a:r>
              <a:rPr lang="en-US" b="1" dirty="0"/>
              <a:t>#</a:t>
            </a:r>
            <a:r>
              <a:rPr lang="ru-RU" b="1" dirty="0"/>
              <a:t>9;48;(88;4(</a:t>
            </a:r>
            <a:r>
              <a:rPr lang="en-US" b="1" dirty="0"/>
              <a:t>#</a:t>
            </a:r>
            <a:r>
              <a:rPr lang="ru-RU" b="1" dirty="0"/>
              <a:t>?34;48)4</a:t>
            </a:r>
            <a:r>
              <a:rPr lang="en-US" b="1" dirty="0"/>
              <a:t>#</a:t>
            </a:r>
            <a:r>
              <a:rPr lang="ru-RU" b="1" dirty="0"/>
              <a:t>;161; :188;</a:t>
            </a:r>
            <a:r>
              <a:rPr lang="en-US" b="1" dirty="0"/>
              <a:t> #</a:t>
            </a:r>
            <a:r>
              <a:rPr lang="ru-RU" b="1" dirty="0"/>
              <a:t>?;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p624262359" descr="http://liz-michale.ucoz.ru/_ph/6/2/624262359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30310" t="17520" r="24006" b="3774"/>
          <a:stretch/>
        </p:blipFill>
        <p:spPr bwMode="auto">
          <a:xfrm>
            <a:off x="6660232" y="4581128"/>
            <a:ext cx="1607868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club-designer.ru/_ld/1/35896383.jpg"/>
          <p:cNvPicPr/>
          <p:nvPr/>
        </p:nvPicPr>
        <p:blipFill rotWithShape="1">
          <a:blip r:embed="rId4" cstate="print">
            <a:lum brigh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2837" t="52391" r="6907" b="31738"/>
          <a:stretch/>
        </p:blipFill>
        <p:spPr bwMode="auto">
          <a:xfrm>
            <a:off x="323528" y="1268760"/>
            <a:ext cx="1659118" cy="13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24476E"/>
                </a:solidFill>
              </a:rPr>
              <a:t>Зашифрованное имя пирата</a:t>
            </a:r>
            <a:endParaRPr lang="ru-RU" b="1" dirty="0">
              <a:solidFill>
                <a:srgbClr val="24476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en-US" b="1" dirty="0" smtClean="0"/>
              <a:t>Kid –</a:t>
            </a:r>
            <a:r>
              <a:rPr lang="ru-RU" dirty="0" smtClean="0"/>
              <a:t>козленок</a:t>
            </a:r>
            <a:endParaRPr lang="en-US" dirty="0" smtClean="0"/>
          </a:p>
          <a:p>
            <a:endParaRPr lang="en-US" b="1" dirty="0"/>
          </a:p>
          <a:p>
            <a:r>
              <a:rPr lang="en-US" b="1" dirty="0" smtClean="0"/>
              <a:t>Kidd – </a:t>
            </a:r>
            <a:r>
              <a:rPr lang="ru-RU" dirty="0" smtClean="0"/>
              <a:t>фамилия пирата</a:t>
            </a:r>
            <a:endParaRPr lang="ru-RU" dirty="0"/>
          </a:p>
        </p:txBody>
      </p:sp>
      <p:pic>
        <p:nvPicPr>
          <p:cNvPr id="4" name="Picture 2" descr="C:\Users\Пушница\Desktop\kozleno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8"/>
            <a:ext cx="2924253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97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24476E"/>
                </a:solidFill>
              </a:rPr>
              <a:t>Слова с буквосочетанием </a:t>
            </a:r>
            <a:r>
              <a:rPr lang="en-US" b="1" dirty="0" smtClean="0">
                <a:solidFill>
                  <a:srgbClr val="24476E"/>
                </a:solidFill>
              </a:rPr>
              <a:t>“</a:t>
            </a:r>
            <a:r>
              <a:rPr lang="en-US" b="1" dirty="0" err="1" smtClean="0">
                <a:solidFill>
                  <a:srgbClr val="FF0000"/>
                </a:solidFill>
              </a:rPr>
              <a:t>ee</a:t>
            </a:r>
            <a:r>
              <a:rPr lang="en-US" b="1" dirty="0" smtClean="0">
                <a:solidFill>
                  <a:srgbClr val="24476E"/>
                </a:solidFill>
              </a:rPr>
              <a:t>”</a:t>
            </a:r>
            <a:endParaRPr lang="ru-RU" b="1" dirty="0">
              <a:solidFill>
                <a:srgbClr val="24476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sp</a:t>
            </a:r>
            <a:r>
              <a:rPr lang="en-US" sz="3200" b="1" dirty="0" smtClean="0">
                <a:solidFill>
                  <a:srgbClr val="FF0000"/>
                </a:solidFill>
              </a:rPr>
              <a:t>ee</a:t>
            </a:r>
            <a:r>
              <a:rPr lang="en-US" sz="3200" b="1" dirty="0" smtClean="0"/>
              <a:t>d</a:t>
            </a:r>
          </a:p>
          <a:p>
            <a:r>
              <a:rPr lang="en-US" sz="3200" b="1" dirty="0"/>
              <a:t>s</a:t>
            </a:r>
            <a:r>
              <a:rPr lang="en-US" sz="3200" b="1" dirty="0" smtClean="0">
                <a:solidFill>
                  <a:srgbClr val="FF0000"/>
                </a:solidFill>
              </a:rPr>
              <a:t>ee</a:t>
            </a:r>
            <a:r>
              <a:rPr lang="en-US" sz="3200" b="1" dirty="0" smtClean="0"/>
              <a:t>d</a:t>
            </a:r>
          </a:p>
          <a:p>
            <a:r>
              <a:rPr lang="en-US" sz="3200" b="1" dirty="0"/>
              <a:t>b</a:t>
            </a:r>
            <a:r>
              <a:rPr lang="en-US" sz="3200" b="1" dirty="0" smtClean="0">
                <a:solidFill>
                  <a:srgbClr val="FF0000"/>
                </a:solidFill>
              </a:rPr>
              <a:t>ee</a:t>
            </a:r>
            <a:r>
              <a:rPr lang="en-US" sz="3200" b="1" dirty="0" smtClean="0"/>
              <a:t>n</a:t>
            </a:r>
          </a:p>
          <a:p>
            <a:r>
              <a:rPr lang="en-US" sz="3200" b="1" dirty="0"/>
              <a:t>a</a:t>
            </a:r>
            <a:r>
              <a:rPr lang="en-US" sz="3200" b="1" dirty="0" smtClean="0"/>
              <a:t>gr</a:t>
            </a:r>
            <a:r>
              <a:rPr lang="en-US" sz="3200" b="1" dirty="0" smtClean="0">
                <a:solidFill>
                  <a:srgbClr val="FF0000"/>
                </a:solidFill>
              </a:rPr>
              <a:t>ee</a:t>
            </a:r>
          </a:p>
          <a:p>
            <a:r>
              <a:rPr lang="en-US" sz="3200" b="1" dirty="0" smtClean="0"/>
              <a:t>tr</a:t>
            </a:r>
            <a:r>
              <a:rPr lang="en-US" sz="3200" b="1" dirty="0" smtClean="0">
                <a:solidFill>
                  <a:srgbClr val="FF0000"/>
                </a:solidFill>
              </a:rPr>
              <a:t>ee</a:t>
            </a:r>
          </a:p>
          <a:p>
            <a:r>
              <a:rPr lang="en-US" sz="3200" b="1" dirty="0"/>
              <a:t>t</a:t>
            </a:r>
            <a:r>
              <a:rPr lang="en-US" sz="3200" b="1" dirty="0" smtClean="0"/>
              <a:t>hr</a:t>
            </a:r>
            <a:r>
              <a:rPr lang="en-US" sz="3200" b="1" dirty="0" smtClean="0">
                <a:solidFill>
                  <a:srgbClr val="FF0000"/>
                </a:solidFill>
              </a:rPr>
              <a:t>ee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/>
              <a:t>fr</a:t>
            </a:r>
            <a:r>
              <a:rPr lang="en-US" sz="3200" b="1" dirty="0" smtClean="0">
                <a:solidFill>
                  <a:srgbClr val="FF0000"/>
                </a:solidFill>
              </a:rPr>
              <a:t>ee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Пушница\Desktop\golden_bug_by_leroks-d4aosa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61" y="1916832"/>
            <a:ext cx="289415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46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4476E"/>
                </a:solidFill>
              </a:rPr>
              <a:t>Английский текст</a:t>
            </a:r>
            <a:endParaRPr lang="ru-RU" b="1" dirty="0">
              <a:solidFill>
                <a:srgbClr val="24476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en-US" sz="2800" b="1" dirty="0" err="1" smtClean="0"/>
              <a:t>agoodglassinthebishopshostelinthede</a:t>
            </a:r>
            <a:r>
              <a:rPr lang="en-US" sz="2800" b="1" dirty="0" smtClean="0"/>
              <a:t> </a:t>
            </a:r>
            <a:r>
              <a:rPr lang="en-US" sz="2800" b="1" dirty="0" err="1"/>
              <a:t>vilsseattwentyonedegreesandthirteenmi</a:t>
            </a:r>
            <a:r>
              <a:rPr lang="en-US" sz="2800" b="1" dirty="0"/>
              <a:t> </a:t>
            </a:r>
            <a:r>
              <a:rPr lang="en-US" sz="2800" b="1" dirty="0" err="1"/>
              <a:t>nutesnortheastandbynorthmainbranchse</a:t>
            </a:r>
            <a:r>
              <a:rPr lang="en-US" sz="2800" b="1" dirty="0"/>
              <a:t> </a:t>
            </a:r>
            <a:r>
              <a:rPr lang="en-US" sz="2800" b="1" dirty="0" err="1"/>
              <a:t>venthlimbeastsideshootfromthelefteyeo</a:t>
            </a:r>
            <a:r>
              <a:rPr lang="en-US" sz="2800" b="1" dirty="0"/>
              <a:t> </a:t>
            </a:r>
            <a:r>
              <a:rPr lang="en-US" sz="2800" b="1" dirty="0" err="1"/>
              <a:t>fthedeathsheadabeelinefromthetreeth</a:t>
            </a:r>
            <a:r>
              <a:rPr lang="en-US" sz="2800" b="1" dirty="0"/>
              <a:t> </a:t>
            </a:r>
            <a:r>
              <a:rPr lang="en-US" sz="2800" b="1" dirty="0" err="1"/>
              <a:t>roughtheshotfiftyfeetout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5055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4476E"/>
                </a:solidFill>
              </a:rPr>
              <a:t>Русский текст</a:t>
            </a:r>
            <a:endParaRPr lang="ru-RU" b="1" dirty="0">
              <a:solidFill>
                <a:srgbClr val="24476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хорошеестекловтрактиреепископаначёртовомстуледвадцатьодинградуситринадцатьминутсеверсеверовостокглавныйсукседьмаяветвьвосточнаясторонастреляйизлевогоглазамёртвойголовыпрямаяотдеревачерезвыстрелнапятьдесятфутов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0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4476E"/>
                </a:solidFill>
              </a:rPr>
              <a:t>Перевод на русский</a:t>
            </a:r>
            <a:endParaRPr lang="ru-RU" b="1" dirty="0">
              <a:solidFill>
                <a:srgbClr val="24476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Хорошее </a:t>
            </a:r>
            <a:r>
              <a:rPr lang="ru-RU" b="1" dirty="0" smtClean="0"/>
              <a:t> стекло </a:t>
            </a:r>
            <a:r>
              <a:rPr lang="ru-RU" b="1" dirty="0"/>
              <a:t>в трактире епископа на чёртовом </a:t>
            </a:r>
            <a:r>
              <a:rPr lang="ru-RU" b="1" dirty="0" smtClean="0"/>
              <a:t>стуле  двадцать </a:t>
            </a:r>
            <a:r>
              <a:rPr lang="ru-RU" b="1" dirty="0"/>
              <a:t>один градус и тринадцать минут север-северо-восток главный сук седьмая ветвь восточная сторона стреляй из левого глаза мёртвой </a:t>
            </a:r>
            <a:r>
              <a:rPr lang="ru-RU" b="1" dirty="0" smtClean="0"/>
              <a:t>головы  прямая </a:t>
            </a:r>
            <a:r>
              <a:rPr lang="ru-RU" b="1" dirty="0"/>
              <a:t>от дерева через выстрел на пятьдесят </a:t>
            </a:r>
            <a:r>
              <a:rPr lang="ru-RU" b="1" dirty="0" smtClean="0"/>
              <a:t> футов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4173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Joseph Bell – </a:t>
            </a:r>
            <a:r>
              <a:rPr lang="ru-RU" b="1" dirty="0" smtClean="0"/>
              <a:t>Джозеф Белл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</a:t>
            </a:r>
            <a:endParaRPr lang="ru-RU" dirty="0"/>
          </a:p>
        </p:txBody>
      </p:sp>
      <p:pic>
        <p:nvPicPr>
          <p:cNvPr id="3074" name="Picture 2" descr="C:\Users\Пушница\Desktop\6285b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32856"/>
            <a:ext cx="2827017" cy="418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36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4476E"/>
                </a:solidFill>
              </a:rPr>
              <a:t>Игра слов</a:t>
            </a:r>
            <a:endParaRPr lang="ru-RU" b="1" dirty="0">
              <a:solidFill>
                <a:srgbClr val="24476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                                            </a:t>
            </a:r>
            <a:r>
              <a:rPr lang="en-US" sz="3200" b="1" dirty="0" smtClean="0"/>
              <a:t>Bishop</a:t>
            </a:r>
          </a:p>
          <a:p>
            <a:endParaRPr lang="en-US" sz="3200" b="1" dirty="0"/>
          </a:p>
          <a:p>
            <a:pPr marL="0" indent="0">
              <a:buNone/>
            </a:pPr>
            <a:r>
              <a:rPr lang="en-US" sz="3200" b="1" dirty="0" smtClean="0"/>
              <a:t>                                           </a:t>
            </a:r>
            <a:r>
              <a:rPr lang="ru-RU" sz="3200" b="1" dirty="0" smtClean="0"/>
              <a:t>   </a:t>
            </a:r>
            <a:r>
              <a:rPr lang="en-US" sz="3200" b="1" dirty="0" err="1" smtClean="0"/>
              <a:t>Bessop</a:t>
            </a:r>
            <a:endParaRPr lang="en-US" sz="3200" b="1" dirty="0" smtClean="0"/>
          </a:p>
          <a:p>
            <a:endParaRPr lang="en-US" sz="3200" b="1" dirty="0"/>
          </a:p>
          <a:p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1"/>
            <a:ext cx="291465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1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4476E"/>
                </a:solidFill>
              </a:rPr>
              <a:t>Магия чисел</a:t>
            </a:r>
            <a:endParaRPr lang="ru-RU" b="1" dirty="0">
              <a:solidFill>
                <a:srgbClr val="24476E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8" b="11731"/>
          <a:stretch/>
        </p:blipFill>
        <p:spPr>
          <a:xfrm>
            <a:off x="107504" y="2204864"/>
            <a:ext cx="8750916" cy="3960000"/>
          </a:xfrm>
        </p:spPr>
      </p:pic>
    </p:spTree>
    <p:extLst>
      <p:ext uri="{BB962C8B-B14F-4D97-AF65-F5344CB8AC3E}">
        <p14:creationId xmlns:p14="http://schemas.microsoft.com/office/powerpoint/2010/main" val="281757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4476E"/>
                </a:solidFill>
              </a:rPr>
              <a:t>Несчастливые числа</a:t>
            </a:r>
            <a:endParaRPr lang="ru-RU" b="1" dirty="0">
              <a:solidFill>
                <a:srgbClr val="24476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Россия</a:t>
            </a:r>
            <a:r>
              <a:rPr lang="en-US" b="1" dirty="0" smtClean="0"/>
              <a:t>                                            </a:t>
            </a:r>
            <a:r>
              <a:rPr lang="ru-RU" b="1" dirty="0" smtClean="0"/>
              <a:t>Япония</a:t>
            </a:r>
          </a:p>
          <a:p>
            <a:r>
              <a:rPr lang="ru-RU" b="1" dirty="0" smtClean="0"/>
              <a:t> Англия </a:t>
            </a:r>
            <a:r>
              <a:rPr lang="en-US" b="1" dirty="0" smtClean="0"/>
              <a:t>(baker’s dozen)</a:t>
            </a:r>
            <a:r>
              <a:rPr lang="ru-RU" b="1" dirty="0" smtClean="0"/>
              <a:t>               Китай</a:t>
            </a:r>
            <a:endParaRPr lang="ru-RU" b="1" dirty="0"/>
          </a:p>
        </p:txBody>
      </p:sp>
      <p:pic>
        <p:nvPicPr>
          <p:cNvPr id="4" name="Picture 2" descr="C:\Users\Пушница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40968"/>
            <a:ext cx="2811537" cy="281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Пушница\Desktop\2454449115_d13f22c7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73565"/>
            <a:ext cx="2666008" cy="266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2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4476E"/>
                </a:solidFill>
              </a:rPr>
              <a:t>Образцы шифра замены</a:t>
            </a:r>
            <a:endParaRPr lang="ru-RU" b="1" dirty="0">
              <a:solidFill>
                <a:srgbClr val="24476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/>
              <a:t>Замена букв на цифры:</a:t>
            </a:r>
          </a:p>
          <a:p>
            <a:pPr marL="0" indent="0">
              <a:buNone/>
            </a:pPr>
            <a:r>
              <a:rPr lang="ru-RU" sz="4400" dirty="0" smtClean="0"/>
              <a:t>                   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мама  -  14, 1, 14, 1</a:t>
            </a:r>
          </a:p>
          <a:p>
            <a:pPr marL="0" indent="0">
              <a:buNone/>
            </a:pPr>
            <a:r>
              <a:rPr lang="ru-RU" sz="4400" b="1" dirty="0" smtClean="0"/>
              <a:t>Клавиатурный шифр:</a:t>
            </a:r>
          </a:p>
          <a:p>
            <a:pPr marL="0" indent="0">
              <a:buNone/>
            </a:pPr>
            <a:r>
              <a:rPr lang="ru-RU" sz="4400" dirty="0" smtClean="0"/>
              <a:t>                    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конфета - 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</a:rPr>
              <a:t>rjyatnf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13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24476E"/>
                </a:solidFill>
              </a:rPr>
              <a:t>Зашифруйте</a:t>
            </a:r>
            <a:endParaRPr lang="ru-RU" b="1" dirty="0">
              <a:solidFill>
                <a:srgbClr val="24476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400" b="1" dirty="0" smtClean="0">
                <a:solidFill>
                  <a:srgbClr val="24476E"/>
                </a:solidFill>
              </a:rPr>
              <a:t>Математика – царица наук.</a:t>
            </a:r>
          </a:p>
          <a:p>
            <a:pPr marL="0" indent="0">
              <a:buNone/>
            </a:pPr>
            <a:endParaRPr lang="ru-RU" sz="4400" b="1" dirty="0">
              <a:solidFill>
                <a:srgbClr val="24476E"/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24476E"/>
                </a:solidFill>
              </a:rPr>
              <a:t>клавиатурным шрифтом</a:t>
            </a:r>
            <a:endParaRPr lang="ru-RU" sz="3200" b="1" dirty="0">
              <a:solidFill>
                <a:srgbClr val="24476E"/>
              </a:solidFill>
            </a:endParaRPr>
          </a:p>
        </p:txBody>
      </p:sp>
      <p:sp>
        <p:nvSpPr>
          <p:cNvPr id="4" name="Стрелка вправо 3">
            <a:hlinkClick r:id="rId2" action="ppaction://hlinkfile"/>
          </p:cNvPr>
          <p:cNvSpPr/>
          <p:nvPr/>
        </p:nvSpPr>
        <p:spPr>
          <a:xfrm>
            <a:off x="7707086" y="6093296"/>
            <a:ext cx="651634" cy="484632"/>
          </a:xfrm>
          <a:prstGeom prst="rightArrow">
            <a:avLst>
              <a:gd name="adj1" fmla="val 2304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4476E"/>
                </a:solidFill>
              </a:rPr>
              <a:t>Источники</a:t>
            </a:r>
            <a:endParaRPr lang="ru-RU" dirty="0">
              <a:solidFill>
                <a:srgbClr val="24476E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www.teatar.hr/wp-content/uploads/images/98619.jpg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gallery.forumgrad.ru/files//2/5/0/4/266248_thumb.jpg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www.steampunker.ru/uploads/images/00/49/39/2012/04/25/6285b3.jpg</a:t>
            </a:r>
            <a:endParaRPr lang="ru-RU" dirty="0" smtClean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www.metaschool.ru/pub/konkurs/img/cipher/dancing_men.jpg</a:t>
            </a:r>
            <a:endParaRPr lang="ru-RU" dirty="0" smtClean="0"/>
          </a:p>
          <a:p>
            <a:pPr marL="0" indent="0">
              <a:buNone/>
            </a:pPr>
            <a:r>
              <a:rPr lang="en-US" dirty="0">
                <a:hlinkClick r:id="rId6"/>
              </a:rPr>
              <a:t>http://3.bp.blogspot.com/-u-FHoeTbRCs/TnbY1R2w0UI/AAAAAAAABn0/9KbCCha5fXI/s1600/sozdat-oblojku-dla-elektronnoj-knigi.jpg</a:t>
            </a:r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54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24476E"/>
                </a:solidFill>
              </a:rPr>
              <a:t>Источники</a:t>
            </a:r>
            <a:endParaRPr lang="ru-RU" dirty="0">
              <a:solidFill>
                <a:srgbClr val="24476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www.vuithelp.ru/img/1809.jpg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wscdn.bbc.co.uk/worldservice/assets/images/2013/01/28/130128140335_caesar_cipher_304x171_sciencephotolibrary.jpg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americangallery.files.wordpress.com/2010/09/edgar-allan-poe.jpg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www.libex.ru/dimg/450b4.jpg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www.fermer.ru/files/blog/2013/02/159976/kozlenok1.jpg</a:t>
            </a:r>
            <a:endParaRPr lang="ru-RU" dirty="0" smtClean="0"/>
          </a:p>
          <a:p>
            <a:r>
              <a:rPr lang="en-US" dirty="0">
                <a:hlinkClick r:id="rId7"/>
              </a:rPr>
              <a:t>http://www.topauthor.ru/uploads/2012-01/266_229/3bb2b097f46a2e3fe8b5b6d370ddbcb6.jpeg</a:t>
            </a:r>
            <a:endParaRPr lang="ru-RU" dirty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10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4476E"/>
                </a:solidFill>
              </a:rPr>
              <a:t>Источники</a:t>
            </a:r>
            <a:endParaRPr lang="ru-RU" dirty="0">
              <a:solidFill>
                <a:srgbClr val="24476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img2.labirint.ru/books/248172/big.jpg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www.zaednoschools.org/153g/file.php/1/2010/Glagolica.png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bss96.rt2.genum.ru/Storage/Image/CatalogGroup/Image/img310_204/188/sukno.jpg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www.good-cook.ru/i/thbn/3/c/3ce44c15660b348d7ace7e21449f2a2f.jpg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www.acdoyle.ru/sherlock_holmes/pch46.jpg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s11.radikal.ru/i183/1105/df/ebce35db1aa4.jpg</a:t>
            </a:r>
            <a:endParaRPr lang="ru-RU" dirty="0" smtClean="0"/>
          </a:p>
          <a:p>
            <a:r>
              <a:rPr lang="en-US" dirty="0">
                <a:hlinkClick r:id="rId8"/>
              </a:rPr>
              <a:t>http://img1.liveinternet.ru/images/attach/b/4/103/261/103261469_3620784_Vladimir_Vladimirovich_Mayakovskiy_.jpg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03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4476E"/>
                </a:solidFill>
              </a:rPr>
              <a:t>Источники</a:t>
            </a:r>
            <a:endParaRPr lang="ru-RU" dirty="0">
              <a:solidFill>
                <a:srgbClr val="24476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fc00.deviantart.net/fs71/f/2011/266/8/3/golden_bug_by_leroks-d4aosau.jpg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forums.drom.ru/attachment.php?attachmentid=1207938&amp;stc=1&amp;d=1283869618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www.etftrends.com/wp-content/uploads/2009/02/2454449115_d13f22c743.jpg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lib.aldebaran.ru/books/doil_artur/doil_artur_plyashushie_chelovechki/cover.jpg</a:t>
            </a:r>
            <a:endParaRPr lang="ru-RU" dirty="0" smtClean="0"/>
          </a:p>
          <a:p>
            <a:r>
              <a:rPr lang="en-US" dirty="0">
                <a:hlinkClick r:id="rId6"/>
              </a:rPr>
              <a:t>http://rus33abc.narod.ru/kirillica001.jpg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58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3970AD"/>
                </a:solidFill>
              </a:rPr>
              <a:t>Обложка книги</a:t>
            </a:r>
            <a:endParaRPr lang="ru-RU" b="1" dirty="0">
              <a:solidFill>
                <a:srgbClr val="3970AD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1"/>
            <a:ext cx="3239999" cy="4536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7" y="1916832"/>
            <a:ext cx="3465617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24476E"/>
                </a:solidFill>
              </a:rPr>
              <a:t>Задача</a:t>
            </a:r>
            <a:endParaRPr lang="ru-RU" b="1" dirty="0">
              <a:solidFill>
                <a:srgbClr val="24476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800" b="1" dirty="0" smtClean="0"/>
              <a:t>London</a:t>
            </a:r>
          </a:p>
          <a:p>
            <a:pPr marL="0" indent="0">
              <a:buNone/>
            </a:pPr>
            <a:r>
              <a:rPr lang="en-US" sz="4800" dirty="0"/>
              <a:t> </a:t>
            </a:r>
            <a:endParaRPr lang="en-US" sz="4800" b="1" dirty="0"/>
          </a:p>
          <a:p>
            <a:pPr marL="0" indent="0">
              <a:buNone/>
            </a:pPr>
            <a:r>
              <a:rPr lang="en-US" sz="4800" dirty="0" smtClean="0"/>
              <a:t>              </a:t>
            </a:r>
            <a:r>
              <a:rPr lang="ru-RU" sz="4800" dirty="0" smtClean="0"/>
              <a:t> </a:t>
            </a:r>
          </a:p>
          <a:p>
            <a:pPr marL="0" indent="0">
              <a:buNone/>
            </a:pPr>
            <a:r>
              <a:rPr lang="ru-RU" sz="4800" b="1" dirty="0"/>
              <a:t> </a:t>
            </a:r>
            <a:r>
              <a:rPr lang="ru-RU" sz="4800" b="1" dirty="0" smtClean="0"/>
              <a:t>               </a:t>
            </a:r>
            <a:r>
              <a:rPr lang="en-US" sz="4800" b="1" dirty="0" smtClean="0"/>
              <a:t>Norfolk</a:t>
            </a:r>
            <a:endParaRPr lang="en-US" sz="4800" b="1" dirty="0" smtClean="0"/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 smtClean="0"/>
              <a:t>                 </a:t>
            </a:r>
            <a:endParaRPr lang="ru-RU" sz="4800" dirty="0" smtClean="0"/>
          </a:p>
          <a:p>
            <a:pPr marL="0" indent="0">
              <a:buNone/>
            </a:pPr>
            <a:r>
              <a:rPr lang="en-US" sz="4800" dirty="0" smtClean="0"/>
              <a:t> </a:t>
            </a:r>
            <a:r>
              <a:rPr lang="en-US" sz="4800" b="1" dirty="0" err="1" smtClean="0"/>
              <a:t>Ridling</a:t>
            </a:r>
            <a:r>
              <a:rPr lang="en-US" sz="4800" b="1" dirty="0" smtClean="0"/>
              <a:t> Thorpe Manor</a:t>
            </a:r>
            <a:endParaRPr lang="ru-RU" sz="4800" b="1" dirty="0"/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1763688" y="2780928"/>
            <a:ext cx="731520" cy="1512168"/>
          </a:xfrm>
          <a:prstGeom prst="curvedRightArrow">
            <a:avLst>
              <a:gd name="adj1" fmla="val 25000"/>
              <a:gd name="adj2" fmla="val 50000"/>
              <a:gd name="adj3" fmla="val 19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2843808" y="2348880"/>
            <a:ext cx="731520" cy="14401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967252" y="426243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292080" y="42930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139952" y="42930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26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Перестановка</a:t>
            </a:r>
            <a:endParaRPr lang="ru-RU" dirty="0"/>
          </a:p>
        </p:txBody>
      </p:sp>
      <p:pic>
        <p:nvPicPr>
          <p:cNvPr id="4" name="Picture 2" descr="C:\Users\Пушница\Desktop\130128140335_caesar_cipher_304x171_sciencephotolibrary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230" b="8679"/>
          <a:stretch/>
        </p:blipFill>
        <p:spPr bwMode="auto">
          <a:xfrm>
            <a:off x="539552" y="2276872"/>
            <a:ext cx="8050149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7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  </a:t>
            </a:r>
            <a:r>
              <a:rPr lang="ru-RU" b="1" dirty="0" smtClean="0">
                <a:solidFill>
                  <a:srgbClr val="24476E"/>
                </a:solidFill>
              </a:rPr>
              <a:t>Разгадайте пословицу</a:t>
            </a:r>
            <a:endParaRPr lang="ru-RU" b="1" dirty="0">
              <a:solidFill>
                <a:srgbClr val="24476E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</a:t>
            </a:r>
            <a:r>
              <a:rPr lang="ru-RU" sz="4800" b="1" dirty="0" smtClean="0"/>
              <a:t>123   5174   414   123   674</a:t>
            </a:r>
          </a:p>
          <a:p>
            <a:pPr>
              <a:buNone/>
            </a:pPr>
            <a:endParaRPr lang="ru-RU" sz="4800" dirty="0" smtClean="0"/>
          </a:p>
          <a:p>
            <a:pPr algn="ctr">
              <a:buNone/>
            </a:pPr>
            <a:r>
              <a:rPr lang="ru-RU" sz="4800" b="1" dirty="0" smtClean="0"/>
              <a:t>Без наук как без рук.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4476E"/>
                </a:solidFill>
              </a:rPr>
              <a:t>Пляшущие человечки</a:t>
            </a:r>
            <a:endParaRPr lang="ru-RU" b="1" dirty="0">
              <a:solidFill>
                <a:srgbClr val="24476E"/>
              </a:solidFill>
            </a:endParaRPr>
          </a:p>
        </p:txBody>
      </p:sp>
      <p:pic>
        <p:nvPicPr>
          <p:cNvPr id="4098" name="Picture 2" descr="C:\Users\Пушница\Desktop\dancing_m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060848"/>
            <a:ext cx="8461817" cy="43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24476E"/>
                </a:solidFill>
              </a:rPr>
              <a:t>Edgar Allan Poe </a:t>
            </a:r>
            <a:r>
              <a:rPr lang="ru-RU" b="1" dirty="0" smtClean="0">
                <a:solidFill>
                  <a:srgbClr val="24476E"/>
                </a:solidFill>
              </a:rPr>
              <a:t/>
            </a:r>
            <a:br>
              <a:rPr lang="ru-RU" b="1" dirty="0" smtClean="0">
                <a:solidFill>
                  <a:srgbClr val="24476E"/>
                </a:solidFill>
              </a:rPr>
            </a:br>
            <a:r>
              <a:rPr lang="en-US" b="1" dirty="0" smtClean="0">
                <a:solidFill>
                  <a:srgbClr val="24476E"/>
                </a:solidFill>
              </a:rPr>
              <a:t> </a:t>
            </a:r>
            <a:r>
              <a:rPr lang="ru-RU" b="1" dirty="0" smtClean="0">
                <a:solidFill>
                  <a:srgbClr val="24476E"/>
                </a:solidFill>
              </a:rPr>
              <a:t>Эдгар </a:t>
            </a:r>
            <a:r>
              <a:rPr lang="ru-RU" b="1" dirty="0" err="1" smtClean="0">
                <a:solidFill>
                  <a:srgbClr val="24476E"/>
                </a:solidFill>
              </a:rPr>
              <a:t>Аллан</a:t>
            </a:r>
            <a:r>
              <a:rPr lang="ru-RU" b="1" dirty="0" smtClean="0">
                <a:solidFill>
                  <a:srgbClr val="24476E"/>
                </a:solidFill>
              </a:rPr>
              <a:t> По</a:t>
            </a:r>
            <a:endParaRPr lang="ru-RU" b="1" dirty="0">
              <a:solidFill>
                <a:srgbClr val="24476E"/>
              </a:solidFill>
            </a:endParaRPr>
          </a:p>
        </p:txBody>
      </p:sp>
      <p:pic>
        <p:nvPicPr>
          <p:cNvPr id="7170" name="Picture 2" descr="C:\Users\Пушница\Desktop\edgar-allan-po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6707" y="1935163"/>
            <a:ext cx="3370585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2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945</TotalTime>
  <Words>561</Words>
  <Application>Microsoft Office PowerPoint</Application>
  <PresentationFormat>Экран (4:3)</PresentationFormat>
  <Paragraphs>171</Paragraphs>
  <Slides>38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Поток</vt:lpstr>
      <vt:lpstr>Загадочное и головоломное в англоязычной литературе</vt:lpstr>
      <vt:lpstr>Сэр Артур Игнатиус Конан Дойл - Sir Arthur Ignatius Conan Doyle</vt:lpstr>
      <vt:lpstr>Joseph Bell – Джозеф Белл</vt:lpstr>
      <vt:lpstr>Обложка книги</vt:lpstr>
      <vt:lpstr>Задача</vt:lpstr>
      <vt:lpstr>Перестановка</vt:lpstr>
      <vt:lpstr>  Разгадайте пословицу</vt:lpstr>
      <vt:lpstr>Пляшущие человечки</vt:lpstr>
      <vt:lpstr>Edgar Allan Poe   Эдгар Аллан По</vt:lpstr>
      <vt:lpstr>Презентация PowerPoint</vt:lpstr>
      <vt:lpstr>Глаголица</vt:lpstr>
      <vt:lpstr>Кириллица</vt:lpstr>
      <vt:lpstr>Анаграмма</vt:lpstr>
      <vt:lpstr>Анаграмма</vt:lpstr>
      <vt:lpstr>Шарада</vt:lpstr>
      <vt:lpstr>English charade</vt:lpstr>
      <vt:lpstr>Математическая шарада</vt:lpstr>
      <vt:lpstr>Метаграмма</vt:lpstr>
      <vt:lpstr>Словообразование</vt:lpstr>
      <vt:lpstr>Какой поэт творил в таком ритме?</vt:lpstr>
      <vt:lpstr>Ребус</vt:lpstr>
      <vt:lpstr>Ребус</vt:lpstr>
      <vt:lpstr>Ребус</vt:lpstr>
      <vt:lpstr>  Находка Леграна</vt:lpstr>
      <vt:lpstr>Зашифрованное имя пирата</vt:lpstr>
      <vt:lpstr>Слова с буквосочетанием “ee”</vt:lpstr>
      <vt:lpstr>Английский текст</vt:lpstr>
      <vt:lpstr>Русский текст</vt:lpstr>
      <vt:lpstr>Перевод на русский</vt:lpstr>
      <vt:lpstr>Игра слов</vt:lpstr>
      <vt:lpstr>Магия чисел</vt:lpstr>
      <vt:lpstr>Несчастливые числа</vt:lpstr>
      <vt:lpstr>Образцы шифра замены</vt:lpstr>
      <vt:lpstr>Зашифруйте</vt:lpstr>
      <vt:lpstr>Источники</vt:lpstr>
      <vt:lpstr>Источники</vt:lpstr>
      <vt:lpstr>Источники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Загадочное и головоломное в англоязычной литературе</dc:title>
  <dc:creator>Пушница</dc:creator>
  <cp:lastModifiedBy>Строителева</cp:lastModifiedBy>
  <cp:revision>76</cp:revision>
  <dcterms:created xsi:type="dcterms:W3CDTF">2013-11-05T16:04:04Z</dcterms:created>
  <dcterms:modified xsi:type="dcterms:W3CDTF">2013-12-10T08:52:22Z</dcterms:modified>
</cp:coreProperties>
</file>