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75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77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27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909DD-3D1E-4A95-B2B5-55943250B840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8BFE7-78AE-4341-961A-88BD85861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67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59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63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80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70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331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34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DCC23-8C5F-4592-B4EC-08E492672363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C6E97-26DA-4BE8-AB23-A58AECFEC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2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/>
              <a:t>В</a:t>
            </a:r>
            <a:r>
              <a:rPr lang="ru-RU" sz="3200" dirty="0" smtClean="0"/>
              <a:t>ыпишите отдельно оксиды металлов и оксиды неметаллов и дайте им название.</a:t>
            </a:r>
            <a:endParaRPr lang="ru-RU" sz="32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Clr>
                <a:srgbClr val="018972"/>
              </a:buClr>
              <a:buSzPct val="80000"/>
              <a:buNone/>
            </a:pPr>
            <a:r>
              <a:rPr lang="ru-RU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ru-RU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Na</a:t>
            </a:r>
            <a:r>
              <a:rPr lang="en-US" sz="4000" b="1" baseline="-8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40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O, </a:t>
            </a:r>
            <a:r>
              <a:rPr lang="ru-RU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</a:t>
            </a:r>
            <a:endParaRPr lang="en-US" sz="4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buClr>
                <a:srgbClr val="018972"/>
              </a:buClr>
              <a:buSzPct val="80000"/>
              <a:buFont typeface="Wingdings" pitchFamily="2" charset="2"/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CaCl</a:t>
            </a:r>
            <a:r>
              <a:rPr lang="en-US" sz="40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NO, </a:t>
            </a:r>
          </a:p>
          <a:p>
            <a:pPr marL="609600" indent="-609600">
              <a:buClr>
                <a:srgbClr val="018972"/>
              </a:buClr>
              <a:buSzPct val="80000"/>
              <a:buFont typeface="Wingdings" pitchFamily="2" charset="2"/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40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BaO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NaOH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  <a:p>
            <a:pPr marL="609600" indent="-609600">
              <a:buClr>
                <a:srgbClr val="018972"/>
              </a:buClr>
              <a:buSzPct val="80000"/>
              <a:buFont typeface="Wingdings" pitchFamily="2" charset="2"/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SO</a:t>
            </a:r>
            <a:r>
              <a:rPr lang="en-US" sz="40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LiOH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000" b="1" dirty="0"/>
              <a:t>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220072" y="1525499"/>
            <a:ext cx="3312368" cy="3207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n-US" sz="4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HCl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44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endParaRPr lang="ru-RU" sz="44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44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FeO</a:t>
            </a:r>
            <a: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ru-RU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HNO</a:t>
            </a:r>
            <a:r>
              <a:rPr lang="en-US" sz="4400" b="1" baseline="-8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endParaRPr lang="ru-RU" sz="44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4400" b="1" baseline="-8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CaS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endParaRPr lang="ru-RU" sz="44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44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CuO</a:t>
            </a:r>
            <a:r>
              <a:rPr lang="ru-RU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P</a:t>
            </a:r>
            <a:r>
              <a:rPr lang="en-US" sz="44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44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ru-RU" sz="4400" b="1" baseline="-8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sz="4400" b="1" baseline="-8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544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ать названия основаниям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148752"/>
              </p:ext>
            </p:extLst>
          </p:nvPr>
        </p:nvGraphicFramePr>
        <p:xfrm>
          <a:off x="323528" y="1340767"/>
          <a:ext cx="8568951" cy="51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0452"/>
                <a:gridCol w="1290452"/>
                <a:gridCol w="1290452"/>
                <a:gridCol w="1565865"/>
                <a:gridCol w="1565865"/>
                <a:gridCol w="1565865"/>
              </a:tblGrid>
              <a:tr h="1728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NaOH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MgCl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KOH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CuO</a:t>
                      </a:r>
                      <a:endParaRPr lang="ru-RU" sz="24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Cu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Mg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HNO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CuOH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BaSO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Fe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(OH)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CaCO</a:t>
                      </a:r>
                      <a:r>
                        <a:rPr lang="ru-RU" sz="2400" b="1" baseline="-25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LiOH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73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106010"/>
              </p:ext>
            </p:extLst>
          </p:nvPr>
        </p:nvGraphicFramePr>
        <p:xfrm>
          <a:off x="395538" y="260648"/>
          <a:ext cx="8280919" cy="5976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1141"/>
                <a:gridCol w="334583"/>
                <a:gridCol w="2174786"/>
                <a:gridCol w="250937"/>
                <a:gridCol w="3429472"/>
              </a:tblGrid>
              <a:tr h="5976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слово "гидроксид"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название металла в родительном падеже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(римская цифра, обозначающая количество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гидроксильных групп</a:t>
                      </a: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для металлов с переменной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валентностью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5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106010"/>
              </p:ext>
            </p:extLst>
          </p:nvPr>
        </p:nvGraphicFramePr>
        <p:xfrm>
          <a:off x="395538" y="260648"/>
          <a:ext cx="8280919" cy="5976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1141"/>
                <a:gridCol w="334583"/>
                <a:gridCol w="2174786"/>
                <a:gridCol w="250937"/>
                <a:gridCol w="3429472"/>
              </a:tblGrid>
              <a:tr h="5976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слово "гидроксид"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название металла в родительном падеже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(римская цифра, обозначающая количество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гидроксильных групп</a:t>
                      </a: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для металлов с переменной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валентностью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5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1835696" y="548681"/>
            <a:ext cx="6912768" cy="46805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Основания, состав, название, классификация.</a:t>
            </a:r>
          </a:p>
        </p:txBody>
      </p:sp>
      <p:pic>
        <p:nvPicPr>
          <p:cNvPr id="7" name="Picture 8" descr="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85674"/>
            <a:ext cx="1223814" cy="203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24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116013" y="260350"/>
            <a:ext cx="7488237" cy="868363"/>
          </a:xfrm>
        </p:spPr>
        <p:txBody>
          <a:bodyPr/>
          <a:lstStyle/>
          <a:p>
            <a:r>
              <a:rPr lang="ru-RU" sz="4000" dirty="0" smtClean="0">
                <a:solidFill>
                  <a:schemeClr val="bg1"/>
                </a:solidFill>
                <a:latin typeface="Arial" charset="0"/>
              </a:rPr>
              <a:t>Определение. Номенклатура.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57200" y="188914"/>
            <a:ext cx="8229600" cy="59372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chemeClr val="bg1"/>
                </a:solidFill>
                <a:latin typeface="Arial" charset="0"/>
              </a:rPr>
              <a:t>–</a:t>
            </a:r>
          </a:p>
          <a:p>
            <a:pPr algn="ctr">
              <a:buFont typeface="Wingdings" pitchFamily="2" charset="2"/>
              <a:buNone/>
            </a:pPr>
            <a:endParaRPr lang="ru-RU" sz="36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600" b="1" i="1" u="sng" dirty="0" smtClean="0">
                <a:solidFill>
                  <a:srgbClr val="01A18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Основания</a:t>
            </a:r>
            <a:r>
              <a:rPr lang="ru-RU" sz="3600" b="1" i="1" dirty="0" smtClean="0">
                <a:solidFill>
                  <a:srgbClr val="01A18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just">
              <a:buFont typeface="Wingdings" pitchFamily="2" charset="2"/>
              <a:buNone/>
            </a:pPr>
            <a:r>
              <a:rPr lang="ru-RU" b="1" dirty="0" smtClean="0">
                <a:solidFill>
                  <a:srgbClr val="01897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 это сложные вещества, состоящие из ионов металлов и связанных с ними одного или нескольких  гидроксид-</a:t>
            </a:r>
            <a:r>
              <a:rPr lang="ru-RU" b="1" dirty="0" err="1" smtClean="0">
                <a:solidFill>
                  <a:srgbClr val="01897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ионов.</a:t>
            </a:r>
            <a:r>
              <a:rPr lang="ru-RU" sz="2800" dirty="0" err="1" smtClean="0">
                <a:solidFill>
                  <a:schemeClr val="bg1"/>
                </a:solidFill>
                <a:latin typeface="Arial" charset="0"/>
              </a:rPr>
              <a:t>гидроксид</a:t>
            </a:r>
            <a:r>
              <a:rPr lang="ru-RU" sz="2800" dirty="0" smtClean="0">
                <a:solidFill>
                  <a:schemeClr val="bg1"/>
                </a:solidFill>
                <a:latin typeface="Arial" charset="0"/>
              </a:rPr>
              <a:t>-ионов.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403350" y="3141663"/>
            <a:ext cx="65532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b="1" dirty="0" smtClean="0"/>
          </a:p>
          <a:p>
            <a:pPr>
              <a:spcBef>
                <a:spcPct val="50000"/>
              </a:spcBef>
            </a:pPr>
            <a:endParaRPr lang="ru-RU" sz="2800" b="1" dirty="0"/>
          </a:p>
          <a:p>
            <a:pPr>
              <a:spcBef>
                <a:spcPct val="50000"/>
              </a:spcBef>
            </a:pPr>
            <a:r>
              <a:rPr lang="en-US" sz="2800" b="1" dirty="0" smtClean="0"/>
              <a:t>M</a:t>
            </a:r>
            <a:r>
              <a:rPr lang="ru-RU" sz="2800" b="1" dirty="0" smtClean="0"/>
              <a:t>е</a:t>
            </a:r>
            <a:r>
              <a:rPr lang="en-US" sz="2800" b="1" dirty="0" smtClean="0"/>
              <a:t>(OH)</a:t>
            </a:r>
            <a:r>
              <a:rPr lang="en-US" sz="2800" b="1" baseline="-25000" dirty="0" smtClean="0"/>
              <a:t>n</a:t>
            </a:r>
            <a:r>
              <a:rPr lang="ru-RU" sz="2800" b="1" baseline="-25000" dirty="0"/>
              <a:t>, </a:t>
            </a:r>
            <a:r>
              <a:rPr lang="ru-RU" sz="2800" b="1" baseline="-25000" dirty="0" smtClean="0"/>
              <a:t>     </a:t>
            </a:r>
            <a:r>
              <a:rPr lang="ru-RU" sz="2800" b="1" dirty="0" smtClean="0"/>
              <a:t>где </a:t>
            </a:r>
            <a:r>
              <a:rPr lang="en-US" sz="2800" b="1" dirty="0" smtClean="0"/>
              <a:t>M</a:t>
            </a:r>
            <a:r>
              <a:rPr lang="ru-RU" sz="2800" b="1" dirty="0" smtClean="0"/>
              <a:t>е </a:t>
            </a:r>
            <a:r>
              <a:rPr lang="ru-RU" sz="2800" b="1" dirty="0"/>
              <a:t>– металл, </a:t>
            </a:r>
            <a:r>
              <a:rPr lang="en-US" sz="2800" b="1" dirty="0"/>
              <a:t>n</a:t>
            </a:r>
            <a:r>
              <a:rPr lang="ru-RU" sz="2800" b="1" dirty="0"/>
              <a:t> – число групп </a:t>
            </a:r>
            <a:r>
              <a:rPr lang="en-US" sz="2800" b="1" dirty="0" smtClean="0"/>
              <a:t>OH</a:t>
            </a:r>
            <a:r>
              <a:rPr lang="en-US" sz="2800" b="1" baseline="30000" dirty="0" smtClean="0"/>
              <a:t>-</a:t>
            </a:r>
            <a:endParaRPr lang="ru-RU" sz="2800" b="1" dirty="0"/>
          </a:p>
        </p:txBody>
      </p:sp>
      <p:pic>
        <p:nvPicPr>
          <p:cNvPr id="14342" name="Picture 6" descr="6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913"/>
            <a:ext cx="503237" cy="95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733800" y="5105400"/>
            <a:ext cx="2592388" cy="1008063"/>
          </a:xfrm>
          <a:prstGeom prst="rect">
            <a:avLst/>
          </a:prstGeom>
          <a:gradFill rotWithShape="1">
            <a:gsLst>
              <a:gs pos="0">
                <a:srgbClr val="27774F">
                  <a:gamma/>
                  <a:tint val="48235"/>
                  <a:invGamma/>
                </a:srgbClr>
              </a:gs>
              <a:gs pos="50000">
                <a:srgbClr val="27774F"/>
              </a:gs>
              <a:gs pos="100000">
                <a:srgbClr val="27774F">
                  <a:gamma/>
                  <a:tint val="48235"/>
                  <a:invGamma/>
                </a:srgbClr>
              </a:gs>
            </a:gsLst>
            <a:lin ang="5400000" scaled="1"/>
          </a:gradFill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kern="10" dirty="0" err="1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NaOH</a:t>
            </a:r>
            <a:endParaRPr lang="ru-RU" sz="4400" b="1" kern="1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8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619672" y="692696"/>
            <a:ext cx="7067128" cy="79208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О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Установить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соответствие</a:t>
            </a:r>
            <a:b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err="1" smtClean="0">
                <a:solidFill>
                  <a:schemeClr val="bg1"/>
                </a:solidFill>
              </a:rPr>
              <a:t>ответстуви</a:t>
            </a:r>
            <a:r>
              <a:rPr lang="ru-RU" dirty="0" smtClean="0">
                <a:solidFill>
                  <a:schemeClr val="bg1"/>
                </a:solidFill>
              </a:rPr>
              <a:t> соответствие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71500" y="1857377"/>
            <a:ext cx="3500437" cy="5238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/>
              <a:t>KOH</a:t>
            </a:r>
            <a:endParaRPr lang="ru-RU" sz="28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71500" y="2571748"/>
            <a:ext cx="3500437" cy="5238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dirty="0"/>
              <a:t>Mg(OH)</a:t>
            </a:r>
            <a:r>
              <a:rPr lang="en-US" sz="2800" baseline="-25000" dirty="0"/>
              <a:t>2</a:t>
            </a:r>
            <a:endParaRPr lang="ru-RU" sz="2800" dirty="0"/>
          </a:p>
        </p:txBody>
      </p:sp>
      <p:grpSp>
        <p:nvGrpSpPr>
          <p:cNvPr id="6" name="TextBox 5"/>
          <p:cNvGrpSpPr>
            <a:grpSpLocks/>
          </p:cNvGrpSpPr>
          <p:nvPr/>
        </p:nvGrpSpPr>
        <p:grpSpPr bwMode="auto">
          <a:xfrm>
            <a:off x="512763" y="3224213"/>
            <a:ext cx="3614737" cy="641350"/>
            <a:chOff x="323" y="2031"/>
            <a:chExt cx="2277" cy="404"/>
          </a:xfrm>
        </p:grpSpPr>
        <p:pic>
          <p:nvPicPr>
            <p:cNvPr id="15369" name="TextBox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" y="2031"/>
              <a:ext cx="2277" cy="4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360" y="2070"/>
              <a:ext cx="2205" cy="330"/>
            </a:xfrm>
            <a:prstGeom prst="rect">
              <a:avLst/>
            </a:prstGeom>
            <a:ln/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800" dirty="0" err="1"/>
                <a:t>Ca</a:t>
              </a:r>
              <a:r>
                <a:rPr lang="en-US" sz="2800" dirty="0"/>
                <a:t>(OH)</a:t>
              </a:r>
              <a:r>
                <a:rPr lang="en-US" sz="2800" baseline="-25000" dirty="0"/>
                <a:t>2</a:t>
              </a:r>
              <a:endParaRPr lang="ru-RU" sz="2800" dirty="0"/>
            </a:p>
          </p:txBody>
        </p:sp>
      </p:grpSp>
      <p:grpSp>
        <p:nvGrpSpPr>
          <p:cNvPr id="7" name="TextBox 6"/>
          <p:cNvGrpSpPr>
            <a:grpSpLocks/>
          </p:cNvGrpSpPr>
          <p:nvPr/>
        </p:nvGrpSpPr>
        <p:grpSpPr bwMode="auto">
          <a:xfrm>
            <a:off x="512763" y="3938588"/>
            <a:ext cx="3614737" cy="639762"/>
            <a:chOff x="323" y="2481"/>
            <a:chExt cx="2277" cy="403"/>
          </a:xfrm>
        </p:grpSpPr>
        <p:pic>
          <p:nvPicPr>
            <p:cNvPr id="15372" name="TextBox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" y="2481"/>
              <a:ext cx="2277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73" name="Text Box 13"/>
            <p:cNvSpPr txBox="1">
              <a:spLocks noChangeArrowheads="1"/>
            </p:cNvSpPr>
            <p:nvPr/>
          </p:nvSpPr>
          <p:spPr bwMode="auto">
            <a:xfrm>
              <a:off x="360" y="2520"/>
              <a:ext cx="2205" cy="330"/>
            </a:xfrm>
            <a:prstGeom prst="rect">
              <a:avLst/>
            </a:prstGeom>
            <a:ln/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800" dirty="0"/>
                <a:t>Fe(OH)</a:t>
              </a:r>
              <a:r>
                <a:rPr lang="en-US" sz="2800" baseline="-25000" dirty="0"/>
                <a:t>3</a:t>
              </a:r>
              <a:endParaRPr lang="ru-RU" sz="2800" dirty="0"/>
            </a:p>
          </p:txBody>
        </p:sp>
      </p:grp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71500" y="4714871"/>
            <a:ext cx="3500437" cy="5238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/>
              <a:t>NaOH</a:t>
            </a:r>
            <a:endParaRPr lang="ru-RU" sz="2800"/>
          </a:p>
        </p:txBody>
      </p:sp>
      <p:grpSp>
        <p:nvGrpSpPr>
          <p:cNvPr id="9" name="TextBox 8"/>
          <p:cNvGrpSpPr>
            <a:grpSpLocks/>
          </p:cNvGrpSpPr>
          <p:nvPr/>
        </p:nvGrpSpPr>
        <p:grpSpPr bwMode="auto">
          <a:xfrm>
            <a:off x="4651375" y="1792288"/>
            <a:ext cx="3621088" cy="639762"/>
            <a:chOff x="2930" y="1129"/>
            <a:chExt cx="2281" cy="403"/>
          </a:xfrm>
        </p:grpSpPr>
        <p:pic>
          <p:nvPicPr>
            <p:cNvPr id="15378" name="TextBox 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0" y="1129"/>
              <a:ext cx="2281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79" name="Text Box 19"/>
            <p:cNvSpPr txBox="1">
              <a:spLocks noChangeArrowheads="1"/>
            </p:cNvSpPr>
            <p:nvPr/>
          </p:nvSpPr>
          <p:spPr bwMode="auto">
            <a:xfrm>
              <a:off x="2970" y="1170"/>
              <a:ext cx="220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ru-RU" sz="2400" dirty="0"/>
                <a:t>Гидроксид</a:t>
              </a:r>
              <a:r>
                <a:rPr lang="ru-RU" sz="2800" dirty="0"/>
                <a:t> кальция</a:t>
              </a:r>
            </a:p>
          </p:txBody>
        </p:sp>
      </p:grpSp>
      <p:grpSp>
        <p:nvGrpSpPr>
          <p:cNvPr id="10" name="TextBox 9"/>
          <p:cNvGrpSpPr>
            <a:grpSpLocks/>
          </p:cNvGrpSpPr>
          <p:nvPr/>
        </p:nvGrpSpPr>
        <p:grpSpPr bwMode="auto">
          <a:xfrm>
            <a:off x="4651375" y="2511425"/>
            <a:ext cx="3621088" cy="639763"/>
            <a:chOff x="2930" y="1582"/>
            <a:chExt cx="2281" cy="403"/>
          </a:xfrm>
        </p:grpSpPr>
        <p:pic>
          <p:nvPicPr>
            <p:cNvPr id="15381" name="TextBox 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0" y="1582"/>
              <a:ext cx="2281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82" name="Text Box 22"/>
            <p:cNvSpPr txBox="1">
              <a:spLocks noChangeArrowheads="1"/>
            </p:cNvSpPr>
            <p:nvPr/>
          </p:nvSpPr>
          <p:spPr bwMode="auto">
            <a:xfrm>
              <a:off x="2970" y="1620"/>
              <a:ext cx="220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ru-RU" sz="2400" dirty="0"/>
                <a:t>Гидроксид</a:t>
              </a:r>
              <a:r>
                <a:rPr lang="ru-RU" sz="2800" dirty="0"/>
                <a:t> железа </a:t>
              </a:r>
              <a:r>
                <a:rPr lang="en-US" sz="2800" dirty="0"/>
                <a:t>(III)</a:t>
              </a:r>
              <a:endParaRPr lang="ru-RU" sz="2800" dirty="0"/>
            </a:p>
          </p:txBody>
        </p:sp>
      </p:grpSp>
      <p:grpSp>
        <p:nvGrpSpPr>
          <p:cNvPr id="11" name="TextBox 10"/>
          <p:cNvGrpSpPr>
            <a:grpSpLocks/>
          </p:cNvGrpSpPr>
          <p:nvPr/>
        </p:nvGrpSpPr>
        <p:grpSpPr bwMode="auto">
          <a:xfrm>
            <a:off x="4651375" y="3224213"/>
            <a:ext cx="3621088" cy="641350"/>
            <a:chOff x="2930" y="2031"/>
            <a:chExt cx="2281" cy="404"/>
          </a:xfrm>
        </p:grpSpPr>
        <p:pic>
          <p:nvPicPr>
            <p:cNvPr id="15384" name="TextBox 10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0" y="2031"/>
              <a:ext cx="2281" cy="4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85" name="Text Box 25"/>
            <p:cNvSpPr txBox="1">
              <a:spLocks noChangeArrowheads="1"/>
            </p:cNvSpPr>
            <p:nvPr/>
          </p:nvSpPr>
          <p:spPr bwMode="auto">
            <a:xfrm>
              <a:off x="2970" y="2070"/>
              <a:ext cx="22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ru-RU" sz="2400" dirty="0"/>
                <a:t>Гидроксид</a:t>
              </a:r>
              <a:r>
                <a:rPr lang="ru-RU" dirty="0"/>
                <a:t> натрия</a:t>
              </a:r>
            </a:p>
          </p:txBody>
        </p:sp>
      </p:grpSp>
      <p:grpSp>
        <p:nvGrpSpPr>
          <p:cNvPr id="12" name="TextBox 11"/>
          <p:cNvGrpSpPr>
            <a:grpSpLocks/>
          </p:cNvGrpSpPr>
          <p:nvPr/>
        </p:nvGrpSpPr>
        <p:grpSpPr bwMode="auto">
          <a:xfrm>
            <a:off x="4714875" y="3952603"/>
            <a:ext cx="3621088" cy="639762"/>
            <a:chOff x="2930" y="2481"/>
            <a:chExt cx="2281" cy="403"/>
          </a:xfrm>
        </p:grpSpPr>
        <p:pic>
          <p:nvPicPr>
            <p:cNvPr id="15387" name="TextBox 11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0" y="2481"/>
              <a:ext cx="2281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88" name="Text Box 28"/>
            <p:cNvSpPr txBox="1">
              <a:spLocks noChangeArrowheads="1"/>
            </p:cNvSpPr>
            <p:nvPr/>
          </p:nvSpPr>
          <p:spPr bwMode="auto">
            <a:xfrm>
              <a:off x="2970" y="2520"/>
              <a:ext cx="22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ru-RU" sz="2400"/>
                <a:t>Гидроксид магния</a:t>
              </a:r>
            </a:p>
          </p:txBody>
        </p:sp>
      </p:grpSp>
      <p:grpSp>
        <p:nvGrpSpPr>
          <p:cNvPr id="13" name="TextBox 12"/>
          <p:cNvGrpSpPr>
            <a:grpSpLocks/>
          </p:cNvGrpSpPr>
          <p:nvPr/>
        </p:nvGrpSpPr>
        <p:grpSpPr bwMode="auto">
          <a:xfrm>
            <a:off x="4651375" y="4651375"/>
            <a:ext cx="3621088" cy="639763"/>
            <a:chOff x="2930" y="2930"/>
            <a:chExt cx="2281" cy="403"/>
          </a:xfrm>
        </p:grpSpPr>
        <p:pic>
          <p:nvPicPr>
            <p:cNvPr id="15390" name="TextBox 12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0" y="2930"/>
              <a:ext cx="2281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2970" y="2970"/>
              <a:ext cx="22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ru-RU" sz="2400" dirty="0"/>
                <a:t>Гидроксид калия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969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3.7037E-6 L 6.94444E-6 0.20995 " pathEditMode="relative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1.85185E-6 L 6.94444E-6 0.20996 " pathEditMode="relative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4.07407E-6 L 6.94444E-6 0.20996 " pathEditMode="relative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1.48148E-6 L 6.94444E-6 -0.20996 " pathEditMode="relative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2.22222E-6 L 6.94444E-6 -0.40949 " pathEditMode="relative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11863" y="1916113"/>
            <a:ext cx="2305050" cy="1008062"/>
          </a:xfrm>
          <a:prstGeom prst="wedgeRoundRectCallout">
            <a:avLst>
              <a:gd name="adj1" fmla="val -90014"/>
              <a:gd name="adj2" fmla="val -55986"/>
              <a:gd name="adj3" fmla="val 16667"/>
            </a:avLst>
          </a:prstGeom>
          <a:ln>
            <a:headEnd/>
            <a:tailEnd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/>
              <a:t>Нерастворимые в воде</a:t>
            </a:r>
            <a:endParaRPr lang="en-US" b="1" dirty="0"/>
          </a:p>
          <a:p>
            <a:pPr algn="ctr"/>
            <a:r>
              <a:rPr lang="en-US" b="1" dirty="0"/>
              <a:t>Cu(OH)</a:t>
            </a:r>
            <a:r>
              <a:rPr lang="en-US" b="1" baseline="-25000" dirty="0"/>
              <a:t>2</a:t>
            </a:r>
            <a:r>
              <a:rPr lang="ru-RU" b="1" dirty="0"/>
              <a:t>, </a:t>
            </a:r>
            <a:r>
              <a:rPr lang="en-US" b="1" dirty="0"/>
              <a:t>Mg(OH)</a:t>
            </a:r>
            <a:r>
              <a:rPr lang="en-US" b="1" baseline="-25000" dirty="0"/>
              <a:t>2</a:t>
            </a:r>
            <a:endParaRPr lang="ru-RU" b="1" dirty="0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1116013" y="1916113"/>
            <a:ext cx="2447925" cy="1008062"/>
          </a:xfrm>
          <a:prstGeom prst="wedgeRoundRectCallout">
            <a:avLst>
              <a:gd name="adj1" fmla="val 84565"/>
              <a:gd name="adj2" fmla="val -57875"/>
              <a:gd name="adj3" fmla="val 16667"/>
            </a:avLst>
          </a:prstGeom>
          <a:ln>
            <a:headEnd/>
            <a:tailEnd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/>
              <a:t>Растворимые в воде (щёлочи)</a:t>
            </a:r>
          </a:p>
          <a:p>
            <a:pPr algn="ctr"/>
            <a:r>
              <a:rPr lang="en-US" b="1" dirty="0" err="1"/>
              <a:t>NaOH</a:t>
            </a:r>
            <a:r>
              <a:rPr lang="ru-RU" b="1" dirty="0"/>
              <a:t>, </a:t>
            </a:r>
            <a:r>
              <a:rPr lang="en-US" b="1" dirty="0" err="1"/>
              <a:t>Ca</a:t>
            </a:r>
            <a:r>
              <a:rPr lang="en-US" b="1" dirty="0"/>
              <a:t>(OH)</a:t>
            </a:r>
            <a:r>
              <a:rPr lang="en-US" b="1" baseline="-25000" dirty="0"/>
              <a:t>2</a:t>
            </a:r>
            <a:endParaRPr lang="ru-RU" b="1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dirty="0"/>
              <a:t>Классификация оснований</a:t>
            </a: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3284538"/>
            <a:ext cx="8642350" cy="3573462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400" b="1" dirty="0" smtClean="0">
                <a:solidFill>
                  <a:srgbClr val="003300"/>
                </a:solidFill>
              </a:rPr>
              <a:t>Качественные реакции для щелочей</a:t>
            </a:r>
          </a:p>
          <a:p>
            <a:pPr>
              <a:buFont typeface="Arial" charset="0"/>
              <a:buNone/>
            </a:pPr>
            <a:endParaRPr lang="ru-RU" sz="1600" b="1" dirty="0" smtClean="0"/>
          </a:p>
          <a:p>
            <a:pPr>
              <a:buFont typeface="Arial" charset="0"/>
              <a:buNone/>
            </a:pPr>
            <a:endParaRPr lang="ru-RU" sz="1600" b="1" dirty="0" smtClean="0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851275" y="1484313"/>
            <a:ext cx="1800225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/>
              <a:t>Основания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5627688" y="5224463"/>
            <a:ext cx="2400300" cy="436562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малиновый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275013" y="5224463"/>
            <a:ext cx="2352675" cy="436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бесцветный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858421" y="5224463"/>
            <a:ext cx="2447925" cy="43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b="1" dirty="0">
                <a:latin typeface="Calibri" pitchFamily="34" charset="0"/>
              </a:rPr>
              <a:t>Фенолфталеин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5627688" y="4786313"/>
            <a:ext cx="2400300" cy="4381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жёлтый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3275013" y="4786313"/>
            <a:ext cx="2352675" cy="438150"/>
          </a:xfrm>
          <a:prstGeom prst="rect">
            <a:avLst/>
          </a:prstGeom>
          <a:solidFill>
            <a:srgbClr val="F07B0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оранжевый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827088" y="4786313"/>
            <a:ext cx="24479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1600" b="1" dirty="0">
                <a:latin typeface="Calibri" pitchFamily="34" charset="0"/>
              </a:rPr>
              <a:t>Метиловый оранжевый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5627688" y="4370388"/>
            <a:ext cx="2400300" cy="4159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синий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3275013" y="4370388"/>
            <a:ext cx="2352675" cy="415925"/>
          </a:xfrm>
          <a:prstGeom prst="rect">
            <a:avLst/>
          </a:prstGeom>
          <a:solidFill>
            <a:srgbClr val="4821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dirty="0">
                <a:latin typeface="Calibri" pitchFamily="34" charset="0"/>
              </a:rPr>
              <a:t>фиолетовый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683568" y="4381500"/>
            <a:ext cx="2447925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b="1" dirty="0">
                <a:latin typeface="Calibri" pitchFamily="34" charset="0"/>
              </a:rPr>
              <a:t>Лакмус</a:t>
            </a:r>
            <a:endParaRPr lang="ru-RU" sz="2000" dirty="0">
              <a:latin typeface="Calibri" pitchFamily="34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5566297" y="3977955"/>
            <a:ext cx="24003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dirty="0">
                <a:latin typeface="Calibri" pitchFamily="34" charset="0"/>
              </a:rPr>
              <a:t>Щелочная среда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3275013" y="3933825"/>
            <a:ext cx="2352675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dirty="0">
                <a:latin typeface="Calibri" pitchFamily="34" charset="0"/>
              </a:rPr>
              <a:t>Нейтральная среда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827088" y="3933825"/>
            <a:ext cx="2447925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dirty="0">
                <a:latin typeface="Calibri" pitchFamily="34" charset="0"/>
              </a:rPr>
              <a:t>Индикатор</a:t>
            </a:r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683568" y="3933825"/>
            <a:ext cx="7344420" cy="4413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827088" y="43703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827088" y="47863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827088" y="52244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827087" y="5661024"/>
            <a:ext cx="720090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827088" y="3933825"/>
            <a:ext cx="0" cy="1727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275013" y="3933825"/>
            <a:ext cx="0" cy="172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5627688" y="3933825"/>
            <a:ext cx="0" cy="172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8027988" y="3933825"/>
            <a:ext cx="0" cy="1727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56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2DE2E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EAF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1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388" y="4868863"/>
            <a:ext cx="133350" cy="122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4000" dirty="0" smtClean="0">
                <a:solidFill>
                  <a:schemeClr val="bg1"/>
                </a:solidFill>
                <a:latin typeface="Arial" charset="0"/>
              </a:rPr>
              <a:t>Химические свойства оснований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71600" y="332656"/>
            <a:ext cx="7543750" cy="5546134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>
              <a:lnSpc>
                <a:spcPts val="3000"/>
              </a:lnSpc>
              <a:spcBef>
                <a:spcPct val="40000"/>
              </a:spcBef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</a:t>
            </a:r>
            <a:r>
              <a:rPr lang="en-US" sz="3200" b="1" baseline="-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</a:t>
            </a:r>
            <a:r>
              <a:rPr lang="en-US" sz="3200" b="1" baseline="-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2NaOH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ts val="3000"/>
              </a:lnSpc>
              <a:spcBef>
                <a:spcPct val="4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</a:t>
            </a:r>
            <a:endParaRPr lang="en-US" sz="32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ts val="3000"/>
              </a:lnSpc>
              <a:spcBef>
                <a:spcPct val="40000"/>
              </a:spcBef>
              <a:buFontTx/>
              <a:buAutoNum type="arabicPeriod" startAt="2"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CaO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+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(OH)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ts val="3000"/>
              </a:lnSpc>
              <a:spcBef>
                <a:spcPct val="4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ts val="3000"/>
              </a:lnSpc>
              <a:spcBef>
                <a:spcPct val="40000"/>
              </a:spcBef>
              <a:buFontTx/>
              <a:buAutoNum type="arabicPeriod" startAt="3"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+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=  </a:t>
            </a:r>
          </a:p>
          <a:p>
            <a:pPr marL="0" indent="0">
              <a:lnSpc>
                <a:spcPts val="3000"/>
              </a:lnSpc>
              <a:spcBef>
                <a:spcPct val="40000"/>
              </a:spcBef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ts val="3000"/>
              </a:lnSpc>
              <a:spcBef>
                <a:spcPct val="40000"/>
              </a:spcBef>
              <a:buFontTx/>
              <a:buAutoNum type="arabicPeriod" startAt="4"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BaO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+ 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 = 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indent="0">
              <a:lnSpc>
                <a:spcPts val="3000"/>
              </a:lnSpc>
              <a:spcBef>
                <a:spcPct val="40000"/>
              </a:spcBef>
            </a:pPr>
            <a:endParaRPr lang="ru-RU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indent="0">
              <a:lnSpc>
                <a:spcPts val="3000"/>
              </a:lnSpc>
              <a:spcBef>
                <a:spcPct val="4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.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+ 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  =  </a:t>
            </a:r>
            <a:endParaRPr lang="ru-RU" sz="20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latin typeface="Arial" charset="0"/>
            </a:endParaRPr>
          </a:p>
        </p:txBody>
      </p:sp>
      <p:pic>
        <p:nvPicPr>
          <p:cNvPr id="16392" name="Picture 8" descr="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412875"/>
            <a:ext cx="774700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725144"/>
            <a:ext cx="1597025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62227" y="2607856"/>
            <a:ext cx="132440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3000"/>
              </a:lnSpc>
              <a:spcBef>
                <a:spcPct val="40000"/>
              </a:spcBef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KOH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3789040"/>
            <a:ext cx="172515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3000"/>
              </a:lnSpc>
              <a:spcBef>
                <a:spcPct val="4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Ba(OH)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7460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260</Words>
  <Application>Microsoft Office PowerPoint</Application>
  <PresentationFormat>Экран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Выпишите отдельно оксиды металлов и оксиды неметаллов и дайте им название.</vt:lpstr>
      <vt:lpstr>Дать названия основаниям</vt:lpstr>
      <vt:lpstr>Презентация PowerPoint</vt:lpstr>
      <vt:lpstr>Презентация PowerPoint</vt:lpstr>
      <vt:lpstr>Основания, состав, название, классификация.</vt:lpstr>
      <vt:lpstr>Определение. Номенклатура.</vt:lpstr>
      <vt:lpstr>О Установить соответствие ответстуви соответствие</vt:lpstr>
      <vt:lpstr>Классификация оснований</vt:lpstr>
      <vt:lpstr>Химические свойства оснований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Основания</dc:title>
  <dc:creator>UserXP</dc:creator>
  <cp:lastModifiedBy>UserXP</cp:lastModifiedBy>
  <cp:revision>18</cp:revision>
  <dcterms:created xsi:type="dcterms:W3CDTF">2013-01-21T09:23:35Z</dcterms:created>
  <dcterms:modified xsi:type="dcterms:W3CDTF">2013-12-24T10:19:03Z</dcterms:modified>
</cp:coreProperties>
</file>