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CC00"/>
    <a:srgbClr val="800000"/>
    <a:srgbClr val="CC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97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2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132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62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73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10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684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77836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6445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2291" name="Rectangle 3" descr="Narrow vertical"/>
            <p:cNvSpPr>
              <a:spLocks noChangeArrowheads="1"/>
            </p:cNvSpPr>
            <p:nvPr/>
          </p:nvSpPr>
          <p:spPr bwMode="auto">
            <a:xfrm>
              <a:off x="288" y="48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2292" name="Rectangle 4" descr="Narrow horizontal"/>
            <p:cNvSpPr>
              <a:spLocks noChangeArrowheads="1"/>
            </p:cNvSpPr>
            <p:nvPr/>
          </p:nvSpPr>
          <p:spPr bwMode="auto">
            <a:xfrm>
              <a:off x="48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2293" name="Rectangle 5" descr="Narrow vertical"/>
            <p:cNvSpPr>
              <a:spLocks noChangeArrowheads="1"/>
            </p:cNvSpPr>
            <p:nvPr/>
          </p:nvSpPr>
          <p:spPr bwMode="auto">
            <a:xfrm>
              <a:off x="288" y="4032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2294" name="Rectangle 6" descr="Narrow horizontal"/>
            <p:cNvSpPr>
              <a:spLocks noChangeArrowheads="1"/>
            </p:cNvSpPr>
            <p:nvPr/>
          </p:nvSpPr>
          <p:spPr bwMode="auto">
            <a:xfrm>
              <a:off x="5472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288" y="288"/>
              <a:ext cx="5184" cy="3744"/>
            </a:xfrm>
            <a:prstGeom prst="rect">
              <a:avLst/>
            </a:prstGeom>
            <a:noFill/>
            <a:ln w="57150" cap="sq" cmpd="tri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48" y="48"/>
              <a:ext cx="5664" cy="4224"/>
            </a:xfrm>
            <a:prstGeom prst="rect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grpSp>
          <p:nvGrpSpPr>
            <p:cNvPr id="12297" name="Group 9"/>
            <p:cNvGrpSpPr>
              <a:grpSpLocks/>
            </p:cNvGrpSpPr>
            <p:nvPr/>
          </p:nvGrpSpPr>
          <p:grpSpPr bwMode="auto">
            <a:xfrm>
              <a:off x="0" y="0"/>
              <a:ext cx="384" cy="384"/>
              <a:chOff x="0" y="0"/>
              <a:chExt cx="384" cy="384"/>
            </a:xfrm>
          </p:grpSpPr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99" name="Oval 11"/>
              <p:cNvSpPr>
                <a:spLocks noChangeArrowheads="1"/>
              </p:cNvSpPr>
              <p:nvPr/>
            </p:nvSpPr>
            <p:spPr bwMode="auto">
              <a:xfrm>
                <a:off x="101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00" name="Group 12"/>
            <p:cNvGrpSpPr>
              <a:grpSpLocks/>
            </p:cNvGrpSpPr>
            <p:nvPr/>
          </p:nvGrpSpPr>
          <p:grpSpPr bwMode="auto">
            <a:xfrm>
              <a:off x="0" y="3935"/>
              <a:ext cx="384" cy="384"/>
              <a:chOff x="0" y="3935"/>
              <a:chExt cx="384" cy="384"/>
            </a:xfrm>
          </p:grpSpPr>
          <p:sp>
            <p:nvSpPr>
              <p:cNvPr id="12301" name="Rectangle 13"/>
              <p:cNvSpPr>
                <a:spLocks noChangeArrowheads="1"/>
              </p:cNvSpPr>
              <p:nvPr/>
            </p:nvSpPr>
            <p:spPr bwMode="auto">
              <a:xfrm>
                <a:off x="0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2" name="Oval 14"/>
              <p:cNvSpPr>
                <a:spLocks noChangeArrowheads="1"/>
              </p:cNvSpPr>
              <p:nvPr/>
            </p:nvSpPr>
            <p:spPr bwMode="auto">
              <a:xfrm>
                <a:off x="101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03" name="Group 15"/>
            <p:cNvGrpSpPr>
              <a:grpSpLocks/>
            </p:cNvGrpSpPr>
            <p:nvPr/>
          </p:nvGrpSpPr>
          <p:grpSpPr bwMode="auto">
            <a:xfrm>
              <a:off x="5375" y="3935"/>
              <a:ext cx="384" cy="384"/>
              <a:chOff x="5375" y="3935"/>
              <a:chExt cx="384" cy="384"/>
            </a:xfrm>
          </p:grpSpPr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5375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5" name="Oval 17"/>
              <p:cNvSpPr>
                <a:spLocks noChangeArrowheads="1"/>
              </p:cNvSpPr>
              <p:nvPr/>
            </p:nvSpPr>
            <p:spPr bwMode="auto">
              <a:xfrm>
                <a:off x="5476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06" name="Group 18"/>
            <p:cNvGrpSpPr>
              <a:grpSpLocks/>
            </p:cNvGrpSpPr>
            <p:nvPr/>
          </p:nvGrpSpPr>
          <p:grpSpPr bwMode="auto">
            <a:xfrm>
              <a:off x="5375" y="0"/>
              <a:ext cx="384" cy="384"/>
              <a:chOff x="5375" y="0"/>
              <a:chExt cx="384" cy="384"/>
            </a:xfrm>
          </p:grpSpPr>
          <p:sp>
            <p:nvSpPr>
              <p:cNvPr id="12307" name="Rectangle 19"/>
              <p:cNvSpPr>
                <a:spLocks noChangeArrowheads="1"/>
              </p:cNvSpPr>
              <p:nvPr/>
            </p:nvSpPr>
            <p:spPr bwMode="auto">
              <a:xfrm>
                <a:off x="5375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8" name="Oval 20"/>
              <p:cNvSpPr>
                <a:spLocks noChangeArrowheads="1"/>
              </p:cNvSpPr>
              <p:nvPr/>
            </p:nvSpPr>
            <p:spPr bwMode="auto">
              <a:xfrm>
                <a:off x="5476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1368425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6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Одежда москвичей </a:t>
            </a:r>
            <a:br>
              <a:rPr lang="ru-RU" sz="36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sz="36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в </a:t>
            </a:r>
            <a:r>
              <a:rPr lang="en-US" sz="36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XVI – XVII </a:t>
            </a:r>
            <a:r>
              <a:rPr lang="ru-RU" sz="36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веках</a:t>
            </a:r>
          </a:p>
        </p:txBody>
      </p:sp>
      <p:pic>
        <p:nvPicPr>
          <p:cNvPr id="2053" name="Picture 5" descr="rac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276475"/>
            <a:ext cx="3743325" cy="3960813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4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Головные уборы</a:t>
            </a:r>
          </a:p>
        </p:txBody>
      </p:sp>
      <p:pic>
        <p:nvPicPr>
          <p:cNvPr id="13318" name="Picture 6" descr=";lkjh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844675"/>
            <a:ext cx="1238250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iop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844675"/>
            <a:ext cx="1143000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kklk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844675"/>
            <a:ext cx="1169988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" descr="mod74_1_9 (копия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844675"/>
            <a:ext cx="1371600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411413" y="3573463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  Чело (челка)</a:t>
            </a:r>
            <a:r>
              <a:rPr lang="ru-RU" sz="2400">
                <a:solidFill>
                  <a:srgbClr val="CC6600"/>
                </a:solidFill>
              </a:rPr>
              <a:t>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932363" y="3644900"/>
            <a:ext cx="1100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Венец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372225" y="3573463"/>
            <a:ext cx="1946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Золотолочка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042988" y="3573463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Кичка</a:t>
            </a:r>
          </a:p>
        </p:txBody>
      </p:sp>
      <p:pic>
        <p:nvPicPr>
          <p:cNvPr id="13330" name="Picture 18" descr="File0805 (копия) коп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508500"/>
            <a:ext cx="1512888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1331913" y="5661025"/>
            <a:ext cx="1595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Повойник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5795963" y="5734050"/>
            <a:ext cx="1671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Кокошник</a:t>
            </a:r>
          </a:p>
        </p:txBody>
      </p:sp>
      <p:pic>
        <p:nvPicPr>
          <p:cNvPr id="13337" name="Picture 25" descr="kokoshnikioplechye-2 (копия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65625"/>
            <a:ext cx="1512888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3708400" y="5661025"/>
            <a:ext cx="1208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Сорока</a:t>
            </a:r>
          </a:p>
        </p:txBody>
      </p:sp>
      <p:pic>
        <p:nvPicPr>
          <p:cNvPr id="13342" name="Picture 30" descr="Сорока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149725"/>
            <a:ext cx="13462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3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3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3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3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2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2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2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3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3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3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26" grpId="0"/>
      <p:bldP spid="13327" grpId="0"/>
      <p:bldP spid="13328" grpId="0"/>
      <p:bldP spid="13329" grpId="0"/>
      <p:bldP spid="13334" grpId="0"/>
      <p:bldP spid="13336" grpId="0"/>
      <p:bldP spid="133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4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Головные уборы</a:t>
            </a:r>
          </a:p>
        </p:txBody>
      </p:sp>
      <p:pic>
        <p:nvPicPr>
          <p:cNvPr id="14341" name="Picture 5" descr="02-w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738313"/>
            <a:ext cx="2879725" cy="236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27-web (копия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44675"/>
            <a:ext cx="1512888" cy="140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33-web (копия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437063"/>
            <a:ext cx="2447925" cy="1290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5" name="Picture 9" descr="File089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060575"/>
            <a:ext cx="1195388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8" name="Picture 12" descr="mod67_1_kkl;j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292600"/>
            <a:ext cx="1512887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27088" y="3284538"/>
            <a:ext cx="1230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 Тафья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948488" y="3213100"/>
            <a:ext cx="165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Мурмолка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132138" y="3933825"/>
            <a:ext cx="2686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Шапка Мономаха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1403350" y="5661025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Колпак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651500" y="5734050"/>
            <a:ext cx="2679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Шапка горлатная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9" grpId="0"/>
      <p:bldP spid="14350" grpId="0"/>
      <p:bldP spid="14351" grpId="0"/>
      <p:bldP spid="14352" grpId="0"/>
      <p:bldP spid="143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4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Одежда</a:t>
            </a:r>
          </a:p>
        </p:txBody>
      </p:sp>
      <p:pic>
        <p:nvPicPr>
          <p:cNvPr id="15365" name="Picture 5" descr="rubaha8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00213"/>
            <a:ext cx="1123950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Рубаха,Ожерелье,порты,онучи,лапт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700213"/>
            <a:ext cx="1016000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476375" y="3357563"/>
            <a:ext cx="113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Рубаха</a:t>
            </a:r>
          </a:p>
        </p:txBody>
      </p:sp>
      <p:pic>
        <p:nvPicPr>
          <p:cNvPr id="15368" name="Picture 8" descr="Азя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933825"/>
            <a:ext cx="86836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827088" y="5876925"/>
            <a:ext cx="90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Азям</a:t>
            </a:r>
          </a:p>
        </p:txBody>
      </p:sp>
      <p:pic>
        <p:nvPicPr>
          <p:cNvPr id="15370" name="Picture 10" descr="Армяк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4292600"/>
            <a:ext cx="13906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995738" y="5876925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Армяк</a:t>
            </a:r>
          </a:p>
        </p:txBody>
      </p:sp>
      <p:pic>
        <p:nvPicPr>
          <p:cNvPr id="15372" name="Picture 12" descr="kstm16-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628775"/>
            <a:ext cx="1225550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067175" y="3789363"/>
            <a:ext cx="132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Кафтан</a:t>
            </a:r>
          </a:p>
        </p:txBody>
      </p:sp>
      <p:pic>
        <p:nvPicPr>
          <p:cNvPr id="15374" name="Picture 14" descr="kstm14-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700213"/>
            <a:ext cx="2243138" cy="424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443663" y="5876925"/>
            <a:ext cx="122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Платно</a:t>
            </a:r>
          </a:p>
        </p:txBody>
      </p:sp>
      <p:pic>
        <p:nvPicPr>
          <p:cNvPr id="15376" name="Picture 16" descr="30-we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325" y="3860800"/>
            <a:ext cx="1274763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051050" y="5876925"/>
            <a:ext cx="135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Охабень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  <p:bldP spid="15369" grpId="0"/>
      <p:bldP spid="15371" grpId="0"/>
      <p:bldP spid="15373" grpId="0"/>
      <p:bldP spid="15375" grpId="0"/>
      <p:bldP spid="153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4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Одежда</a:t>
            </a:r>
          </a:p>
        </p:txBody>
      </p:sp>
      <p:pic>
        <p:nvPicPr>
          <p:cNvPr id="16389" name="Picture 5" descr="10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700213"/>
            <a:ext cx="14097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32-we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076700"/>
            <a:ext cx="102552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big_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700213"/>
            <a:ext cx="121285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3" name="Picture 9" descr="big_3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76700"/>
            <a:ext cx="12414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0" descr="rac440 (копия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076700"/>
            <a:ext cx="13430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900113" y="3573463"/>
            <a:ext cx="1228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Шубка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059113" y="5876925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Сарафан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187450" y="5876925"/>
            <a:ext cx="1138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Шугай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700338" y="3429000"/>
            <a:ext cx="192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Распашница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076825" y="5876925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Шуба</a:t>
            </a:r>
          </a:p>
        </p:txBody>
      </p:sp>
      <p:pic>
        <p:nvPicPr>
          <p:cNvPr id="16400" name="Picture 16" descr="Поневы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700213"/>
            <a:ext cx="1277938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7019925" y="3429000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Понева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6948488" y="5876925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Летник</a:t>
            </a:r>
          </a:p>
        </p:txBody>
      </p:sp>
      <p:pic>
        <p:nvPicPr>
          <p:cNvPr id="16404" name="Picture 20" descr="mod67_1_4 (копия)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628775"/>
            <a:ext cx="730250" cy="190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148263" y="3429000"/>
            <a:ext cx="1200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Ферязь</a:t>
            </a:r>
          </a:p>
        </p:txBody>
      </p:sp>
      <p:pic>
        <p:nvPicPr>
          <p:cNvPr id="16406" name="Picture 22" descr="mod67_1_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076700"/>
            <a:ext cx="949325" cy="170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5" grpId="0"/>
      <p:bldP spid="16396" grpId="0"/>
      <p:bldP spid="16397" grpId="0"/>
      <p:bldP spid="16398" grpId="0"/>
      <p:bldP spid="16399" grpId="0"/>
      <p:bldP spid="16401" grpId="0"/>
      <p:bldP spid="16403" grpId="0"/>
      <p:bldP spid="164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4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Одежда</a:t>
            </a:r>
          </a:p>
        </p:txBody>
      </p:sp>
      <p:pic>
        <p:nvPicPr>
          <p:cNvPr id="17414" name="Picture 6" descr="mod64_1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005263"/>
            <a:ext cx="99218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659563" y="5876925"/>
            <a:ext cx="1154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Запона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116013" y="5876925"/>
            <a:ext cx="1546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Душегрея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708400" y="5876925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 Телогрея</a:t>
            </a:r>
          </a:p>
        </p:txBody>
      </p:sp>
      <p:pic>
        <p:nvPicPr>
          <p:cNvPr id="17419" name="Picture 11" descr="Душегре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860800"/>
            <a:ext cx="1497013" cy="207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0" name="Picture 12" descr="Зипу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700213"/>
            <a:ext cx="969963" cy="169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651500" y="3429000"/>
            <a:ext cx="102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Зипун</a:t>
            </a:r>
          </a:p>
        </p:txBody>
      </p:sp>
      <p:pic>
        <p:nvPicPr>
          <p:cNvPr id="17422" name="Picture 14" descr="File089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357563"/>
            <a:ext cx="1036637" cy="2535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3" name="Picture 15" descr="File08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700213"/>
            <a:ext cx="8413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411413" y="3141663"/>
            <a:ext cx="1377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Кунтыш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5" grpId="0"/>
      <p:bldP spid="17416" grpId="0"/>
      <p:bldP spid="17418" grpId="0"/>
      <p:bldP spid="17421" grpId="0"/>
      <p:bldP spid="17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792163"/>
          </a:xfrm>
          <a:solidFill>
            <a:srgbClr val="FFCC0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Обувь</a:t>
            </a:r>
          </a:p>
        </p:txBody>
      </p:sp>
      <p:pic>
        <p:nvPicPr>
          <p:cNvPr id="18437" name="Picture 5" descr="80f22a5cf0757a7c30ffdad64a728e91_f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44675"/>
            <a:ext cx="2376488" cy="171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 descr="Сапоги и башма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989138"/>
            <a:ext cx="1592263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940425" y="5661025"/>
            <a:ext cx="262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Сапоги и башмак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851275" y="3716338"/>
            <a:ext cx="106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Лапти</a:t>
            </a:r>
          </a:p>
        </p:txBody>
      </p:sp>
      <p:pic>
        <p:nvPicPr>
          <p:cNvPr id="18441" name="Picture 9" descr="File08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716338"/>
            <a:ext cx="1511300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547813" y="52292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6600"/>
                </a:solidFill>
              </a:rPr>
              <a:t>Чебот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theme/theme1.xml><?xml version="1.0" encoding="utf-8"?>
<a:theme xmlns:a="http://schemas.openxmlformats.org/drawingml/2006/main" name="Certificate">
  <a:themeElements>
    <a:clrScheme name="Certificate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33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DCA"/>
      </a:accent5>
      <a:accent6>
        <a:srgbClr val="2D2DB9"/>
      </a:accent6>
      <a:hlink>
        <a:srgbClr val="FFCC00"/>
      </a:hlink>
      <a:folHlink>
        <a:srgbClr val="B2B2B2"/>
      </a:folHlink>
    </a:clrScheme>
    <a:fontScheme name="Certificate">
      <a:majorFont>
        <a:latin typeface="Arial Narrow"/>
        <a:ea typeface=""/>
        <a:cs typeface=""/>
      </a:majorFont>
      <a:minorFont>
        <a:latin typeface="Monotype Corsiv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ertificate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Certificate</Template>
  <TotalTime>241</TotalTime>
  <Words>58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Times New Roman</vt:lpstr>
      <vt:lpstr>Monotype Corsiva</vt:lpstr>
      <vt:lpstr>Certificate</vt:lpstr>
      <vt:lpstr>Одежда москвичей   в XVI – XVII веках</vt:lpstr>
      <vt:lpstr>Головные уборы</vt:lpstr>
      <vt:lpstr>Головные уборы</vt:lpstr>
      <vt:lpstr>Одежда</vt:lpstr>
      <vt:lpstr>Одежда</vt:lpstr>
      <vt:lpstr>Одежда</vt:lpstr>
      <vt:lpstr>Обувь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Одежда москвичей в XVI – XVII веках.</dc:title>
  <dc:creator>Александр</dc:creator>
  <cp:lastModifiedBy>Александр</cp:lastModifiedBy>
  <cp:revision>8</cp:revision>
  <dcterms:created xsi:type="dcterms:W3CDTF">2007-12-17T07:31:37Z</dcterms:created>
  <dcterms:modified xsi:type="dcterms:W3CDTF">2014-01-05T10:11:50Z</dcterms:modified>
</cp:coreProperties>
</file>