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8" r:id="rId3"/>
    <p:sldId id="279" r:id="rId4"/>
    <p:sldId id="267" r:id="rId5"/>
    <p:sldId id="275" r:id="rId6"/>
    <p:sldId id="268" r:id="rId7"/>
    <p:sldId id="276" r:id="rId8"/>
    <p:sldId id="264" r:id="rId9"/>
    <p:sldId id="265" r:id="rId10"/>
    <p:sldId id="277" r:id="rId11"/>
    <p:sldId id="262" r:id="rId12"/>
    <p:sldId id="263" r:id="rId13"/>
    <p:sldId id="269" r:id="rId14"/>
    <p:sldId id="280" r:id="rId15"/>
    <p:sldId id="274" r:id="rId16"/>
    <p:sldId id="266" r:id="rId17"/>
    <p:sldId id="281" r:id="rId18"/>
    <p:sldId id="273" r:id="rId19"/>
    <p:sldId id="271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FFEDB3"/>
    <a:srgbClr val="FFCC99"/>
    <a:srgbClr val="D3E7ED"/>
    <a:srgbClr val="D2EDEE"/>
    <a:srgbClr val="D4EBEC"/>
    <a:srgbClr val="D6EAEA"/>
    <a:srgbClr val="D4ECE5"/>
    <a:srgbClr val="A9F82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D2CDC1E-6B6B-4618-B528-A72DB565BDEC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5D0A214-ED55-4DA4-82F4-B106DEDE4D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CDC1E-6B6B-4618-B528-A72DB565BDEC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0A214-ED55-4DA4-82F4-B106DEDE4D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CDC1E-6B6B-4618-B528-A72DB565BDEC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0A214-ED55-4DA4-82F4-B106DEDE4D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D2CDC1E-6B6B-4618-B528-A72DB565BDEC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5D0A214-ED55-4DA4-82F4-B106DEDE4D2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D2CDC1E-6B6B-4618-B528-A72DB565BDEC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5D0A214-ED55-4DA4-82F4-B106DEDE4D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CDC1E-6B6B-4618-B528-A72DB565BDEC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0A214-ED55-4DA4-82F4-B106DEDE4D2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CDC1E-6B6B-4618-B528-A72DB565BDEC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0A214-ED55-4DA4-82F4-B106DEDE4D2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D2CDC1E-6B6B-4618-B528-A72DB565BDEC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5D0A214-ED55-4DA4-82F4-B106DEDE4D2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CDC1E-6B6B-4618-B528-A72DB565BDEC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0A214-ED55-4DA4-82F4-B106DEDE4D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D2CDC1E-6B6B-4618-B528-A72DB565BDEC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5D0A214-ED55-4DA4-82F4-B106DEDE4D2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D2CDC1E-6B6B-4618-B528-A72DB565BDEC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5D0A214-ED55-4DA4-82F4-B106DEDE4D2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D2CDC1E-6B6B-4618-B528-A72DB565BDEC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5D0A214-ED55-4DA4-82F4-B106DEDE4D2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Documents%20and%20Settings\Admin\&#1056;&#1072;&#1073;&#1086;&#1095;&#1080;&#1081;%20&#1089;&#1090;&#1086;&#1083;\&#1055;&#1077;&#1089;&#1085;&#1103;%20&#1087;&#1088;&#1086;%20&#1076;&#1088;&#1091;&#1078;&#1073;&#1091;.%20&#1055;&#1088;&#1080;&#1083;&#1086;&#1078;&#1077;&#1085;&#1080;&#1077;%204.mp3" TargetMode="External"/><Relationship Id="rId5" Type="http://schemas.openxmlformats.org/officeDocument/2006/relationships/image" Target="../media/image14.png"/><Relationship Id="rId4" Type="http://schemas.openxmlformats.org/officeDocument/2006/relationships/image" Target="../media/image13.gi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gif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71604" y="357166"/>
            <a:ext cx="6886596" cy="207170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Т</a:t>
            </a:r>
            <a:r>
              <a:rPr lang="ru-RU" u="sng" dirty="0" smtClean="0">
                <a:solidFill>
                  <a:schemeClr val="accent2">
                    <a:lumMod val="75000"/>
                  </a:schemeClr>
                </a:solidFill>
              </a:rPr>
              <a:t>ЕМА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ru-RU" sz="400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Обобщение и                      совершенствование знаний</a:t>
            </a:r>
            <a:endParaRPr lang="ru-RU" sz="4000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Рисунок 5" descr="сова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7686" y="3003464"/>
            <a:ext cx="4165394" cy="3354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85918" y="285728"/>
            <a:ext cx="678661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i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Физминутка</a:t>
            </a:r>
            <a:endParaRPr lang="ru-RU" sz="4800" b="1" i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7" descr="v16ani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8" y="3274768"/>
            <a:ext cx="3000396" cy="3159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1" descr="23m4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63712" y="3225680"/>
            <a:ext cx="2522536" cy="3298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714480" y="1285860"/>
            <a:ext cx="67151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i="1" dirty="0" smtClean="0">
                <a:solidFill>
                  <a:schemeClr val="accent3">
                    <a:lumMod val="75000"/>
                  </a:schemeClr>
                </a:solidFill>
              </a:rPr>
              <a:t>Поднимает руки класс – это «раз».</a:t>
            </a:r>
          </a:p>
          <a:p>
            <a:r>
              <a:rPr lang="ru-RU" sz="2000" i="1" dirty="0" smtClean="0">
                <a:solidFill>
                  <a:schemeClr val="accent3">
                    <a:lumMod val="75000"/>
                  </a:schemeClr>
                </a:solidFill>
              </a:rPr>
              <a:t>Повернулась голова – это «два»,</a:t>
            </a:r>
          </a:p>
          <a:p>
            <a:r>
              <a:rPr lang="ru-RU" sz="2000" i="1" dirty="0" smtClean="0">
                <a:solidFill>
                  <a:schemeClr val="accent3">
                    <a:lumMod val="75000"/>
                  </a:schemeClr>
                </a:solidFill>
              </a:rPr>
              <a:t>Руки вниз, вперед смотри – это «три»,</a:t>
            </a:r>
          </a:p>
          <a:p>
            <a:r>
              <a:rPr lang="ru-RU" sz="2000" i="1" dirty="0" smtClean="0">
                <a:solidFill>
                  <a:schemeClr val="accent3">
                    <a:lumMod val="75000"/>
                  </a:schemeClr>
                </a:solidFill>
              </a:rPr>
              <a:t>Руки в стороны пошире развернули – на «четыре».</a:t>
            </a:r>
          </a:p>
          <a:p>
            <a:r>
              <a:rPr lang="ru-RU" sz="2000" i="1" dirty="0" smtClean="0">
                <a:solidFill>
                  <a:schemeClr val="accent3">
                    <a:lumMod val="75000"/>
                  </a:schemeClr>
                </a:solidFill>
              </a:rPr>
              <a:t>С силой их к плечам прижать – это «пять».</a:t>
            </a:r>
          </a:p>
          <a:p>
            <a:r>
              <a:rPr lang="ru-RU" sz="2000" i="1" dirty="0" smtClean="0">
                <a:solidFill>
                  <a:schemeClr val="accent3">
                    <a:lumMod val="75000"/>
                  </a:schemeClr>
                </a:solidFill>
              </a:rPr>
              <a:t>Всем ребятам тихо сесть – это «шесть».</a:t>
            </a:r>
            <a:endParaRPr lang="ru-RU" sz="2000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9" name="Песня про дружбу. Приложение 4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7572396" y="500042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8" dur="239130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3E7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WordArt 2"/>
          <p:cNvSpPr>
            <a:spLocks noChangeArrowheads="1" noChangeShapeType="1" noTextEdit="1"/>
          </p:cNvSpPr>
          <p:nvPr/>
        </p:nvSpPr>
        <p:spPr bwMode="auto">
          <a:xfrm>
            <a:off x="684213" y="2205038"/>
            <a:ext cx="7920037" cy="2735262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Стали мы теперь бодрее,</a:t>
            </a:r>
          </a:p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Будем думать мы быстрее</a:t>
            </a:r>
          </a:p>
        </p:txBody>
      </p:sp>
      <p:pic>
        <p:nvPicPr>
          <p:cNvPr id="107523" name="Picture 3" descr="Рисунок1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95738" y="765175"/>
            <a:ext cx="1368425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428604"/>
            <a:ext cx="785818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 А Д А Ч А</a:t>
            </a:r>
          </a:p>
          <a:p>
            <a:r>
              <a:rPr lang="ru-RU" sz="2000" b="1" dirty="0" smtClean="0">
                <a:solidFill>
                  <a:schemeClr val="accent3">
                    <a:lumMod val="75000"/>
                  </a:schemeClr>
                </a:solidFill>
              </a:rPr>
              <a:t>Для приготовления смеси для рассады берут 1 часть торфа, 2 части перегноя  и 5 частей земли. Сколько килограммов торфа, перегноя и земли надо взять для приготовления 72 кг смеси для рассады?</a:t>
            </a:r>
            <a:endParaRPr lang="ru-RU" sz="20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5" name="Picture 4" descr="http://im6-tub-ru.yandex.net/i?id=305999758-42-7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1564" y="2285992"/>
            <a:ext cx="1920888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714348" y="2643182"/>
            <a:ext cx="25003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Торф - ? 1 часть</a:t>
            </a:r>
          </a:p>
          <a:p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Перегной - ? 2 части</a:t>
            </a:r>
          </a:p>
          <a:p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Земля - ? 5 частей</a:t>
            </a:r>
            <a:endParaRPr lang="ru-RU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7" name="Правая фигурная скобка 6"/>
          <p:cNvSpPr/>
          <p:nvPr/>
        </p:nvSpPr>
        <p:spPr>
          <a:xfrm>
            <a:off x="2857488" y="2500306"/>
            <a:ext cx="785818" cy="1214446"/>
          </a:xfrm>
          <a:prstGeom prst="rightBrace">
            <a:avLst/>
          </a:prstGeom>
          <a:ln w="38100" cmpd="sng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786182" y="2857496"/>
            <a:ext cx="1143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72 кг</a:t>
            </a:r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42844" y="3982998"/>
            <a:ext cx="371477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accent3">
                    <a:lumMod val="75000"/>
                  </a:schemeClr>
                </a:solidFill>
              </a:rPr>
              <a:t>Пусть  </a:t>
            </a:r>
            <a:r>
              <a:rPr lang="ru-RU" sz="2000" b="1" dirty="0" err="1" smtClean="0">
                <a:solidFill>
                  <a:schemeClr val="accent3">
                    <a:lumMod val="75000"/>
                  </a:schemeClr>
                </a:solidFill>
              </a:rPr>
              <a:t>х</a:t>
            </a:r>
            <a:r>
              <a:rPr lang="ru-RU" sz="2000" b="1" dirty="0" smtClean="0">
                <a:solidFill>
                  <a:schemeClr val="accent3">
                    <a:lumMod val="75000"/>
                  </a:schemeClr>
                </a:solidFill>
              </a:rPr>
              <a:t> кг  - масса 1 части.</a:t>
            </a:r>
            <a:endParaRPr lang="ru-RU" sz="20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000496" y="4000504"/>
            <a:ext cx="40005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ТОРФА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– Х КГ,  </a:t>
            </a: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643570" y="4000504"/>
            <a:ext cx="29289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ПЕРЕГНОЯ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– 2Х КГ,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786446" y="4286256"/>
            <a:ext cx="2143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ЗЕМЛИ 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-  5Х КГ.</a:t>
            </a:r>
            <a:endParaRPr lang="ru-RU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57224" y="4786322"/>
            <a:ext cx="72866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ru-RU" sz="2400" b="1" dirty="0" smtClean="0">
                <a:solidFill>
                  <a:schemeClr val="accent3">
                    <a:lumMod val="75000"/>
                  </a:schemeClr>
                </a:solidFill>
              </a:rPr>
              <a:t>Составим и решим уравнение:</a:t>
            </a:r>
          </a:p>
          <a:p>
            <a:pPr lvl="1" algn="ctr"/>
            <a:r>
              <a:rPr lang="ru-RU" sz="2400" b="1" dirty="0" smtClean="0">
                <a:solidFill>
                  <a:schemeClr val="accent3">
                    <a:lumMod val="75000"/>
                  </a:schemeClr>
                </a:solidFill>
              </a:rPr>
              <a:t>х+2х+5х=72</a:t>
            </a:r>
            <a:endParaRPr lang="ru-RU" sz="24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00100" y="5929330"/>
            <a:ext cx="371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Ответ: 9 кг, 18 кг, 45 кг</a:t>
            </a:r>
            <a:endParaRPr lang="ru-RU" sz="2400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3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6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 animBg="1"/>
      <p:bldP spid="10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85918" y="642918"/>
            <a:ext cx="68580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Смесь, состоящая из 3 частей грузинского чая и 4 частей индийского чая, имеет массу 210 г. Сколько граммов грузинского чая в этой смеси?</a:t>
            </a:r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14546" y="2500306"/>
            <a:ext cx="52864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</a:rPr>
              <a:t>Пусть 1 часть равна 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</a:rPr>
              <a:t>m </a:t>
            </a:r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</a:rPr>
              <a:t>г. Тогда: </a:t>
            </a:r>
          </a:p>
          <a:p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</a:rPr>
              <a:t>3 у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</a:rPr>
              <a:t>г. - грузинского чая</a:t>
            </a:r>
          </a:p>
          <a:p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</a:rPr>
              <a:t>4 у г. – индийского чая</a:t>
            </a:r>
            <a:endParaRPr lang="ru-RU" sz="24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Правая фигурная скобка 5"/>
          <p:cNvSpPr/>
          <p:nvPr/>
        </p:nvSpPr>
        <p:spPr>
          <a:xfrm>
            <a:off x="5357818" y="2928934"/>
            <a:ext cx="500066" cy="785818"/>
          </a:xfrm>
          <a:prstGeom prst="rightBrace">
            <a:avLst>
              <a:gd name="adj1" fmla="val 12056"/>
              <a:gd name="adj2" fmla="val 50000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6072198" y="3000372"/>
            <a:ext cx="15716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accent3">
                    <a:lumMod val="75000"/>
                  </a:schemeClr>
                </a:solidFill>
              </a:rPr>
              <a:t>210 г.</a:t>
            </a:r>
            <a:endParaRPr lang="ru-RU" sz="28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286000" y="3714752"/>
            <a:ext cx="635796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ru-RU" sz="2400" b="1" dirty="0" smtClean="0">
                <a:solidFill>
                  <a:schemeClr val="accent3">
                    <a:lumMod val="75000"/>
                  </a:schemeClr>
                </a:solidFill>
              </a:rPr>
              <a:t>Составим и решим уравнение:</a:t>
            </a:r>
          </a:p>
          <a:p>
            <a:pPr lvl="1" algn="ctr"/>
            <a:r>
              <a:rPr lang="ru-RU" sz="2400" b="1" dirty="0" smtClean="0">
                <a:solidFill>
                  <a:schemeClr val="accent3">
                    <a:lumMod val="75000"/>
                  </a:schemeClr>
                </a:solidFill>
              </a:rPr>
              <a:t>3у + 4у = 210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500430" y="5357826"/>
            <a:ext cx="39290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ОТВЕТ: 90 г.</a:t>
            </a:r>
            <a:endParaRPr lang="ru-RU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3428992" y="5786454"/>
            <a:ext cx="3571900" cy="64294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143108" y="285728"/>
            <a:ext cx="5572164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Веселый тест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71670" y="928670"/>
            <a:ext cx="67866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Какие числа употребляются при счете?</a:t>
            </a:r>
          </a:p>
          <a:p>
            <a:pPr marL="342900" indent="-342900"/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а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) природные;  б) естественные;   в) натуральные.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71670" y="1643050"/>
            <a:ext cx="67151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2. Какое математическое действие с клетками обеспечивает рост органов живого организма?</a:t>
            </a:r>
          </a:p>
          <a:p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а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) сложение;  б) вычитание;   в) умножение   г) деление.    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71670" y="2643182"/>
            <a:ext cx="67866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3. Что получается при делении чисел?</a:t>
            </a:r>
          </a:p>
          <a:p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а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) личное;   б) частное;    в) общественное.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71670" y="3357562"/>
            <a:ext cx="66437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4. Какие цифры «пишут» летчики в небе?</a:t>
            </a:r>
          </a:p>
          <a:p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а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) двойки;      б) пятерки;      в) четверки;   г) восьмерки. 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43108" y="4071942"/>
            <a:ext cx="67151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5. Какая геометрическая фигура нужна  для наказания?</a:t>
            </a:r>
          </a:p>
          <a:p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а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) окружность;    б) угол;    в) квадрат.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43108" y="4857760"/>
            <a:ext cx="6572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6. Какие геометрические фигуры дружат с солнцем?</a:t>
            </a:r>
          </a:p>
          <a:p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а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) линии;      б) лучи;         в) отрезки.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00298" y="592933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2143108" y="5786454"/>
            <a:ext cx="52149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ОТВЕТЫ: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     в)   г)   б)   г)   б)   </a:t>
            </a:r>
            <a:r>
              <a:rPr lang="ru-RU" sz="2400" b="1" dirty="0" err="1" smtClean="0">
                <a:solidFill>
                  <a:schemeClr val="accent2">
                    <a:lumMod val="50000"/>
                  </a:schemeClr>
                </a:solidFill>
              </a:rPr>
              <a:t>б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) </a:t>
            </a:r>
            <a:endParaRPr lang="ru-RU" sz="2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4" name="Рисунок 13" descr="j0440424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44" y="285729"/>
            <a:ext cx="1685042" cy="13573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j0428207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0694" y="3286124"/>
            <a:ext cx="2797175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2643174" y="1071546"/>
            <a:ext cx="221457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Дома: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28860" y="2500306"/>
            <a:ext cx="27146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chemeClr val="accent3">
                    <a:lumMod val="75000"/>
                  </a:schemeClr>
                </a:solidFill>
              </a:rPr>
              <a:t>№660, 664, 638</a:t>
            </a:r>
            <a:endParaRPr lang="ru-RU" sz="48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pPr algn="ctr"/>
            <a:r>
              <a:rPr lang="ru-RU" sz="3600" b="1" i="1" dirty="0" smtClean="0">
                <a:solidFill>
                  <a:schemeClr val="accent2">
                    <a:lumMod val="75000"/>
                  </a:schemeClr>
                </a:solidFill>
                <a:effectLst/>
              </a:rPr>
              <a:t>Оцени себя!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30725"/>
          </a:xfrm>
          <a:noFill/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effectLst/>
              </a:rPr>
              <a:t>«5» - 1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effectLst/>
              </a:rPr>
              <a:t>4</a:t>
            </a: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effectLst/>
              </a:rPr>
              <a:t> - 1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effectLst/>
              </a:rPr>
              <a:t> баллов</a:t>
            </a:r>
          </a:p>
          <a:p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effectLst/>
              </a:rPr>
              <a:t>«4» -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effectLst/>
              </a:rPr>
              <a:t>11</a:t>
            </a: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effectLst/>
              </a:rPr>
              <a:t> –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9</a:t>
            </a: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effectLst/>
              </a:rPr>
              <a:t> баллов</a:t>
            </a:r>
          </a:p>
          <a:p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effectLst/>
              </a:rPr>
              <a:t>«3» -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effectLst/>
              </a:rPr>
              <a:t>8</a:t>
            </a: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effectLst/>
              </a:rPr>
              <a:t> –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6</a:t>
            </a: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effectLst/>
              </a:rPr>
              <a:t> баллов</a:t>
            </a:r>
          </a:p>
          <a:p>
            <a:pPr>
              <a:buNone/>
            </a:pPr>
            <a:endParaRPr lang="ru-RU" sz="3200" b="1" dirty="0" smtClean="0">
              <a:solidFill>
                <a:schemeClr val="accent2">
                  <a:lumMod val="75000"/>
                </a:schemeClr>
              </a:solidFill>
              <a:effectLst/>
            </a:endParaRPr>
          </a:p>
        </p:txBody>
      </p:sp>
      <p:pic>
        <p:nvPicPr>
          <p:cNvPr id="14340" name="Picture 4" descr="AG00317_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80063" y="2205038"/>
            <a:ext cx="2608262" cy="334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4" descr="AG00317_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80063" y="2205038"/>
            <a:ext cx="2608262" cy="334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2643174" y="714356"/>
            <a:ext cx="5000660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2000232" y="2000240"/>
            <a:ext cx="6786610" cy="3071834"/>
          </a:xfrm>
          <a:prstGeom prst="rect">
            <a:avLst/>
          </a:prstGeom>
          <a:solidFill>
            <a:srgbClr val="DAEEF3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" name="Рисунок 5" descr="C:\Documents and Settings\Admin\Рабочий стол\Олимпийский Мишка 1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2428868"/>
            <a:ext cx="2000264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Файл:Sochi 2014 - Logo.sv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14810" y="2428868"/>
            <a:ext cx="4242920" cy="2028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 flipH="1">
            <a:off x="2899342" y="785794"/>
            <a:ext cx="4601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Приз за успехи на уроке!</a:t>
            </a:r>
            <a:endParaRPr lang="ru-RU" sz="28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animBg="1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Text Box 2"/>
          <p:cNvSpPr txBox="1">
            <a:spLocks noChangeArrowheads="1"/>
          </p:cNvSpPr>
          <p:nvPr/>
        </p:nvSpPr>
        <p:spPr bwMode="auto">
          <a:xfrm>
            <a:off x="1116013" y="404813"/>
            <a:ext cx="6769100" cy="193899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dirty="0">
                <a:solidFill>
                  <a:srgbClr val="0000FF"/>
                </a:solidFill>
              </a:rPr>
              <a:t>ПОКАЖИ  СВОЁ </a:t>
            </a:r>
          </a:p>
          <a:p>
            <a:pPr algn="ctr">
              <a:spcBef>
                <a:spcPct val="50000"/>
              </a:spcBef>
            </a:pPr>
            <a:r>
              <a:rPr lang="ru-RU" sz="4800" b="1" dirty="0">
                <a:solidFill>
                  <a:srgbClr val="0000FF"/>
                </a:solidFill>
              </a:rPr>
              <a:t>НАСТРОЕНИЕ</a:t>
            </a:r>
          </a:p>
        </p:txBody>
      </p:sp>
      <p:sp>
        <p:nvSpPr>
          <p:cNvPr id="113670" name="AutoShape 6"/>
          <p:cNvSpPr>
            <a:spLocks noChangeArrowheads="1"/>
          </p:cNvSpPr>
          <p:nvPr/>
        </p:nvSpPr>
        <p:spPr bwMode="auto">
          <a:xfrm>
            <a:off x="571472" y="5429264"/>
            <a:ext cx="1728787" cy="692150"/>
          </a:xfrm>
          <a:prstGeom prst="upArrowCallout">
            <a:avLst>
              <a:gd name="adj1" fmla="val 62443"/>
              <a:gd name="adj2" fmla="val 62443"/>
              <a:gd name="adj3" fmla="val 16667"/>
              <a:gd name="adj4" fmla="val 66667"/>
            </a:avLst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dirty="0">
                <a:latin typeface="Tahoma" pitchFamily="34" charset="0"/>
              </a:rPr>
              <a:t>ХОРОШЕЕ</a:t>
            </a:r>
          </a:p>
        </p:txBody>
      </p:sp>
      <p:sp>
        <p:nvSpPr>
          <p:cNvPr id="113671" name="AutoShape 7"/>
          <p:cNvSpPr>
            <a:spLocks noChangeArrowheads="1"/>
          </p:cNvSpPr>
          <p:nvPr/>
        </p:nvSpPr>
        <p:spPr bwMode="auto">
          <a:xfrm>
            <a:off x="6286512" y="5429264"/>
            <a:ext cx="1657349" cy="642942"/>
          </a:xfrm>
          <a:prstGeom prst="upArrowCallout">
            <a:avLst>
              <a:gd name="adj1" fmla="val 62443"/>
              <a:gd name="adj2" fmla="val 62443"/>
              <a:gd name="adj3" fmla="val 16667"/>
              <a:gd name="adj4" fmla="val 66667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dirty="0">
                <a:latin typeface="Tahoma" pitchFamily="34" charset="0"/>
              </a:rPr>
              <a:t>ПЛОХОЕ</a:t>
            </a:r>
          </a:p>
        </p:txBody>
      </p:sp>
      <p:sp>
        <p:nvSpPr>
          <p:cNvPr id="8" name="AutoShape 12"/>
          <p:cNvSpPr>
            <a:spLocks noChangeArrowheads="1"/>
          </p:cNvSpPr>
          <p:nvPr/>
        </p:nvSpPr>
        <p:spPr bwMode="auto">
          <a:xfrm>
            <a:off x="428597" y="2928935"/>
            <a:ext cx="2214578" cy="1928826"/>
          </a:xfrm>
          <a:prstGeom prst="smileyFace">
            <a:avLst>
              <a:gd name="adj" fmla="val 4653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endParaRPr lang="ru-RU">
              <a:solidFill>
                <a:schemeClr val="hlink"/>
              </a:solidFill>
              <a:latin typeface="Tahoma" pitchFamily="34" charset="0"/>
            </a:endParaRPr>
          </a:p>
        </p:txBody>
      </p:sp>
      <p:sp>
        <p:nvSpPr>
          <p:cNvPr id="9" name="AutoShape 13"/>
          <p:cNvSpPr>
            <a:spLocks noChangeArrowheads="1"/>
          </p:cNvSpPr>
          <p:nvPr/>
        </p:nvSpPr>
        <p:spPr bwMode="auto">
          <a:xfrm>
            <a:off x="5786445" y="2857495"/>
            <a:ext cx="2143141" cy="1928827"/>
          </a:xfrm>
          <a:prstGeom prst="smileyFace">
            <a:avLst>
              <a:gd name="adj" fmla="val -4653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ru-RU">
                <a:solidFill>
                  <a:schemeClr val="hlink"/>
                </a:solidFill>
                <a:latin typeface="Tahoma" pitchFamily="34" charset="0"/>
              </a:rPr>
              <a:t> </a:t>
            </a:r>
          </a:p>
        </p:txBody>
      </p:sp>
      <p:sp>
        <p:nvSpPr>
          <p:cNvPr id="10" name="AutoShape 12"/>
          <p:cNvSpPr>
            <a:spLocks noChangeArrowheads="1"/>
          </p:cNvSpPr>
          <p:nvPr/>
        </p:nvSpPr>
        <p:spPr bwMode="auto">
          <a:xfrm>
            <a:off x="3071802" y="3000372"/>
            <a:ext cx="2214578" cy="1928826"/>
          </a:xfrm>
          <a:prstGeom prst="smileyFace">
            <a:avLst>
              <a:gd name="adj" fmla="val 504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endParaRPr lang="ru-RU">
              <a:solidFill>
                <a:schemeClr val="hlink"/>
              </a:solidFill>
              <a:latin typeface="Tahoma" pitchFamily="34" charset="0"/>
            </a:endParaRPr>
          </a:p>
        </p:txBody>
      </p:sp>
      <p:sp>
        <p:nvSpPr>
          <p:cNvPr id="11" name="AutoShape 7"/>
          <p:cNvSpPr>
            <a:spLocks noChangeArrowheads="1"/>
          </p:cNvSpPr>
          <p:nvPr/>
        </p:nvSpPr>
        <p:spPr bwMode="auto">
          <a:xfrm>
            <a:off x="3428992" y="5429264"/>
            <a:ext cx="1657349" cy="714380"/>
          </a:xfrm>
          <a:prstGeom prst="upArrowCallout">
            <a:avLst>
              <a:gd name="adj1" fmla="val 62443"/>
              <a:gd name="adj2" fmla="val 62443"/>
              <a:gd name="adj3" fmla="val 16667"/>
              <a:gd name="adj4" fmla="val 66667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dirty="0" smtClean="0">
                <a:latin typeface="Tahoma" pitchFamily="34" charset="0"/>
              </a:rPr>
              <a:t>НЕЙТРАЛЬНОЕ</a:t>
            </a:r>
            <a:endParaRPr lang="ru-RU" sz="1600" dirty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2e1fb996251761703e4d9600d60253f0.gif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3786190"/>
            <a:ext cx="4143404" cy="279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857356" y="642918"/>
            <a:ext cx="585791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Спасибо </a:t>
            </a:r>
          </a:p>
          <a:p>
            <a:pPr algn="ctr"/>
            <a:r>
              <a:rPr lang="ru-RU" sz="80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за</a:t>
            </a:r>
          </a:p>
          <a:p>
            <a:pPr algn="ctr"/>
            <a:r>
              <a:rPr lang="ru-RU" sz="80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урок!</a:t>
            </a:r>
            <a:endParaRPr lang="ru-RU" sz="80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016813" y="357167"/>
            <a:ext cx="6770029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B32C16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Цели и задачи урока</a:t>
            </a:r>
            <a:endParaRPr lang="ru-RU" sz="36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B32C16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57422" y="1643050"/>
            <a:ext cx="6000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785918" y="1357298"/>
            <a:ext cx="7072362" cy="4308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lang="ru-RU" b="1" i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</a:rPr>
              <a:t>О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бобщить знания по теме, совершенствовать умение  выполнять упрощение выражений; продолжить работу над задачами, решаемыми способом составления уравнения.</a:t>
            </a:r>
          </a:p>
          <a:p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</a:rPr>
              <a:t>2.</a:t>
            </a:r>
            <a:r>
              <a:rPr kumimoji="0" lang="ru-RU" b="1" i="1" u="none" strike="noStrike" cap="none" normalizeH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</a:rPr>
              <a:t> Должны знать: 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распределительное свойство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                         </a:t>
            </a:r>
          </a:p>
          <a:p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    умножения  относительно 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сложения, </a:t>
            </a:r>
            <a:endParaRPr lang="ru-RU" b="1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    вычитания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правила вычисления  </a:t>
            </a:r>
          </a:p>
          <a:p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    квадрата 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и куба числа. </a:t>
            </a:r>
            <a:endParaRPr lang="ru-RU" b="1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3. Должны уметь: Упрощать 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выражения, вычислять </a:t>
            </a:r>
            <a:endParaRPr lang="ru-RU" b="1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     квадрат и куб 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числа, уметь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  <a:p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     оформлять 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и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 решать   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задачи с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                      </a:t>
            </a:r>
          </a:p>
          <a:p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      помощью 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уравнения.</a:t>
            </a:r>
          </a:p>
          <a:p>
            <a:endParaRPr lang="ru-RU" sz="12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9" name="Picture 7" descr="sov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87203"/>
            <a:ext cx="1838354" cy="1530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10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10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10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10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10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10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10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10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2000"/>
                                        <p:tgtEl>
                                          <p:spTgt spid="10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6000" y="1214422"/>
            <a:ext cx="592933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chemeClr val="accent3">
                    <a:lumMod val="75000"/>
                  </a:schemeClr>
                </a:solidFill>
              </a:rPr>
              <a:t>Будь внимательней, дружок,</a:t>
            </a:r>
          </a:p>
          <a:p>
            <a:pPr>
              <a:defRPr/>
            </a:pPr>
            <a:r>
              <a:rPr lang="ru-RU" sz="2800" b="1" dirty="0">
                <a:solidFill>
                  <a:schemeClr val="accent3">
                    <a:lumMod val="75000"/>
                  </a:schemeClr>
                </a:solidFill>
              </a:rPr>
              <a:t>Начинаем мы урок.</a:t>
            </a:r>
          </a:p>
          <a:p>
            <a:pPr>
              <a:defRPr/>
            </a:pPr>
            <a:r>
              <a:rPr lang="ru-RU" sz="2800" b="1" dirty="0">
                <a:solidFill>
                  <a:schemeClr val="accent3">
                    <a:lumMod val="75000"/>
                  </a:schemeClr>
                </a:solidFill>
              </a:rPr>
              <a:t>Предстоит тебе опять</a:t>
            </a:r>
          </a:p>
          <a:p>
            <a:pPr>
              <a:defRPr/>
            </a:pPr>
            <a:r>
              <a:rPr lang="ru-RU" sz="2800" b="1" dirty="0">
                <a:solidFill>
                  <a:schemeClr val="accent3">
                    <a:lumMod val="75000"/>
                  </a:schemeClr>
                </a:solidFill>
              </a:rPr>
              <a:t>Решать, отгадывать, считать.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000232" y="428604"/>
            <a:ext cx="58579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 smtClean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Мотивация</a:t>
            </a:r>
            <a:endParaRPr lang="ru-RU" sz="3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5" descr="3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87674" y="3714752"/>
            <a:ext cx="4298969" cy="2616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DB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57356" y="142852"/>
            <a:ext cx="7000924" cy="3214710"/>
          </a:xfrm>
        </p:spPr>
        <p:txBody>
          <a:bodyPr>
            <a:normAutofit fontScale="90000"/>
          </a:bodyPr>
          <a:lstStyle/>
          <a:p>
            <a:pPr algn="r">
              <a:spcBef>
                <a:spcPct val="20000"/>
              </a:spcBef>
            </a:pPr>
            <a:r>
              <a:rPr lang="ru-RU" sz="4000" i="1" dirty="0" smtClean="0"/>
              <a:t/>
            </a:r>
            <a:br>
              <a:rPr lang="ru-RU" sz="4000" i="1" dirty="0" smtClean="0"/>
            </a:br>
            <a:r>
              <a:rPr lang="ru-RU" sz="4000" i="1" dirty="0" smtClean="0"/>
              <a:t/>
            </a:r>
            <a:br>
              <a:rPr lang="ru-RU" sz="4000" i="1" dirty="0" smtClean="0"/>
            </a:br>
            <a:r>
              <a:rPr lang="ru-RU" sz="4000" i="1" dirty="0" smtClean="0"/>
              <a:t/>
            </a:r>
            <a:br>
              <a:rPr lang="ru-RU" sz="4000" i="1" dirty="0" smtClean="0"/>
            </a:br>
            <a:r>
              <a:rPr lang="ru-RU" sz="4000" i="1" dirty="0" smtClean="0"/>
              <a:t/>
            </a:r>
            <a:br>
              <a:rPr lang="ru-RU" sz="4000" i="1" dirty="0" smtClean="0"/>
            </a:br>
            <a:r>
              <a:rPr lang="ru-RU" sz="4000" i="1" dirty="0" smtClean="0"/>
              <a:t/>
            </a:r>
            <a:br>
              <a:rPr lang="ru-RU" sz="4000" i="1" dirty="0" smtClean="0"/>
            </a:br>
            <a:r>
              <a:rPr lang="ru-RU" sz="4000" i="1" dirty="0" smtClean="0"/>
              <a:t/>
            </a:r>
            <a:br>
              <a:rPr lang="ru-RU" sz="4000" i="1" dirty="0" smtClean="0"/>
            </a:br>
            <a:r>
              <a:rPr lang="ru-RU" sz="4000" i="1" dirty="0" smtClean="0"/>
              <a:t/>
            </a:r>
            <a:br>
              <a:rPr lang="ru-RU" sz="4000" i="1" dirty="0" smtClean="0"/>
            </a:br>
            <a:r>
              <a:rPr lang="ru-RU" sz="4000" i="1" dirty="0" smtClean="0"/>
              <a:t/>
            </a:r>
            <a:br>
              <a:rPr lang="ru-RU" sz="4000" i="1" dirty="0" smtClean="0"/>
            </a:br>
            <a:r>
              <a:rPr lang="ru-RU" sz="4000" i="1" dirty="0" smtClean="0">
                <a:solidFill>
                  <a:srgbClr val="00B050"/>
                </a:solidFill>
              </a:rPr>
              <a:t>Математику нельзя изучать, наблюдая, как это делает сосед!</a:t>
            </a:r>
            <a:r>
              <a:rPr lang="ru-RU" sz="4000" b="0" i="1" dirty="0" smtClean="0">
                <a:solidFill>
                  <a:srgbClr val="00B050"/>
                </a:solidFill>
              </a:rPr>
              <a:t/>
            </a:r>
            <a:br>
              <a:rPr lang="ru-RU" sz="4000" b="0" i="1" dirty="0" smtClean="0">
                <a:solidFill>
                  <a:srgbClr val="00B050"/>
                </a:solidFill>
              </a:rPr>
            </a:br>
            <a:r>
              <a:rPr lang="ru-RU" sz="2700" i="1" dirty="0" smtClean="0">
                <a:solidFill>
                  <a:srgbClr val="00B050"/>
                </a:solidFill>
              </a:rPr>
              <a:t>А. </a:t>
            </a:r>
            <a:r>
              <a:rPr lang="ru-RU" sz="2700" i="1" dirty="0" err="1" smtClean="0">
                <a:solidFill>
                  <a:srgbClr val="00B050"/>
                </a:solidFill>
              </a:rPr>
              <a:t>Нивен</a:t>
            </a:r>
            <a:r>
              <a:rPr lang="ru-RU" sz="3600" b="0" dirty="0" smtClean="0"/>
              <a:t/>
            </a:r>
            <a:br>
              <a:rPr lang="ru-RU" sz="3600" b="0" dirty="0" smtClean="0"/>
            </a:br>
            <a:endParaRPr lang="ru-RU" sz="3600" i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10" descr="REA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3286116" y="3286124"/>
            <a:ext cx="1924050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1" descr="WRIT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29322" y="3286124"/>
            <a:ext cx="2098675" cy="257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рисунок 8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2571736" y="1857364"/>
            <a:ext cx="4953067" cy="4589478"/>
          </a:xfrm>
          <a:prstGeom prst="rect">
            <a:avLst/>
          </a:prstGeom>
          <a:noFill/>
          <a:ln/>
        </p:spPr>
      </p:pic>
      <p:sp>
        <p:nvSpPr>
          <p:cNvPr id="7" name="TextBox 6"/>
          <p:cNvSpPr txBox="1"/>
          <p:nvPr/>
        </p:nvSpPr>
        <p:spPr>
          <a:xfrm>
            <a:off x="2000232" y="642918"/>
            <a:ext cx="62151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i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добрый путь!!!</a:t>
            </a:r>
            <a:endParaRPr lang="ru-RU" sz="4000" b="1" i="1" dirty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WordArt 2"/>
          <p:cNvSpPr>
            <a:spLocks noChangeArrowheads="1" noChangeShapeType="1" noTextEdit="1"/>
          </p:cNvSpPr>
          <p:nvPr/>
        </p:nvSpPr>
        <p:spPr bwMode="auto">
          <a:xfrm rot="5400000">
            <a:off x="6473829" y="3084531"/>
            <a:ext cx="3514737" cy="603226"/>
          </a:xfrm>
          <a:prstGeom prst="rect">
            <a:avLst/>
          </a:prstGeom>
        </p:spPr>
        <p:txBody>
          <a:bodyPr vert="wordArtVert" wrap="none" fromWordArt="1">
            <a:prstTxWarp prst="textWave4">
              <a:avLst>
                <a:gd name="adj1" fmla="val 13005"/>
                <a:gd name="adj2" fmla="val 0"/>
              </a:avLst>
            </a:prstTxWarp>
          </a:bodyPr>
          <a:lstStyle/>
          <a:p>
            <a:pPr algn="ctr" fontAlgn="auto"/>
            <a:r>
              <a:rPr lang="ru-RU" sz="3600" b="1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00FF00"/>
                    </a:gs>
                    <a:gs pos="100000">
                      <a:srgbClr val="00CCFF"/>
                    </a:gs>
                  </a:gsLst>
                  <a:lin ang="0" scaled="1"/>
                </a:gradFill>
                <a:effectLst>
                  <a:outerShdw dist="99190" dir="7788334" algn="ctr" rotWithShape="0">
                    <a:srgbClr val="000080">
                      <a:alpha val="79999"/>
                    </a:srgbClr>
                  </a:outerShdw>
                </a:effectLst>
                <a:latin typeface="Arial"/>
                <a:cs typeface="Arial"/>
              </a:rPr>
              <a:t>Ромашка</a:t>
            </a:r>
          </a:p>
        </p:txBody>
      </p:sp>
      <p:sp>
        <p:nvSpPr>
          <p:cNvPr id="13317" name="WordArt 3"/>
          <p:cNvSpPr>
            <a:spLocks noChangeArrowheads="1" noChangeShapeType="1" noTextEdit="1"/>
          </p:cNvSpPr>
          <p:nvPr/>
        </p:nvSpPr>
        <p:spPr bwMode="auto">
          <a:xfrm>
            <a:off x="1985963" y="222250"/>
            <a:ext cx="4443425" cy="541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Разминка</a:t>
            </a:r>
          </a:p>
        </p:txBody>
      </p:sp>
      <p:pic>
        <p:nvPicPr>
          <p:cNvPr id="13318" name="Picture 4" descr="Рисунок1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313" y="188913"/>
            <a:ext cx="96202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9" name="Picture 5" descr="SUNRIS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0825" y="5516563"/>
            <a:ext cx="1439863" cy="1166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0" name="Picture 6" descr="SUNRIS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27763" y="620713"/>
            <a:ext cx="1366837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4572000" y="1844675"/>
            <a:ext cx="2447925" cy="1871663"/>
            <a:chOff x="2925" y="1298"/>
            <a:chExt cx="1542" cy="1179"/>
          </a:xfrm>
        </p:grpSpPr>
        <p:sp>
          <p:nvSpPr>
            <p:cNvPr id="13340" name="Oval 8"/>
            <p:cNvSpPr>
              <a:spLocks noChangeArrowheads="1"/>
            </p:cNvSpPr>
            <p:nvPr/>
          </p:nvSpPr>
          <p:spPr bwMode="auto">
            <a:xfrm rot="4454214" flipH="1">
              <a:off x="3106" y="1117"/>
              <a:ext cx="1179" cy="1542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rot="10800000" vert="eaVert" wrap="none" anchor="ctr"/>
            <a:lstStyle/>
            <a:p>
              <a:pPr algn="ctr"/>
              <a:r>
                <a:rPr lang="ru-RU" sz="5400" dirty="0">
                  <a:solidFill>
                    <a:srgbClr val="FF0000"/>
                  </a:solidFill>
                </a:rPr>
                <a:t>+246</a:t>
              </a:r>
            </a:p>
          </p:txBody>
        </p:sp>
        <p:sp>
          <p:nvSpPr>
            <p:cNvPr id="13341" name="Text Box 9"/>
            <p:cNvSpPr txBox="1">
              <a:spLocks noChangeArrowheads="1"/>
            </p:cNvSpPr>
            <p:nvPr/>
          </p:nvSpPr>
          <p:spPr bwMode="auto">
            <a:xfrm>
              <a:off x="3379" y="1616"/>
              <a:ext cx="635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ru-RU" sz="4000" b="1">
                <a:solidFill>
                  <a:srgbClr val="0000FF"/>
                </a:solidFill>
              </a:endParaRPr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900113" y="1844675"/>
            <a:ext cx="2568575" cy="1866900"/>
            <a:chOff x="478" y="1419"/>
            <a:chExt cx="1618" cy="1176"/>
          </a:xfrm>
        </p:grpSpPr>
        <p:sp>
          <p:nvSpPr>
            <p:cNvPr id="13338" name="Oval 11"/>
            <p:cNvSpPr>
              <a:spLocks noChangeArrowheads="1"/>
            </p:cNvSpPr>
            <p:nvPr/>
          </p:nvSpPr>
          <p:spPr bwMode="auto">
            <a:xfrm rot="17288042" flipH="1">
              <a:off x="699" y="1198"/>
              <a:ext cx="1176" cy="1618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algn="ctr"/>
              <a:r>
                <a:rPr lang="ru-RU" sz="5400"/>
                <a:t>431-</a:t>
              </a:r>
            </a:p>
          </p:txBody>
        </p:sp>
        <p:sp>
          <p:nvSpPr>
            <p:cNvPr id="13339" name="Text Box 12"/>
            <p:cNvSpPr txBox="1">
              <a:spLocks noChangeArrowheads="1"/>
            </p:cNvSpPr>
            <p:nvPr/>
          </p:nvSpPr>
          <p:spPr bwMode="auto">
            <a:xfrm>
              <a:off x="839" y="1752"/>
              <a:ext cx="907" cy="5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ru-RU" sz="4800" b="1">
                <a:solidFill>
                  <a:srgbClr val="663300"/>
                </a:solidFill>
              </a:endParaRPr>
            </a:p>
          </p:txBody>
        </p:sp>
      </p:grp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4427538" y="3644900"/>
            <a:ext cx="2498725" cy="1947863"/>
            <a:chOff x="2565" y="2648"/>
            <a:chExt cx="1574" cy="1227"/>
          </a:xfrm>
        </p:grpSpPr>
        <p:sp>
          <p:nvSpPr>
            <p:cNvPr id="13336" name="Oval 14"/>
            <p:cNvSpPr>
              <a:spLocks noChangeArrowheads="1"/>
            </p:cNvSpPr>
            <p:nvPr/>
          </p:nvSpPr>
          <p:spPr bwMode="auto">
            <a:xfrm rot="18588520" flipH="1">
              <a:off x="2738" y="2475"/>
              <a:ext cx="1227" cy="157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algn="ctr"/>
              <a:r>
                <a:rPr lang="ru-RU" sz="5400" dirty="0"/>
                <a:t>:</a:t>
              </a:r>
              <a:r>
                <a:rPr lang="ru-RU" sz="5400" dirty="0" smtClean="0"/>
                <a:t>10</a:t>
              </a:r>
              <a:endParaRPr lang="ru-RU" sz="5400" dirty="0"/>
            </a:p>
          </p:txBody>
        </p:sp>
        <p:sp>
          <p:nvSpPr>
            <p:cNvPr id="13337" name="Text Box 15"/>
            <p:cNvSpPr txBox="1">
              <a:spLocks noChangeArrowheads="1"/>
            </p:cNvSpPr>
            <p:nvPr/>
          </p:nvSpPr>
          <p:spPr bwMode="auto">
            <a:xfrm>
              <a:off x="2880" y="3022"/>
              <a:ext cx="953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ru-RU" sz="5400" b="1">
                <a:solidFill>
                  <a:srgbClr val="FF0066"/>
                </a:solidFill>
              </a:endParaRPr>
            </a:p>
          </p:txBody>
        </p:sp>
      </p:grpSp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2916238" y="908050"/>
            <a:ext cx="1944687" cy="2228850"/>
            <a:chOff x="1837" y="572"/>
            <a:chExt cx="1225" cy="1404"/>
          </a:xfrm>
        </p:grpSpPr>
        <p:sp>
          <p:nvSpPr>
            <p:cNvPr id="13334" name="Oval 17"/>
            <p:cNvSpPr>
              <a:spLocks noChangeArrowheads="1"/>
            </p:cNvSpPr>
            <p:nvPr/>
          </p:nvSpPr>
          <p:spPr bwMode="auto">
            <a:xfrm rot="59759" flipH="1">
              <a:off x="1837" y="572"/>
              <a:ext cx="1225" cy="140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ru-RU" sz="5400" dirty="0">
                  <a:cs typeface="Arial" charset="0"/>
                </a:rPr>
                <a:t>309</a:t>
              </a:r>
              <a:r>
                <a:rPr lang="en-US" sz="5400" dirty="0">
                  <a:cs typeface="Arial" charset="0"/>
                </a:rPr>
                <a:t>·</a:t>
              </a:r>
            </a:p>
          </p:txBody>
        </p:sp>
        <p:sp>
          <p:nvSpPr>
            <p:cNvPr id="13335" name="Text Box 18"/>
            <p:cNvSpPr txBox="1">
              <a:spLocks noChangeArrowheads="1"/>
            </p:cNvSpPr>
            <p:nvPr/>
          </p:nvSpPr>
          <p:spPr bwMode="auto">
            <a:xfrm>
              <a:off x="2154" y="935"/>
              <a:ext cx="635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ru-RU" sz="5400" b="1">
                <a:solidFill>
                  <a:srgbClr val="FF0000"/>
                </a:solidFill>
              </a:endParaRPr>
            </a:p>
          </p:txBody>
        </p:sp>
      </p:grpSp>
      <p:grpSp>
        <p:nvGrpSpPr>
          <p:cNvPr id="6" name="Group 19"/>
          <p:cNvGrpSpPr>
            <a:grpSpLocks/>
          </p:cNvGrpSpPr>
          <p:nvPr/>
        </p:nvGrpSpPr>
        <p:grpSpPr bwMode="auto">
          <a:xfrm>
            <a:off x="900113" y="3716338"/>
            <a:ext cx="2533650" cy="1924050"/>
            <a:chOff x="975" y="2688"/>
            <a:chExt cx="1596" cy="1212"/>
          </a:xfrm>
        </p:grpSpPr>
        <p:sp>
          <p:nvSpPr>
            <p:cNvPr id="13332" name="Oval 20"/>
            <p:cNvSpPr>
              <a:spLocks noChangeArrowheads="1"/>
            </p:cNvSpPr>
            <p:nvPr/>
          </p:nvSpPr>
          <p:spPr bwMode="auto">
            <a:xfrm rot="2958843" flipH="1">
              <a:off x="1195" y="2524"/>
              <a:ext cx="1212" cy="154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rot="10800000" vert="eaVert" wrap="none" anchor="ctr"/>
            <a:lstStyle/>
            <a:p>
              <a:pPr algn="ctr"/>
              <a:r>
                <a:rPr lang="ru-RU" sz="5400">
                  <a:cs typeface="Arial" charset="0"/>
                </a:rPr>
                <a:t>900</a:t>
              </a:r>
              <a:r>
                <a:rPr lang="en-US" sz="5400">
                  <a:cs typeface="Arial" charset="0"/>
                </a:rPr>
                <a:t>:</a:t>
              </a:r>
            </a:p>
          </p:txBody>
        </p:sp>
        <p:sp>
          <p:nvSpPr>
            <p:cNvPr id="13333" name="Text Box 21"/>
            <p:cNvSpPr txBox="1">
              <a:spLocks noChangeArrowheads="1"/>
            </p:cNvSpPr>
            <p:nvPr/>
          </p:nvSpPr>
          <p:spPr bwMode="auto">
            <a:xfrm>
              <a:off x="975" y="3067"/>
              <a:ext cx="1542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ru-RU" sz="4000" b="1">
                <a:solidFill>
                  <a:srgbClr val="0066FF"/>
                </a:solidFill>
              </a:endParaRPr>
            </a:p>
          </p:txBody>
        </p:sp>
      </p:grpSp>
      <p:sp>
        <p:nvSpPr>
          <p:cNvPr id="13326" name="Oval 22"/>
          <p:cNvSpPr>
            <a:spLocks noChangeArrowheads="1"/>
          </p:cNvSpPr>
          <p:nvPr/>
        </p:nvSpPr>
        <p:spPr bwMode="auto">
          <a:xfrm>
            <a:off x="2771775" y="2636838"/>
            <a:ext cx="2376488" cy="2160587"/>
          </a:xfrm>
          <a:prstGeom prst="ellipse">
            <a:avLst/>
          </a:prstGeom>
          <a:solidFill>
            <a:srgbClr val="FFFF00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13327" name="Picture 23" descr="SUNRIS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9388" y="836613"/>
            <a:ext cx="1439862" cy="1166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Group 24"/>
          <p:cNvGrpSpPr>
            <a:grpSpLocks/>
          </p:cNvGrpSpPr>
          <p:nvPr/>
        </p:nvGrpSpPr>
        <p:grpSpPr bwMode="auto">
          <a:xfrm rot="-6102997">
            <a:off x="2565400" y="4640263"/>
            <a:ext cx="2568575" cy="1866900"/>
            <a:chOff x="478" y="1419"/>
            <a:chExt cx="1618" cy="1176"/>
          </a:xfrm>
        </p:grpSpPr>
        <p:sp>
          <p:nvSpPr>
            <p:cNvPr id="13330" name="Oval 25"/>
            <p:cNvSpPr>
              <a:spLocks noChangeArrowheads="1"/>
            </p:cNvSpPr>
            <p:nvPr/>
          </p:nvSpPr>
          <p:spPr bwMode="auto">
            <a:xfrm rot="17288042" flipH="1">
              <a:off x="699" y="1198"/>
              <a:ext cx="1176" cy="1618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algn="ctr"/>
              <a:r>
                <a:rPr lang="ru-RU" sz="5400"/>
                <a:t>15</a:t>
              </a:r>
              <a:r>
                <a:rPr lang="en-US" sz="5400">
                  <a:cs typeface="Arial" charset="0"/>
                </a:rPr>
                <a:t>·</a:t>
              </a:r>
            </a:p>
          </p:txBody>
        </p:sp>
        <p:sp>
          <p:nvSpPr>
            <p:cNvPr id="13331" name="Text Box 26"/>
            <p:cNvSpPr txBox="1">
              <a:spLocks noChangeArrowheads="1"/>
            </p:cNvSpPr>
            <p:nvPr/>
          </p:nvSpPr>
          <p:spPr bwMode="auto">
            <a:xfrm>
              <a:off x="1170" y="1752"/>
              <a:ext cx="577" cy="5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eaVert"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ru-RU" sz="4800" b="1">
                <a:solidFill>
                  <a:srgbClr val="663300"/>
                </a:solidFill>
              </a:endParaRPr>
            </a:p>
          </p:txBody>
        </p:sp>
      </p:grpSp>
      <p:sp>
        <p:nvSpPr>
          <p:cNvPr id="13329" name="Oval 27"/>
          <p:cNvSpPr>
            <a:spLocks noChangeArrowheads="1"/>
          </p:cNvSpPr>
          <p:nvPr/>
        </p:nvSpPr>
        <p:spPr bwMode="auto">
          <a:xfrm>
            <a:off x="2786050" y="2643182"/>
            <a:ext cx="2362213" cy="2078046"/>
          </a:xfrm>
          <a:prstGeom prst="ellipse">
            <a:avLst/>
          </a:prstGeom>
          <a:solidFill>
            <a:srgbClr val="FFFF00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13314" name="Object 28"/>
          <p:cNvGraphicFramePr>
            <a:graphicFrameLocks noChangeAspect="1"/>
          </p:cNvGraphicFramePr>
          <p:nvPr/>
        </p:nvGraphicFramePr>
        <p:xfrm>
          <a:off x="3276600" y="3213100"/>
          <a:ext cx="1393825" cy="974725"/>
        </p:xfrm>
        <a:graphic>
          <a:graphicData uri="http://schemas.openxmlformats.org/presentationml/2006/ole">
            <p:oleObj spid="_x0000_s1026" name="Формула" r:id="rId5" imgW="253800" imgH="177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4"/>
          <p:cNvSpPr>
            <a:spLocks noChangeArrowheads="1"/>
          </p:cNvSpPr>
          <p:nvPr/>
        </p:nvSpPr>
        <p:spPr bwMode="auto">
          <a:xfrm>
            <a:off x="1765300" y="115888"/>
            <a:ext cx="5662613" cy="510778"/>
          </a:xfrm>
          <a:prstGeom prst="roundRect">
            <a:avLst>
              <a:gd name="adj" fmla="val 16667"/>
            </a:avLst>
          </a:prstGeom>
          <a:noFill/>
          <a:ln w="38100" cmpd="dbl">
            <a:solidFill>
              <a:srgbClr val="0066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</a:rPr>
              <a:t>Математический диктант</a:t>
            </a:r>
          </a:p>
        </p:txBody>
      </p:sp>
      <p:sp>
        <p:nvSpPr>
          <p:cNvPr id="2051" name="AutoShape 5"/>
          <p:cNvSpPr>
            <a:spLocks noChangeArrowheads="1"/>
          </p:cNvSpPr>
          <p:nvPr/>
        </p:nvSpPr>
        <p:spPr bwMode="auto">
          <a:xfrm>
            <a:off x="468313" y="549275"/>
            <a:ext cx="2801937" cy="510778"/>
          </a:xfrm>
          <a:prstGeom prst="roundRect">
            <a:avLst>
              <a:gd name="adj" fmla="val 16667"/>
            </a:avLst>
          </a:prstGeom>
          <a:noFill/>
          <a:ln w="38100" cmpd="dbl">
            <a:solidFill>
              <a:srgbClr val="0066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</a:rPr>
              <a:t>1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</a:rPr>
              <a:t>вариант</a:t>
            </a:r>
          </a:p>
        </p:txBody>
      </p:sp>
      <p:sp>
        <p:nvSpPr>
          <p:cNvPr id="2052" name="AutoShape 6"/>
          <p:cNvSpPr>
            <a:spLocks noChangeArrowheads="1"/>
          </p:cNvSpPr>
          <p:nvPr/>
        </p:nvSpPr>
        <p:spPr bwMode="auto">
          <a:xfrm>
            <a:off x="5799138" y="549275"/>
            <a:ext cx="2801937" cy="510778"/>
          </a:xfrm>
          <a:prstGeom prst="roundRect">
            <a:avLst>
              <a:gd name="adj" fmla="val 16667"/>
            </a:avLst>
          </a:prstGeom>
          <a:noFill/>
          <a:ln w="38100" cmpd="dbl">
            <a:solidFill>
              <a:schemeClr val="accent2">
                <a:lumMod val="50000"/>
              </a:schemeClr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</a:rPr>
              <a:t>2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</a:rPr>
              <a:t>вариант</a:t>
            </a:r>
          </a:p>
        </p:txBody>
      </p:sp>
      <p:grpSp>
        <p:nvGrpSpPr>
          <p:cNvPr id="2" name="Group 57"/>
          <p:cNvGrpSpPr>
            <a:grpSpLocks/>
          </p:cNvGrpSpPr>
          <p:nvPr/>
        </p:nvGrpSpPr>
        <p:grpSpPr bwMode="auto">
          <a:xfrm>
            <a:off x="398463" y="2025650"/>
            <a:ext cx="2319337" cy="593725"/>
            <a:chOff x="693" y="618"/>
            <a:chExt cx="1461" cy="374"/>
          </a:xfrm>
        </p:grpSpPr>
        <p:sp>
          <p:nvSpPr>
            <p:cNvPr id="2093" name="Text Box 11"/>
            <p:cNvSpPr txBox="1">
              <a:spLocks noChangeArrowheads="1"/>
            </p:cNvSpPr>
            <p:nvPr/>
          </p:nvSpPr>
          <p:spPr bwMode="auto">
            <a:xfrm>
              <a:off x="1066" y="618"/>
              <a:ext cx="10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</a:rPr>
                <a:t>5</a:t>
              </a:r>
              <a:r>
                <a:rPr lang="en-US" sz="2400" b="1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</a:rPr>
                <a:t>6</a:t>
              </a:r>
              <a:r>
                <a:rPr lang="ru-RU" sz="2400" b="1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</a:rPr>
                <a:t> = 7 </a:t>
              </a:r>
              <a:r>
                <a:rPr lang="ru-RU" sz="2400" b="1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sym typeface="Symbol" pitchFamily="18" charset="2"/>
                </a:rPr>
                <a:t> </a:t>
              </a:r>
              <a:r>
                <a:rPr lang="en-US" sz="2400" b="1" i="1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sym typeface="Symbol" pitchFamily="18" charset="2"/>
                </a:rPr>
                <a:t>n</a:t>
              </a:r>
              <a:endParaRPr lang="ru-RU" sz="24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2" name="AutoShape 12"/>
            <p:cNvSpPr>
              <a:spLocks noChangeArrowheads="1"/>
            </p:cNvSpPr>
            <p:nvPr/>
          </p:nvSpPr>
          <p:spPr bwMode="auto">
            <a:xfrm>
              <a:off x="693" y="663"/>
              <a:ext cx="317" cy="329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38100" cmpd="dbl">
              <a:solidFill>
                <a:srgbClr val="006600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 b="1">
                  <a:solidFill>
                    <a:srgbClr val="006600"/>
                  </a:solidFill>
                </a:rPr>
                <a:t>1.</a:t>
              </a:r>
            </a:p>
          </p:txBody>
        </p:sp>
      </p:grpSp>
      <p:sp>
        <p:nvSpPr>
          <p:cNvPr id="2067" name="AutoShape 19"/>
          <p:cNvSpPr>
            <a:spLocks noChangeArrowheads="1"/>
          </p:cNvSpPr>
          <p:nvPr/>
        </p:nvSpPr>
        <p:spPr bwMode="auto">
          <a:xfrm>
            <a:off x="2430463" y="2025650"/>
            <a:ext cx="1123950" cy="536575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38100" cmpd="dbl">
            <a:solidFill>
              <a:srgbClr val="0066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i="1" dirty="0">
                <a:latin typeface="Times New Roman" pitchFamily="18" charset="0"/>
                <a:sym typeface="Symbol" pitchFamily="18" charset="2"/>
              </a:rPr>
              <a:t>n = </a:t>
            </a:r>
            <a:r>
              <a:rPr lang="en-US" sz="2400" b="1" dirty="0">
                <a:latin typeface="Times New Roman" pitchFamily="18" charset="0"/>
                <a:sym typeface="Symbol" pitchFamily="18" charset="2"/>
              </a:rPr>
              <a:t>8</a:t>
            </a:r>
            <a:endParaRPr lang="ru-RU" sz="2400" b="1" dirty="0">
              <a:latin typeface="Times New Roman" pitchFamily="18" charset="0"/>
              <a:sym typeface="Symbol" pitchFamily="18" charset="2"/>
            </a:endParaRPr>
          </a:p>
        </p:txBody>
      </p:sp>
      <p:grpSp>
        <p:nvGrpSpPr>
          <p:cNvPr id="3" name="Group 59"/>
          <p:cNvGrpSpPr>
            <a:grpSpLocks/>
          </p:cNvGrpSpPr>
          <p:nvPr/>
        </p:nvGrpSpPr>
        <p:grpSpPr bwMode="auto">
          <a:xfrm>
            <a:off x="398463" y="2987675"/>
            <a:ext cx="2303462" cy="596900"/>
            <a:chOff x="693" y="1342"/>
            <a:chExt cx="1451" cy="376"/>
          </a:xfrm>
        </p:grpSpPr>
        <p:sp>
          <p:nvSpPr>
            <p:cNvPr id="13" name="Text Box 30"/>
            <p:cNvSpPr txBox="1">
              <a:spLocks noChangeArrowheads="1"/>
            </p:cNvSpPr>
            <p:nvPr/>
          </p:nvSpPr>
          <p:spPr bwMode="auto">
            <a:xfrm>
              <a:off x="1056" y="1342"/>
              <a:ext cx="10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</a:rPr>
                <a:t>72 : </a:t>
              </a:r>
              <a:r>
                <a:rPr lang="en-US" sz="2400" b="1" i="1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</a:rPr>
                <a:t>x</a:t>
              </a:r>
              <a:r>
                <a:rPr lang="en-US" sz="2400" b="1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</a:rPr>
                <a:t> = 8 </a:t>
              </a:r>
              <a:endParaRPr lang="ru-RU" sz="24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sym typeface="Symbol" pitchFamily="18" charset="2"/>
              </a:endParaRPr>
            </a:p>
          </p:txBody>
        </p:sp>
        <p:sp>
          <p:nvSpPr>
            <p:cNvPr id="2092" name="AutoShape 31"/>
            <p:cNvSpPr>
              <a:spLocks noChangeArrowheads="1"/>
            </p:cNvSpPr>
            <p:nvPr/>
          </p:nvSpPr>
          <p:spPr bwMode="auto">
            <a:xfrm>
              <a:off x="693" y="1389"/>
              <a:ext cx="317" cy="329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38100" cmpd="dbl">
              <a:solidFill>
                <a:srgbClr val="006600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006600"/>
                  </a:solidFill>
                </a:rPr>
                <a:t>2</a:t>
              </a:r>
              <a:r>
                <a:rPr lang="ru-RU" sz="2400" b="1">
                  <a:solidFill>
                    <a:srgbClr val="006600"/>
                  </a:solidFill>
                </a:rPr>
                <a:t>.</a:t>
              </a:r>
            </a:p>
          </p:txBody>
        </p:sp>
      </p:grpSp>
      <p:sp>
        <p:nvSpPr>
          <p:cNvPr id="2080" name="AutoShape 32"/>
          <p:cNvSpPr>
            <a:spLocks noChangeArrowheads="1"/>
          </p:cNvSpPr>
          <p:nvPr/>
        </p:nvSpPr>
        <p:spPr bwMode="auto">
          <a:xfrm>
            <a:off x="2430463" y="3019425"/>
            <a:ext cx="1123950" cy="536575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38100" cmpd="dbl">
            <a:solidFill>
              <a:srgbClr val="0066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i="1">
                <a:latin typeface="Times New Roman" pitchFamily="18" charset="0"/>
                <a:sym typeface="Symbol" pitchFamily="18" charset="2"/>
              </a:rPr>
              <a:t>x = </a:t>
            </a:r>
            <a:r>
              <a:rPr lang="en-US" sz="2400" b="1">
                <a:latin typeface="Times New Roman" pitchFamily="18" charset="0"/>
                <a:sym typeface="Symbol" pitchFamily="18" charset="2"/>
              </a:rPr>
              <a:t>9</a:t>
            </a:r>
            <a:endParaRPr lang="ru-RU" sz="2400" b="1">
              <a:latin typeface="Times New Roman" pitchFamily="18" charset="0"/>
              <a:sym typeface="Symbol" pitchFamily="18" charset="2"/>
            </a:endParaRPr>
          </a:p>
        </p:txBody>
      </p:sp>
      <p:grpSp>
        <p:nvGrpSpPr>
          <p:cNvPr id="4" name="Group 61"/>
          <p:cNvGrpSpPr>
            <a:grpSpLocks/>
          </p:cNvGrpSpPr>
          <p:nvPr/>
        </p:nvGrpSpPr>
        <p:grpSpPr bwMode="auto">
          <a:xfrm>
            <a:off x="398463" y="3965575"/>
            <a:ext cx="2824162" cy="669925"/>
            <a:chOff x="693" y="2067"/>
            <a:chExt cx="1779" cy="422"/>
          </a:xfrm>
        </p:grpSpPr>
        <p:sp>
          <p:nvSpPr>
            <p:cNvPr id="14" name="Text Box 33"/>
            <p:cNvSpPr txBox="1">
              <a:spLocks noChangeArrowheads="1"/>
            </p:cNvSpPr>
            <p:nvPr/>
          </p:nvSpPr>
          <p:spPr bwMode="auto">
            <a:xfrm>
              <a:off x="1056" y="2067"/>
              <a:ext cx="14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</a:rPr>
                <a:t>723 </a:t>
              </a:r>
              <a:r>
                <a:rPr lang="ru-RU" b="1" dirty="0">
                  <a:solidFill>
                    <a:schemeClr val="accent2">
                      <a:lumMod val="50000"/>
                    </a:schemeClr>
                  </a:solidFill>
                </a:rPr>
                <a:t>–</a:t>
              </a:r>
              <a:r>
                <a:rPr lang="en-US" b="1" dirty="0">
                  <a:solidFill>
                    <a:schemeClr val="accent2">
                      <a:lumMod val="50000"/>
                    </a:schemeClr>
                  </a:solidFill>
                </a:rPr>
                <a:t>  </a:t>
              </a:r>
              <a:r>
                <a:rPr lang="en-US" sz="2400" b="1" i="1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</a:rPr>
                <a:t>a = </a:t>
              </a:r>
              <a:r>
                <a:rPr lang="en-US" sz="2400" b="1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</a:rPr>
                <a:t>400</a:t>
              </a:r>
              <a:endParaRPr lang="ru-RU" sz="2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endParaRPr>
            </a:p>
          </p:txBody>
        </p:sp>
        <p:sp>
          <p:nvSpPr>
            <p:cNvPr id="2090" name="AutoShape 34"/>
            <p:cNvSpPr>
              <a:spLocks noChangeArrowheads="1"/>
            </p:cNvSpPr>
            <p:nvPr/>
          </p:nvSpPr>
          <p:spPr bwMode="auto">
            <a:xfrm>
              <a:off x="693" y="2160"/>
              <a:ext cx="318" cy="329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38100" cmpd="dbl">
              <a:solidFill>
                <a:srgbClr val="0066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006600"/>
                  </a:solidFill>
                </a:rPr>
                <a:t>3</a:t>
              </a:r>
              <a:r>
                <a:rPr lang="ru-RU" sz="2400" b="1">
                  <a:solidFill>
                    <a:srgbClr val="006600"/>
                  </a:solidFill>
                </a:rPr>
                <a:t>.</a:t>
              </a:r>
            </a:p>
          </p:txBody>
        </p:sp>
      </p:grpSp>
      <p:sp>
        <p:nvSpPr>
          <p:cNvPr id="2083" name="AutoShape 35"/>
          <p:cNvSpPr>
            <a:spLocks noChangeArrowheads="1"/>
          </p:cNvSpPr>
          <p:nvPr/>
        </p:nvSpPr>
        <p:spPr bwMode="auto">
          <a:xfrm>
            <a:off x="2916238" y="4014788"/>
            <a:ext cx="1565275" cy="536575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38100" cmpd="dbl">
            <a:solidFill>
              <a:srgbClr val="0066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i="1" dirty="0">
                <a:latin typeface="Times New Roman" pitchFamily="18" charset="0"/>
                <a:sym typeface="Symbol" pitchFamily="18" charset="2"/>
              </a:rPr>
              <a:t>a = </a:t>
            </a:r>
            <a:r>
              <a:rPr lang="en-US" sz="2400" b="1" dirty="0">
                <a:latin typeface="Times New Roman" pitchFamily="18" charset="0"/>
                <a:sym typeface="Symbol" pitchFamily="18" charset="2"/>
              </a:rPr>
              <a:t>323</a:t>
            </a:r>
            <a:endParaRPr lang="ru-RU" sz="2400" b="1" dirty="0">
              <a:latin typeface="Times New Roman" pitchFamily="18" charset="0"/>
              <a:sym typeface="Symbol" pitchFamily="18" charset="2"/>
            </a:endParaRPr>
          </a:p>
        </p:txBody>
      </p:sp>
      <p:grpSp>
        <p:nvGrpSpPr>
          <p:cNvPr id="5" name="Group 63"/>
          <p:cNvGrpSpPr>
            <a:grpSpLocks/>
          </p:cNvGrpSpPr>
          <p:nvPr/>
        </p:nvGrpSpPr>
        <p:grpSpPr bwMode="auto">
          <a:xfrm>
            <a:off x="398463" y="5016496"/>
            <a:ext cx="2303462" cy="708025"/>
            <a:chOff x="693" y="2792"/>
            <a:chExt cx="1451" cy="446"/>
          </a:xfrm>
        </p:grpSpPr>
        <p:sp>
          <p:nvSpPr>
            <p:cNvPr id="2087" name="Text Box 36"/>
            <p:cNvSpPr txBox="1">
              <a:spLocks noChangeArrowheads="1"/>
            </p:cNvSpPr>
            <p:nvPr/>
          </p:nvSpPr>
          <p:spPr bwMode="auto">
            <a:xfrm>
              <a:off x="1056" y="2792"/>
              <a:ext cx="1088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000" b="1" i="1" dirty="0" smtClean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sym typeface="Symbol" pitchFamily="18" charset="2"/>
                </a:rPr>
                <a:t>Сумма 3у и 5у равна 8</a:t>
              </a:r>
              <a:endPara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sym typeface="Symbol" pitchFamily="18" charset="2"/>
              </a:endParaRPr>
            </a:p>
          </p:txBody>
        </p:sp>
        <p:sp>
          <p:nvSpPr>
            <p:cNvPr id="2088" name="AutoShape 37"/>
            <p:cNvSpPr>
              <a:spLocks noChangeArrowheads="1"/>
            </p:cNvSpPr>
            <p:nvPr/>
          </p:nvSpPr>
          <p:spPr bwMode="auto">
            <a:xfrm>
              <a:off x="693" y="2840"/>
              <a:ext cx="317" cy="329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38100" cmpd="dbl">
              <a:solidFill>
                <a:srgbClr val="006600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006600"/>
                  </a:solidFill>
                </a:rPr>
                <a:t>4</a:t>
              </a:r>
              <a:r>
                <a:rPr lang="ru-RU" sz="2400" b="1">
                  <a:solidFill>
                    <a:srgbClr val="006600"/>
                  </a:solidFill>
                </a:rPr>
                <a:t>.</a:t>
              </a:r>
            </a:p>
          </p:txBody>
        </p:sp>
      </p:grpSp>
      <p:sp>
        <p:nvSpPr>
          <p:cNvPr id="2086" name="AutoShape 38"/>
          <p:cNvSpPr>
            <a:spLocks noChangeArrowheads="1"/>
          </p:cNvSpPr>
          <p:nvPr/>
        </p:nvSpPr>
        <p:spPr bwMode="auto">
          <a:xfrm>
            <a:off x="3000364" y="5000636"/>
            <a:ext cx="1528762" cy="51077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38100" cmpd="dbl">
            <a:solidFill>
              <a:srgbClr val="0066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i="1" dirty="0">
                <a:latin typeface="Times New Roman" pitchFamily="18" charset="0"/>
                <a:sym typeface="Symbol" pitchFamily="18" charset="2"/>
              </a:rPr>
              <a:t>y = </a:t>
            </a:r>
            <a:r>
              <a:rPr lang="en-US" sz="2400" b="1" dirty="0" smtClean="0">
                <a:latin typeface="Times New Roman" pitchFamily="18" charset="0"/>
                <a:sym typeface="Symbol" pitchFamily="18" charset="2"/>
              </a:rPr>
              <a:t>1</a:t>
            </a:r>
            <a:endParaRPr lang="ru-RU" sz="2400" b="1" dirty="0">
              <a:latin typeface="Times New Roman" pitchFamily="18" charset="0"/>
              <a:sym typeface="Symbol" pitchFamily="18" charset="2"/>
            </a:endParaRPr>
          </a:p>
        </p:txBody>
      </p:sp>
      <p:grpSp>
        <p:nvGrpSpPr>
          <p:cNvPr id="6" name="Group 65"/>
          <p:cNvGrpSpPr>
            <a:grpSpLocks/>
          </p:cNvGrpSpPr>
          <p:nvPr/>
        </p:nvGrpSpPr>
        <p:grpSpPr bwMode="auto">
          <a:xfrm>
            <a:off x="398463" y="5995987"/>
            <a:ext cx="2751137" cy="601662"/>
            <a:chOff x="693" y="3516"/>
            <a:chExt cx="1733" cy="379"/>
          </a:xfrm>
        </p:grpSpPr>
        <p:sp>
          <p:nvSpPr>
            <p:cNvPr id="2085" name="Text Box 39"/>
            <p:cNvSpPr txBox="1">
              <a:spLocks noChangeArrowheads="1"/>
            </p:cNvSpPr>
            <p:nvPr/>
          </p:nvSpPr>
          <p:spPr bwMode="auto">
            <a:xfrm>
              <a:off x="1056" y="3516"/>
              <a:ext cx="137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 i="1" dirty="0" smtClean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sym typeface="Symbol" pitchFamily="18" charset="2"/>
                </a:rPr>
                <a:t>Упростить </a:t>
              </a:r>
              <a:r>
                <a:rPr lang="ru-RU" sz="2400" b="1" i="1" dirty="0" smtClean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sym typeface="Symbol" pitchFamily="18" charset="2"/>
                </a:rPr>
                <a:t>2а ∙3</a:t>
              </a:r>
              <a:r>
                <a:rPr lang="en-US" sz="2400" b="1" i="1" dirty="0" smtClean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sym typeface="Symbol" pitchFamily="18" charset="2"/>
                </a:rPr>
                <a:t>z</a:t>
              </a:r>
              <a:endParaRPr lang="ru-RU" sz="24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5" name="AutoShape 40"/>
            <p:cNvSpPr>
              <a:spLocks noChangeArrowheads="1"/>
            </p:cNvSpPr>
            <p:nvPr/>
          </p:nvSpPr>
          <p:spPr bwMode="auto">
            <a:xfrm>
              <a:off x="693" y="3566"/>
              <a:ext cx="317" cy="329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38100" cmpd="dbl">
              <a:solidFill>
                <a:srgbClr val="006600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006600"/>
                  </a:solidFill>
                </a:rPr>
                <a:t>5</a:t>
              </a:r>
              <a:r>
                <a:rPr lang="ru-RU" sz="2400" b="1">
                  <a:solidFill>
                    <a:srgbClr val="006600"/>
                  </a:solidFill>
                </a:rPr>
                <a:t>.</a:t>
              </a:r>
            </a:p>
          </p:txBody>
        </p:sp>
      </p:grpSp>
      <p:sp>
        <p:nvSpPr>
          <p:cNvPr id="2089" name="AutoShape 41"/>
          <p:cNvSpPr>
            <a:spLocks noChangeArrowheads="1"/>
          </p:cNvSpPr>
          <p:nvPr/>
        </p:nvSpPr>
        <p:spPr bwMode="auto">
          <a:xfrm>
            <a:off x="3428992" y="6000768"/>
            <a:ext cx="1214446" cy="51077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38100" cmpd="dbl">
            <a:solidFill>
              <a:srgbClr val="006600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i="1" dirty="0" smtClean="0">
                <a:latin typeface="Times New Roman" pitchFamily="18" charset="0"/>
                <a:sym typeface="Symbol" pitchFamily="18" charset="2"/>
              </a:rPr>
              <a:t>6az  </a:t>
            </a:r>
            <a:endParaRPr lang="ru-RU" sz="2400" b="1" dirty="0"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2091" name="AutoShape 43"/>
          <p:cNvSpPr>
            <a:spLocks noChangeArrowheads="1"/>
          </p:cNvSpPr>
          <p:nvPr/>
        </p:nvSpPr>
        <p:spPr bwMode="auto">
          <a:xfrm>
            <a:off x="7019925" y="2043113"/>
            <a:ext cx="1123950" cy="536575"/>
          </a:xfrm>
          <a:prstGeom prst="roundRect">
            <a:avLst>
              <a:gd name="adj" fmla="val 16667"/>
            </a:avLst>
          </a:prstGeom>
          <a:solidFill>
            <a:schemeClr val="accent1">
              <a:lumMod val="90000"/>
            </a:schemeClr>
          </a:solidFill>
          <a:ln w="38100" cmpd="dbl">
            <a:solidFill>
              <a:srgbClr val="0066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i="1">
                <a:latin typeface="Times New Roman" pitchFamily="18" charset="0"/>
                <a:sym typeface="Symbol" pitchFamily="18" charset="2"/>
              </a:rPr>
              <a:t>n = </a:t>
            </a:r>
            <a:r>
              <a:rPr lang="en-US" sz="2400" b="1">
                <a:latin typeface="Times New Roman" pitchFamily="18" charset="0"/>
                <a:sym typeface="Symbol" pitchFamily="18" charset="2"/>
              </a:rPr>
              <a:t>6</a:t>
            </a:r>
            <a:endParaRPr lang="ru-RU" sz="2400" b="1">
              <a:latin typeface="Times New Roman" pitchFamily="18" charset="0"/>
              <a:sym typeface="Symbol" pitchFamily="18" charset="2"/>
            </a:endParaRPr>
          </a:p>
        </p:txBody>
      </p:sp>
      <p:grpSp>
        <p:nvGrpSpPr>
          <p:cNvPr id="7" name="Group 60"/>
          <p:cNvGrpSpPr>
            <a:grpSpLocks/>
          </p:cNvGrpSpPr>
          <p:nvPr/>
        </p:nvGrpSpPr>
        <p:grpSpPr bwMode="auto">
          <a:xfrm>
            <a:off x="4787900" y="3009900"/>
            <a:ext cx="2303463" cy="596900"/>
            <a:chOff x="3969" y="1342"/>
            <a:chExt cx="1451" cy="376"/>
          </a:xfrm>
        </p:grpSpPr>
        <p:sp>
          <p:nvSpPr>
            <p:cNvPr id="16" name="Text Box 44"/>
            <p:cNvSpPr txBox="1">
              <a:spLocks noChangeArrowheads="1"/>
            </p:cNvSpPr>
            <p:nvPr/>
          </p:nvSpPr>
          <p:spPr bwMode="auto">
            <a:xfrm>
              <a:off x="4332" y="1342"/>
              <a:ext cx="10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</a:rPr>
                <a:t>81 :  </a:t>
              </a:r>
              <a:r>
                <a:rPr lang="en-US" sz="2400" b="1" i="1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</a:rPr>
                <a:t>x</a:t>
              </a:r>
              <a:r>
                <a:rPr lang="en-US" sz="2400" b="1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</a:rPr>
                <a:t> =  9</a:t>
              </a:r>
              <a:endParaRPr lang="ru-RU" sz="24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sym typeface="Symbol" pitchFamily="18" charset="2"/>
              </a:endParaRPr>
            </a:p>
          </p:txBody>
        </p:sp>
        <p:sp>
          <p:nvSpPr>
            <p:cNvPr id="2084" name="AutoShape 45"/>
            <p:cNvSpPr>
              <a:spLocks noChangeArrowheads="1"/>
            </p:cNvSpPr>
            <p:nvPr/>
          </p:nvSpPr>
          <p:spPr bwMode="auto">
            <a:xfrm>
              <a:off x="3969" y="1389"/>
              <a:ext cx="317" cy="329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38100" cmpd="dbl">
              <a:solidFill>
                <a:srgbClr val="006600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006600"/>
                  </a:solidFill>
                </a:rPr>
                <a:t>2</a:t>
              </a:r>
              <a:r>
                <a:rPr lang="ru-RU" sz="2400" b="1">
                  <a:solidFill>
                    <a:srgbClr val="006600"/>
                  </a:solidFill>
                </a:rPr>
                <a:t>.</a:t>
              </a:r>
            </a:p>
          </p:txBody>
        </p:sp>
      </p:grpSp>
      <p:sp>
        <p:nvSpPr>
          <p:cNvPr id="2094" name="AutoShape 46"/>
          <p:cNvSpPr>
            <a:spLocks noChangeArrowheads="1"/>
          </p:cNvSpPr>
          <p:nvPr/>
        </p:nvSpPr>
        <p:spPr bwMode="auto">
          <a:xfrm>
            <a:off x="6948488" y="3014663"/>
            <a:ext cx="1123950" cy="536575"/>
          </a:xfrm>
          <a:prstGeom prst="roundRect">
            <a:avLst>
              <a:gd name="adj" fmla="val 16667"/>
            </a:avLst>
          </a:prstGeom>
          <a:solidFill>
            <a:schemeClr val="accent1">
              <a:lumMod val="90000"/>
            </a:schemeClr>
          </a:solidFill>
          <a:ln w="38100" cmpd="dbl">
            <a:solidFill>
              <a:srgbClr val="0066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i="1" dirty="0">
                <a:latin typeface="Times New Roman" pitchFamily="18" charset="0"/>
                <a:sym typeface="Symbol" pitchFamily="18" charset="2"/>
              </a:rPr>
              <a:t>x = </a:t>
            </a:r>
            <a:r>
              <a:rPr lang="en-US" sz="2400" b="1" dirty="0">
                <a:latin typeface="Times New Roman" pitchFamily="18" charset="0"/>
                <a:sym typeface="Symbol" pitchFamily="18" charset="2"/>
              </a:rPr>
              <a:t>9</a:t>
            </a:r>
            <a:endParaRPr lang="ru-RU" sz="2400" b="1" dirty="0">
              <a:latin typeface="Times New Roman" pitchFamily="18" charset="0"/>
              <a:sym typeface="Symbol" pitchFamily="18" charset="2"/>
            </a:endParaRPr>
          </a:p>
        </p:txBody>
      </p:sp>
      <p:grpSp>
        <p:nvGrpSpPr>
          <p:cNvPr id="8" name="Group 62"/>
          <p:cNvGrpSpPr>
            <a:grpSpLocks/>
          </p:cNvGrpSpPr>
          <p:nvPr/>
        </p:nvGrpSpPr>
        <p:grpSpPr bwMode="auto">
          <a:xfrm>
            <a:off x="4787900" y="3979863"/>
            <a:ext cx="2843213" cy="669925"/>
            <a:chOff x="3969" y="2067"/>
            <a:chExt cx="1791" cy="422"/>
          </a:xfrm>
        </p:grpSpPr>
        <p:sp>
          <p:nvSpPr>
            <p:cNvPr id="2081" name="Text Box 47"/>
            <p:cNvSpPr txBox="1">
              <a:spLocks noChangeArrowheads="1"/>
            </p:cNvSpPr>
            <p:nvPr/>
          </p:nvSpPr>
          <p:spPr bwMode="auto">
            <a:xfrm>
              <a:off x="4332" y="2067"/>
              <a:ext cx="14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</a:rPr>
                <a:t>549 </a:t>
              </a:r>
              <a:r>
                <a:rPr lang="ru-RU" sz="2400" b="1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</a:rPr>
                <a:t>–</a:t>
              </a:r>
              <a:r>
                <a:rPr lang="en-US" sz="2400" b="1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</a:rPr>
                <a:t>  </a:t>
              </a:r>
              <a:r>
                <a:rPr lang="en-US" sz="2400" b="1" i="1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</a:rPr>
                <a:t>a = </a:t>
              </a:r>
              <a:r>
                <a:rPr lang="en-US" sz="2400" b="1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</a:rPr>
                <a:t>200</a:t>
              </a:r>
              <a:endParaRPr lang="ru-RU" sz="24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sym typeface="Symbol" pitchFamily="18" charset="2"/>
              </a:endParaRPr>
            </a:p>
          </p:txBody>
        </p:sp>
        <p:sp>
          <p:nvSpPr>
            <p:cNvPr id="2082" name="AutoShape 48"/>
            <p:cNvSpPr>
              <a:spLocks noChangeArrowheads="1"/>
            </p:cNvSpPr>
            <p:nvPr/>
          </p:nvSpPr>
          <p:spPr bwMode="auto">
            <a:xfrm>
              <a:off x="3969" y="2160"/>
              <a:ext cx="318" cy="329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38100" cmpd="dbl">
              <a:solidFill>
                <a:srgbClr val="0066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006600"/>
                  </a:solidFill>
                </a:rPr>
                <a:t>3</a:t>
              </a:r>
              <a:r>
                <a:rPr lang="ru-RU" sz="2400" b="1">
                  <a:solidFill>
                    <a:srgbClr val="006600"/>
                  </a:solidFill>
                </a:rPr>
                <a:t>.</a:t>
              </a:r>
            </a:p>
          </p:txBody>
        </p:sp>
      </p:grpSp>
      <p:sp>
        <p:nvSpPr>
          <p:cNvPr id="2097" name="AutoShape 49"/>
          <p:cNvSpPr>
            <a:spLocks noChangeArrowheads="1"/>
          </p:cNvSpPr>
          <p:nvPr/>
        </p:nvSpPr>
        <p:spPr bwMode="auto">
          <a:xfrm>
            <a:off x="7416801" y="3986213"/>
            <a:ext cx="1298603" cy="510778"/>
          </a:xfrm>
          <a:prstGeom prst="roundRect">
            <a:avLst>
              <a:gd name="adj" fmla="val 16667"/>
            </a:avLst>
          </a:prstGeom>
          <a:solidFill>
            <a:schemeClr val="accent1">
              <a:lumMod val="90000"/>
            </a:schemeClr>
          </a:solidFill>
          <a:ln w="38100" cmpd="dbl">
            <a:solidFill>
              <a:srgbClr val="006600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i="1">
                <a:latin typeface="Times New Roman" pitchFamily="18" charset="0"/>
                <a:sym typeface="Symbol" pitchFamily="18" charset="2"/>
              </a:rPr>
              <a:t>a = </a:t>
            </a:r>
            <a:r>
              <a:rPr lang="en-US" sz="2400" b="1">
                <a:latin typeface="Times New Roman" pitchFamily="18" charset="0"/>
                <a:sym typeface="Symbol" pitchFamily="18" charset="2"/>
              </a:rPr>
              <a:t>349</a:t>
            </a:r>
            <a:endParaRPr lang="ru-RU" sz="2400" b="1">
              <a:latin typeface="Times New Roman" pitchFamily="18" charset="0"/>
              <a:sym typeface="Symbol" pitchFamily="18" charset="2"/>
            </a:endParaRPr>
          </a:p>
        </p:txBody>
      </p:sp>
      <p:grpSp>
        <p:nvGrpSpPr>
          <p:cNvPr id="9" name="Group 64"/>
          <p:cNvGrpSpPr>
            <a:grpSpLocks/>
          </p:cNvGrpSpPr>
          <p:nvPr/>
        </p:nvGrpSpPr>
        <p:grpSpPr bwMode="auto">
          <a:xfrm>
            <a:off x="4787900" y="5022850"/>
            <a:ext cx="2303463" cy="646113"/>
            <a:chOff x="3969" y="2792"/>
            <a:chExt cx="1451" cy="407"/>
          </a:xfrm>
        </p:grpSpPr>
        <p:sp>
          <p:nvSpPr>
            <p:cNvPr id="2079" name="Text Box 50"/>
            <p:cNvSpPr txBox="1">
              <a:spLocks noChangeArrowheads="1"/>
            </p:cNvSpPr>
            <p:nvPr/>
          </p:nvSpPr>
          <p:spPr bwMode="auto">
            <a:xfrm>
              <a:off x="4332" y="2792"/>
              <a:ext cx="1088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 i="1" dirty="0" smtClean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sym typeface="Symbol" pitchFamily="18" charset="2"/>
                </a:rPr>
                <a:t>Разность 9х и 4х равна 10</a:t>
              </a:r>
              <a:endParaRPr lang="ru-RU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7" name="AutoShape 51"/>
            <p:cNvSpPr>
              <a:spLocks noChangeArrowheads="1"/>
            </p:cNvSpPr>
            <p:nvPr/>
          </p:nvSpPr>
          <p:spPr bwMode="auto">
            <a:xfrm>
              <a:off x="3969" y="2840"/>
              <a:ext cx="317" cy="329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38100" cmpd="dbl">
              <a:solidFill>
                <a:srgbClr val="006600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006600"/>
                  </a:solidFill>
                </a:rPr>
                <a:t>4</a:t>
              </a:r>
              <a:r>
                <a:rPr lang="ru-RU" sz="2400" b="1">
                  <a:solidFill>
                    <a:srgbClr val="006600"/>
                  </a:solidFill>
                </a:rPr>
                <a:t>.</a:t>
              </a:r>
            </a:p>
          </p:txBody>
        </p:sp>
      </p:grpSp>
      <p:sp>
        <p:nvSpPr>
          <p:cNvPr id="2100" name="AutoShape 52"/>
          <p:cNvSpPr>
            <a:spLocks noChangeArrowheads="1"/>
          </p:cNvSpPr>
          <p:nvPr/>
        </p:nvSpPr>
        <p:spPr bwMode="auto">
          <a:xfrm>
            <a:off x="7358082" y="4957763"/>
            <a:ext cx="1285884" cy="510778"/>
          </a:xfrm>
          <a:prstGeom prst="roundRect">
            <a:avLst>
              <a:gd name="adj" fmla="val 16667"/>
            </a:avLst>
          </a:prstGeom>
          <a:solidFill>
            <a:schemeClr val="accent1">
              <a:lumMod val="90000"/>
            </a:schemeClr>
          </a:solidFill>
          <a:ln w="38100" cmpd="dbl">
            <a:solidFill>
              <a:srgbClr val="006600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i="1" dirty="0" err="1" smtClean="0">
                <a:latin typeface="Times New Roman" pitchFamily="18" charset="0"/>
                <a:sym typeface="Symbol" pitchFamily="18" charset="2"/>
              </a:rPr>
              <a:t>х</a:t>
            </a:r>
            <a:r>
              <a:rPr lang="ru-RU" sz="2400" b="1" i="1" dirty="0" smtClean="0">
                <a:latin typeface="Times New Roman" pitchFamily="18" charset="0"/>
                <a:sym typeface="Symbol" pitchFamily="18" charset="2"/>
              </a:rPr>
              <a:t> = 2</a:t>
            </a:r>
            <a:endParaRPr lang="ru-RU" sz="2400" b="1" dirty="0">
              <a:latin typeface="Times New Roman" pitchFamily="18" charset="0"/>
              <a:sym typeface="Symbol" pitchFamily="18" charset="2"/>
            </a:endParaRPr>
          </a:p>
        </p:txBody>
      </p:sp>
      <p:grpSp>
        <p:nvGrpSpPr>
          <p:cNvPr id="10" name="Group 66"/>
          <p:cNvGrpSpPr>
            <a:grpSpLocks/>
          </p:cNvGrpSpPr>
          <p:nvPr/>
        </p:nvGrpSpPr>
        <p:grpSpPr bwMode="auto">
          <a:xfrm>
            <a:off x="4787900" y="5995988"/>
            <a:ext cx="2843213" cy="601662"/>
            <a:chOff x="3969" y="3516"/>
            <a:chExt cx="1791" cy="379"/>
          </a:xfrm>
        </p:grpSpPr>
        <p:sp>
          <p:nvSpPr>
            <p:cNvPr id="2077" name="Text Box 53"/>
            <p:cNvSpPr txBox="1">
              <a:spLocks noChangeArrowheads="1"/>
            </p:cNvSpPr>
            <p:nvPr/>
          </p:nvSpPr>
          <p:spPr bwMode="auto">
            <a:xfrm>
              <a:off x="4332" y="3516"/>
              <a:ext cx="142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000" b="1" i="1" dirty="0" smtClean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</a:rPr>
                <a:t>Упростить 15с∙4</a:t>
              </a:r>
              <a:r>
                <a:rPr lang="en-US" sz="2000" b="1" i="1" dirty="0" smtClean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</a:rPr>
                <a:t>b</a:t>
              </a:r>
              <a:endPara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endParaRPr>
            </a:p>
          </p:txBody>
        </p:sp>
        <p:sp>
          <p:nvSpPr>
            <p:cNvPr id="2078" name="AutoShape 54"/>
            <p:cNvSpPr>
              <a:spLocks noChangeArrowheads="1"/>
            </p:cNvSpPr>
            <p:nvPr/>
          </p:nvSpPr>
          <p:spPr bwMode="auto">
            <a:xfrm>
              <a:off x="3969" y="3566"/>
              <a:ext cx="317" cy="329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38100" cmpd="dbl">
              <a:solidFill>
                <a:srgbClr val="006600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006600"/>
                  </a:solidFill>
                </a:rPr>
                <a:t>5</a:t>
              </a:r>
              <a:r>
                <a:rPr lang="ru-RU" sz="2400" b="1">
                  <a:solidFill>
                    <a:srgbClr val="006600"/>
                  </a:solidFill>
                </a:rPr>
                <a:t>.</a:t>
              </a:r>
            </a:p>
          </p:txBody>
        </p:sp>
      </p:grpSp>
      <p:sp>
        <p:nvSpPr>
          <p:cNvPr id="2103" name="AutoShape 55"/>
          <p:cNvSpPr>
            <a:spLocks noChangeArrowheads="1"/>
          </p:cNvSpPr>
          <p:nvPr/>
        </p:nvSpPr>
        <p:spPr bwMode="auto">
          <a:xfrm>
            <a:off x="7715272" y="5930900"/>
            <a:ext cx="1071570" cy="510778"/>
          </a:xfrm>
          <a:prstGeom prst="roundRect">
            <a:avLst>
              <a:gd name="adj" fmla="val 16667"/>
            </a:avLst>
          </a:prstGeom>
          <a:solidFill>
            <a:schemeClr val="accent1">
              <a:lumMod val="90000"/>
            </a:schemeClr>
          </a:solidFill>
          <a:ln w="38100" cmpd="dbl">
            <a:solidFill>
              <a:srgbClr val="006600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i="1" dirty="0" smtClean="0">
                <a:latin typeface="Times New Roman" pitchFamily="18" charset="0"/>
                <a:sym typeface="Symbol" pitchFamily="18" charset="2"/>
              </a:rPr>
              <a:t>60cb</a:t>
            </a:r>
            <a:endParaRPr lang="ru-RU" sz="2400" b="1" dirty="0">
              <a:latin typeface="Times New Roman" pitchFamily="18" charset="0"/>
              <a:sym typeface="Symbol" pitchFamily="18" charset="2"/>
            </a:endParaRPr>
          </a:p>
        </p:txBody>
      </p:sp>
      <p:grpSp>
        <p:nvGrpSpPr>
          <p:cNvPr id="11" name="Group 58"/>
          <p:cNvGrpSpPr>
            <a:grpSpLocks/>
          </p:cNvGrpSpPr>
          <p:nvPr/>
        </p:nvGrpSpPr>
        <p:grpSpPr bwMode="auto">
          <a:xfrm>
            <a:off x="4787900" y="2043113"/>
            <a:ext cx="2374900" cy="593725"/>
            <a:chOff x="3969" y="618"/>
            <a:chExt cx="1496" cy="374"/>
          </a:xfrm>
        </p:grpSpPr>
        <p:sp>
          <p:nvSpPr>
            <p:cNvPr id="2075" name="AutoShape 42"/>
            <p:cNvSpPr>
              <a:spLocks noChangeArrowheads="1"/>
            </p:cNvSpPr>
            <p:nvPr/>
          </p:nvSpPr>
          <p:spPr bwMode="auto">
            <a:xfrm>
              <a:off x="3969" y="663"/>
              <a:ext cx="317" cy="329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38100" cmpd="dbl">
              <a:solidFill>
                <a:srgbClr val="006600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 b="1">
                  <a:solidFill>
                    <a:srgbClr val="006600"/>
                  </a:solidFill>
                </a:rPr>
                <a:t>1.</a:t>
              </a:r>
            </a:p>
          </p:txBody>
        </p:sp>
        <p:sp>
          <p:nvSpPr>
            <p:cNvPr id="2076" name="Text Box 56"/>
            <p:cNvSpPr txBox="1">
              <a:spLocks noChangeArrowheads="1"/>
            </p:cNvSpPr>
            <p:nvPr/>
          </p:nvSpPr>
          <p:spPr bwMode="auto">
            <a:xfrm>
              <a:off x="4377" y="618"/>
              <a:ext cx="10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</a:rPr>
                <a:t>4</a:t>
              </a:r>
              <a:r>
                <a:rPr lang="ru-RU" sz="2400" b="1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</a:rPr>
                <a:t>8 =</a:t>
              </a:r>
              <a:r>
                <a:rPr lang="en-US" sz="2400" b="1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</a:rPr>
                <a:t> 8</a:t>
              </a:r>
              <a:r>
                <a:rPr lang="ru-RU" sz="2400" b="1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</a:rPr>
                <a:t> </a:t>
              </a:r>
              <a:r>
                <a:rPr lang="ru-RU" sz="2400" b="1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sym typeface="Symbol" pitchFamily="18" charset="2"/>
                </a:rPr>
                <a:t> </a:t>
              </a:r>
              <a:r>
                <a:rPr lang="en-US" sz="2400" b="1" i="1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sym typeface="Symbol" pitchFamily="18" charset="2"/>
                </a:rPr>
                <a:t>n</a:t>
              </a:r>
              <a:endParaRPr lang="ru-RU" sz="24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sym typeface="Symbol" pitchFamily="18" charset="2"/>
              </a:endParaRPr>
            </a:p>
          </p:txBody>
        </p:sp>
      </p:grpSp>
      <p:sp>
        <p:nvSpPr>
          <p:cNvPr id="2073" name="AutoShape 68"/>
          <p:cNvSpPr>
            <a:spLocks noChangeArrowheads="1"/>
          </p:cNvSpPr>
          <p:nvPr/>
        </p:nvSpPr>
        <p:spPr bwMode="auto">
          <a:xfrm>
            <a:off x="2217738" y="1125538"/>
            <a:ext cx="4659312" cy="534987"/>
          </a:xfrm>
          <a:prstGeom prst="roundRect">
            <a:avLst>
              <a:gd name="adj" fmla="val 16667"/>
            </a:avLst>
          </a:prstGeom>
          <a:noFill/>
          <a:ln w="38100" cmpd="dbl">
            <a:solidFill>
              <a:srgbClr val="0066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rgbClr val="FFFF99"/>
                </a:solidFill>
              </a:rPr>
              <a:t>Решите уравнение.</a:t>
            </a:r>
          </a:p>
        </p:txBody>
      </p:sp>
      <p:sp>
        <p:nvSpPr>
          <p:cNvPr id="2115" name="AutoShape 67"/>
          <p:cNvSpPr>
            <a:spLocks noChangeArrowheads="1"/>
          </p:cNvSpPr>
          <p:nvPr/>
        </p:nvSpPr>
        <p:spPr bwMode="auto">
          <a:xfrm>
            <a:off x="1646238" y="1052513"/>
            <a:ext cx="5662612" cy="510778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38100" cmpd="dbl">
            <a:solidFill>
              <a:srgbClr val="0066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 smtClean="0"/>
              <a:t>Проверь</a:t>
            </a:r>
            <a:r>
              <a:rPr lang="en-US" sz="2400" b="1" dirty="0" smtClean="0"/>
              <a:t> </a:t>
            </a:r>
            <a:r>
              <a:rPr lang="ru-RU" sz="2400" b="1" dirty="0" smtClean="0"/>
              <a:t>и оцени :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2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2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2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7" grpId="0" animBg="1"/>
      <p:bldP spid="2080" grpId="0" animBg="1"/>
      <p:bldP spid="2083" grpId="0" animBg="1"/>
      <p:bldP spid="2086" grpId="0" animBg="1"/>
      <p:bldP spid="2089" grpId="0" animBg="1"/>
      <p:bldP spid="2091" grpId="0" animBg="1"/>
      <p:bldP spid="2094" grpId="0" animBg="1"/>
      <p:bldP spid="2097" grpId="0" animBg="1"/>
      <p:bldP spid="2100" grpId="0" animBg="1"/>
      <p:bldP spid="2103" grpId="0" animBg="1"/>
      <p:bldP spid="21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>
            <a:alpha val="5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AutoShape 2"/>
          <p:cNvSpPr>
            <a:spLocks noGrp="1" noChangeArrowheads="1"/>
          </p:cNvSpPr>
          <p:nvPr>
            <p:ph type="title"/>
          </p:nvPr>
        </p:nvSpPr>
        <p:spPr>
          <a:xfrm>
            <a:off x="900113" y="549275"/>
            <a:ext cx="6386531" cy="806450"/>
          </a:xfrm>
        </p:spPr>
        <p:txBody>
          <a:bodyPr/>
          <a:lstStyle/>
          <a:p>
            <a:pPr algn="ctr" eaLnBrk="1" hangingPunct="1"/>
            <a:r>
              <a:rPr lang="ru-RU" dirty="0" smtClean="0">
                <a:solidFill>
                  <a:srgbClr val="0033CC"/>
                </a:solidFill>
              </a:rPr>
              <a:t>  </a:t>
            </a:r>
            <a:r>
              <a:rPr lang="ru-RU" sz="3600" b="1" dirty="0" smtClean="0">
                <a:solidFill>
                  <a:srgbClr val="0033CC"/>
                </a:solidFill>
              </a:rPr>
              <a:t>Тест: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412875"/>
            <a:ext cx="4103687" cy="5111750"/>
          </a:xfrm>
          <a:solidFill>
            <a:schemeClr val="bg1"/>
          </a:solidFill>
          <a:ln w="38100" cmpd="dbl">
            <a:solidFill>
              <a:schemeClr val="tx1"/>
            </a:solidFill>
          </a:ln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l-GR" sz="2400" dirty="0" smtClean="0">
                <a:cs typeface="Arial" pitchFamily="34" charset="0"/>
              </a:rPr>
              <a:t>Ι</a:t>
            </a:r>
            <a:r>
              <a:rPr lang="ru-RU" sz="2400" dirty="0" smtClean="0">
                <a:cs typeface="Arial" pitchFamily="34" charset="0"/>
              </a:rPr>
              <a:t> вариант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400" dirty="0" smtClean="0">
                <a:solidFill>
                  <a:srgbClr val="0000CC"/>
                </a:solidFill>
                <a:cs typeface="Arial" pitchFamily="34" charset="0"/>
              </a:rPr>
              <a:t>1) Вычислите:</a:t>
            </a:r>
            <a:r>
              <a:rPr lang="ru-RU" sz="2400" dirty="0" smtClean="0">
                <a:cs typeface="Arial" pitchFamily="34" charset="0"/>
              </a:rPr>
              <a:t>  </a:t>
            </a:r>
            <a:r>
              <a:rPr lang="ru-RU" sz="2400" b="1" dirty="0" smtClean="0">
                <a:cs typeface="Arial" pitchFamily="34" charset="0"/>
              </a:rPr>
              <a:t>8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400" dirty="0" smtClean="0">
                <a:solidFill>
                  <a:srgbClr val="800080"/>
                </a:solidFill>
                <a:cs typeface="Arial" pitchFamily="34" charset="0"/>
              </a:rPr>
              <a:t>а) </a:t>
            </a:r>
            <a:r>
              <a:rPr lang="ru-RU" sz="2400" b="1" dirty="0" smtClean="0">
                <a:solidFill>
                  <a:srgbClr val="800080"/>
                </a:solidFill>
                <a:cs typeface="Arial" pitchFamily="34" charset="0"/>
              </a:rPr>
              <a:t>64</a:t>
            </a:r>
            <a:r>
              <a:rPr lang="ru-RU" sz="2400" dirty="0" smtClean="0">
                <a:solidFill>
                  <a:srgbClr val="800080"/>
                </a:solidFill>
                <a:cs typeface="Arial" pitchFamily="34" charset="0"/>
              </a:rPr>
              <a:t>; б) </a:t>
            </a:r>
            <a:r>
              <a:rPr lang="ru-RU" sz="2400" b="1" dirty="0" smtClean="0">
                <a:solidFill>
                  <a:srgbClr val="800080"/>
                </a:solidFill>
                <a:cs typeface="Arial" pitchFamily="34" charset="0"/>
              </a:rPr>
              <a:t>16</a:t>
            </a:r>
            <a:r>
              <a:rPr lang="ru-RU" sz="2400" dirty="0" smtClean="0">
                <a:solidFill>
                  <a:srgbClr val="800080"/>
                </a:solidFill>
                <a:cs typeface="Arial" pitchFamily="34" charset="0"/>
              </a:rPr>
              <a:t>; в) </a:t>
            </a:r>
            <a:r>
              <a:rPr lang="ru-RU" sz="2400" b="1" dirty="0" smtClean="0">
                <a:solidFill>
                  <a:srgbClr val="800080"/>
                </a:solidFill>
                <a:cs typeface="Arial" pitchFamily="34" charset="0"/>
              </a:rPr>
              <a:t>2</a:t>
            </a:r>
            <a:r>
              <a:rPr lang="ru-RU" sz="2400" dirty="0" smtClean="0">
                <a:solidFill>
                  <a:srgbClr val="800080"/>
                </a:solidFill>
                <a:cs typeface="Arial" pitchFamily="34" charset="0"/>
              </a:rPr>
              <a:t>; г) </a:t>
            </a:r>
            <a:r>
              <a:rPr lang="ru-RU" sz="2400" b="1" dirty="0" smtClean="0">
                <a:solidFill>
                  <a:srgbClr val="800080"/>
                </a:solidFill>
                <a:cs typeface="Arial" pitchFamily="34" charset="0"/>
              </a:rPr>
              <a:t>8</a:t>
            </a:r>
            <a:r>
              <a:rPr lang="ru-RU" sz="2400" dirty="0" smtClean="0">
                <a:solidFill>
                  <a:srgbClr val="800080"/>
                </a:solidFill>
                <a:cs typeface="Arial" pitchFamily="34" charset="0"/>
              </a:rPr>
              <a:t>.</a:t>
            </a:r>
          </a:p>
          <a:p>
            <a:pPr eaLnBrk="1" hangingPunct="1">
              <a:buFont typeface="Wingdings" pitchFamily="2" charset="2"/>
              <a:buNone/>
            </a:pPr>
            <a:endParaRPr lang="ru-RU" sz="800" dirty="0" smtClean="0">
              <a:solidFill>
                <a:srgbClr val="800080"/>
              </a:solidFill>
              <a:cs typeface="Arial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sz="2400" dirty="0" smtClean="0">
                <a:solidFill>
                  <a:srgbClr val="0033CC"/>
                </a:solidFill>
                <a:cs typeface="Arial" pitchFamily="34" charset="0"/>
              </a:rPr>
              <a:t>2) Вычислите:</a:t>
            </a:r>
            <a:r>
              <a:rPr lang="ru-RU" sz="2400" dirty="0" smtClean="0">
                <a:cs typeface="Arial" pitchFamily="34" charset="0"/>
              </a:rPr>
              <a:t> </a:t>
            </a:r>
            <a:r>
              <a:rPr lang="ru-RU" sz="2400" b="1" dirty="0" smtClean="0">
                <a:cs typeface="Arial" pitchFamily="34" charset="0"/>
              </a:rPr>
              <a:t>2 </a:t>
            </a:r>
            <a:r>
              <a:rPr lang="en-US" sz="2400" b="1" dirty="0" smtClean="0">
                <a:cs typeface="Arial" pitchFamily="34" charset="0"/>
              </a:rPr>
              <a:t>·</a:t>
            </a:r>
            <a:r>
              <a:rPr lang="ru-RU" sz="2400" b="1" dirty="0" smtClean="0">
                <a:cs typeface="Arial" pitchFamily="34" charset="0"/>
              </a:rPr>
              <a:t> 4 </a:t>
            </a:r>
            <a:endParaRPr lang="en-US" sz="2400" b="1" dirty="0" smtClean="0">
              <a:cs typeface="Arial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sz="2400" dirty="0" smtClean="0">
                <a:solidFill>
                  <a:srgbClr val="800080"/>
                </a:solidFill>
                <a:cs typeface="Arial" pitchFamily="34" charset="0"/>
              </a:rPr>
              <a:t>а)</a:t>
            </a:r>
            <a:r>
              <a:rPr lang="ru-RU" sz="2400" b="1" dirty="0" smtClean="0">
                <a:solidFill>
                  <a:srgbClr val="800080"/>
                </a:solidFill>
                <a:cs typeface="Arial" pitchFamily="34" charset="0"/>
              </a:rPr>
              <a:t>24</a:t>
            </a:r>
            <a:r>
              <a:rPr lang="ru-RU" sz="2400" dirty="0" smtClean="0">
                <a:solidFill>
                  <a:srgbClr val="800080"/>
                </a:solidFill>
                <a:cs typeface="Arial" pitchFamily="34" charset="0"/>
              </a:rPr>
              <a:t>; б) </a:t>
            </a:r>
            <a:r>
              <a:rPr lang="ru-RU" sz="2400" b="1" dirty="0" smtClean="0">
                <a:solidFill>
                  <a:srgbClr val="800080"/>
                </a:solidFill>
                <a:cs typeface="Arial" pitchFamily="34" charset="0"/>
              </a:rPr>
              <a:t>128</a:t>
            </a:r>
            <a:r>
              <a:rPr lang="ru-RU" sz="2400" dirty="0" smtClean="0">
                <a:solidFill>
                  <a:srgbClr val="800080"/>
                </a:solidFill>
                <a:cs typeface="Arial" pitchFamily="34" charset="0"/>
              </a:rPr>
              <a:t>; в) </a:t>
            </a:r>
            <a:r>
              <a:rPr lang="ru-RU" sz="2400" b="1" dirty="0" smtClean="0">
                <a:solidFill>
                  <a:srgbClr val="800080"/>
                </a:solidFill>
                <a:cs typeface="Arial" pitchFamily="34" charset="0"/>
              </a:rPr>
              <a:t>512</a:t>
            </a:r>
            <a:r>
              <a:rPr lang="ru-RU" sz="2400" dirty="0" smtClean="0">
                <a:solidFill>
                  <a:srgbClr val="800080"/>
                </a:solidFill>
                <a:cs typeface="Arial" pitchFamily="34" charset="0"/>
              </a:rPr>
              <a:t>; г) </a:t>
            </a:r>
            <a:r>
              <a:rPr lang="ru-RU" sz="2400" b="1" dirty="0" smtClean="0">
                <a:solidFill>
                  <a:srgbClr val="800080"/>
                </a:solidFill>
                <a:cs typeface="Arial" pitchFamily="34" charset="0"/>
              </a:rPr>
              <a:t>32</a:t>
            </a:r>
            <a:r>
              <a:rPr lang="ru-RU" sz="2400" dirty="0" smtClean="0">
                <a:solidFill>
                  <a:srgbClr val="800080"/>
                </a:solidFill>
                <a:cs typeface="Arial" pitchFamily="34" charset="0"/>
              </a:rPr>
              <a:t>.</a:t>
            </a:r>
          </a:p>
          <a:p>
            <a:pPr eaLnBrk="1" hangingPunct="1">
              <a:buFont typeface="Wingdings" pitchFamily="2" charset="2"/>
              <a:buNone/>
            </a:pPr>
            <a:endParaRPr lang="ru-RU" sz="800" dirty="0" smtClean="0">
              <a:cs typeface="Arial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sz="2400" dirty="0" smtClean="0">
                <a:solidFill>
                  <a:srgbClr val="0033CC"/>
                </a:solidFill>
                <a:cs typeface="Arial" pitchFamily="34" charset="0"/>
              </a:rPr>
              <a:t>3) Упростите выражения: </a:t>
            </a:r>
            <a:r>
              <a:rPr lang="ru-RU" sz="2400" b="1" dirty="0" smtClean="0">
                <a:cs typeface="Arial" pitchFamily="34" charset="0"/>
              </a:rPr>
              <a:t>11а – а - 2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400" dirty="0" smtClean="0">
                <a:solidFill>
                  <a:srgbClr val="800080"/>
                </a:solidFill>
                <a:cs typeface="Arial" pitchFamily="34" charset="0"/>
              </a:rPr>
              <a:t>а)</a:t>
            </a:r>
            <a:r>
              <a:rPr lang="ru-RU" sz="2400" b="1" dirty="0" smtClean="0">
                <a:solidFill>
                  <a:srgbClr val="800080"/>
                </a:solidFill>
                <a:cs typeface="Arial" pitchFamily="34" charset="0"/>
              </a:rPr>
              <a:t>11а - 2</a:t>
            </a:r>
            <a:r>
              <a:rPr lang="ru-RU" sz="2400" dirty="0" smtClean="0">
                <a:solidFill>
                  <a:srgbClr val="800080"/>
                </a:solidFill>
                <a:cs typeface="Arial" pitchFamily="34" charset="0"/>
              </a:rPr>
              <a:t>;    б) </a:t>
            </a:r>
            <a:r>
              <a:rPr lang="ru-RU" sz="2400" b="1" dirty="0" smtClean="0">
                <a:solidFill>
                  <a:srgbClr val="800080"/>
                </a:solidFill>
                <a:cs typeface="Arial" pitchFamily="34" charset="0"/>
              </a:rPr>
              <a:t>8а</a:t>
            </a:r>
            <a:r>
              <a:rPr lang="ru-RU" sz="2400" dirty="0" smtClean="0">
                <a:solidFill>
                  <a:srgbClr val="800080"/>
                </a:solidFill>
                <a:cs typeface="Arial" pitchFamily="34" charset="0"/>
              </a:rPr>
              <a:t>;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400" dirty="0" smtClean="0">
                <a:solidFill>
                  <a:srgbClr val="800080"/>
                </a:solidFill>
                <a:cs typeface="Arial" pitchFamily="34" charset="0"/>
              </a:rPr>
              <a:t>в) </a:t>
            </a:r>
            <a:r>
              <a:rPr lang="ru-RU" sz="2400" b="1" dirty="0" smtClean="0">
                <a:solidFill>
                  <a:srgbClr val="800080"/>
                </a:solidFill>
                <a:cs typeface="Arial" pitchFamily="34" charset="0"/>
              </a:rPr>
              <a:t>3а</a:t>
            </a:r>
            <a:r>
              <a:rPr lang="ru-RU" sz="2400" dirty="0" smtClean="0">
                <a:solidFill>
                  <a:srgbClr val="800080"/>
                </a:solidFill>
                <a:cs typeface="Arial" pitchFamily="34" charset="0"/>
              </a:rPr>
              <a:t>;     г)</a:t>
            </a:r>
            <a:r>
              <a:rPr lang="ru-RU" sz="2400" b="1" dirty="0" smtClean="0">
                <a:solidFill>
                  <a:srgbClr val="800080"/>
                </a:solidFill>
                <a:cs typeface="Arial" pitchFamily="34" charset="0"/>
              </a:rPr>
              <a:t>10а - 2</a:t>
            </a:r>
            <a:r>
              <a:rPr lang="ru-RU" sz="2400" dirty="0" smtClean="0">
                <a:solidFill>
                  <a:srgbClr val="800080"/>
                </a:solidFill>
                <a:cs typeface="Arial" pitchFamily="34" charset="0"/>
              </a:rPr>
              <a:t>.</a:t>
            </a:r>
          </a:p>
          <a:p>
            <a:pPr eaLnBrk="1" hangingPunct="1">
              <a:buFont typeface="Wingdings" pitchFamily="2" charset="2"/>
              <a:buNone/>
            </a:pPr>
            <a:endParaRPr lang="ru-RU" sz="2400" dirty="0" smtClean="0">
              <a:solidFill>
                <a:srgbClr val="800080"/>
              </a:solidFill>
              <a:cs typeface="Arial" pitchFamily="34" charset="0"/>
            </a:endParaRPr>
          </a:p>
        </p:txBody>
      </p:sp>
      <p:sp>
        <p:nvSpPr>
          <p:cNvPr id="71684" name="Rectangle 4"/>
          <p:cNvSpPr>
            <a:spLocks noChangeArrowheads="1"/>
          </p:cNvSpPr>
          <p:nvPr/>
        </p:nvSpPr>
        <p:spPr bwMode="auto">
          <a:xfrm>
            <a:off x="2843213" y="184467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tx2"/>
                </a:solidFill>
              </a:rPr>
              <a:t>2</a:t>
            </a:r>
          </a:p>
        </p:txBody>
      </p:sp>
      <p:sp>
        <p:nvSpPr>
          <p:cNvPr id="71685" name="Rectangle 5"/>
          <p:cNvSpPr>
            <a:spLocks noChangeArrowheads="1"/>
          </p:cNvSpPr>
          <p:nvPr/>
        </p:nvSpPr>
        <p:spPr bwMode="auto">
          <a:xfrm>
            <a:off x="3059113" y="27813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tx2"/>
                </a:solidFill>
              </a:rPr>
              <a:t>3</a:t>
            </a:r>
          </a:p>
        </p:txBody>
      </p:sp>
      <p:sp>
        <p:nvSpPr>
          <p:cNvPr id="71686" name="Rectangle 6"/>
          <p:cNvSpPr>
            <a:spLocks noChangeArrowheads="1"/>
          </p:cNvSpPr>
          <p:nvPr/>
        </p:nvSpPr>
        <p:spPr bwMode="auto">
          <a:xfrm>
            <a:off x="4787900" y="1412875"/>
            <a:ext cx="4175125" cy="51117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l-GR" sz="2400" dirty="0">
                <a:cs typeface="Arial" pitchFamily="34" charset="0"/>
              </a:rPr>
              <a:t>ΙΙ</a:t>
            </a:r>
            <a:r>
              <a:rPr lang="ru-RU" sz="2400" dirty="0">
                <a:cs typeface="Arial" pitchFamily="34" charset="0"/>
              </a:rPr>
              <a:t> вариант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ru-RU" sz="2400" dirty="0">
                <a:solidFill>
                  <a:srgbClr val="0000CC"/>
                </a:solidFill>
                <a:cs typeface="Arial" pitchFamily="34" charset="0"/>
              </a:rPr>
              <a:t>1) Вычислите:</a:t>
            </a:r>
            <a:r>
              <a:rPr lang="ru-RU" sz="2400" dirty="0">
                <a:cs typeface="Arial" pitchFamily="34" charset="0"/>
              </a:rPr>
              <a:t>  </a:t>
            </a:r>
            <a:r>
              <a:rPr lang="ru-RU" sz="2400" b="1" dirty="0">
                <a:cs typeface="Arial" pitchFamily="34" charset="0"/>
              </a:rPr>
              <a:t>10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ru-RU" sz="2400" dirty="0">
                <a:solidFill>
                  <a:srgbClr val="800080"/>
                </a:solidFill>
                <a:cs typeface="Arial" pitchFamily="34" charset="0"/>
              </a:rPr>
              <a:t>а) </a:t>
            </a:r>
            <a:r>
              <a:rPr lang="ru-RU" sz="2400" b="1" dirty="0">
                <a:solidFill>
                  <a:srgbClr val="800080"/>
                </a:solidFill>
                <a:cs typeface="Arial" pitchFamily="34" charset="0"/>
              </a:rPr>
              <a:t>30</a:t>
            </a:r>
            <a:r>
              <a:rPr lang="ru-RU" sz="2400" dirty="0">
                <a:solidFill>
                  <a:srgbClr val="800080"/>
                </a:solidFill>
                <a:cs typeface="Arial" pitchFamily="34" charset="0"/>
              </a:rPr>
              <a:t>; б) </a:t>
            </a:r>
            <a:r>
              <a:rPr lang="ru-RU" sz="2400" b="1" dirty="0">
                <a:solidFill>
                  <a:srgbClr val="800080"/>
                </a:solidFill>
                <a:cs typeface="Arial" pitchFamily="34" charset="0"/>
              </a:rPr>
              <a:t>3</a:t>
            </a:r>
            <a:r>
              <a:rPr lang="ru-RU" sz="2400" dirty="0">
                <a:solidFill>
                  <a:srgbClr val="800080"/>
                </a:solidFill>
                <a:cs typeface="Arial" pitchFamily="34" charset="0"/>
              </a:rPr>
              <a:t>; в) </a:t>
            </a:r>
            <a:r>
              <a:rPr lang="ru-RU" sz="2400" b="1" dirty="0">
                <a:solidFill>
                  <a:srgbClr val="800080"/>
                </a:solidFill>
                <a:cs typeface="Arial" pitchFamily="34" charset="0"/>
              </a:rPr>
              <a:t>10</a:t>
            </a:r>
            <a:r>
              <a:rPr lang="ru-RU" sz="2400" dirty="0">
                <a:solidFill>
                  <a:srgbClr val="800080"/>
                </a:solidFill>
                <a:cs typeface="Arial" pitchFamily="34" charset="0"/>
              </a:rPr>
              <a:t>; г) </a:t>
            </a:r>
            <a:r>
              <a:rPr lang="ru-RU" sz="2400" b="1" dirty="0">
                <a:solidFill>
                  <a:srgbClr val="800080"/>
                </a:solidFill>
                <a:cs typeface="Arial" pitchFamily="34" charset="0"/>
              </a:rPr>
              <a:t>1000</a:t>
            </a:r>
            <a:r>
              <a:rPr lang="ru-RU" sz="2400" dirty="0">
                <a:solidFill>
                  <a:srgbClr val="800080"/>
                </a:solidFill>
                <a:cs typeface="Arial" pitchFamily="34" charset="0"/>
              </a:rPr>
              <a:t>.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endParaRPr lang="ru-RU" sz="800" dirty="0">
              <a:cs typeface="Arial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ru-RU" sz="2400" dirty="0">
                <a:solidFill>
                  <a:srgbClr val="0033CC"/>
                </a:solidFill>
                <a:cs typeface="Arial" pitchFamily="34" charset="0"/>
              </a:rPr>
              <a:t>2) Вычислите:</a:t>
            </a:r>
            <a:r>
              <a:rPr lang="ru-RU" sz="2400" dirty="0">
                <a:cs typeface="Arial" pitchFamily="34" charset="0"/>
              </a:rPr>
              <a:t> </a:t>
            </a:r>
            <a:r>
              <a:rPr lang="ru-RU" sz="2400" b="1" dirty="0">
                <a:cs typeface="Arial" pitchFamily="34" charset="0"/>
              </a:rPr>
              <a:t>3 </a:t>
            </a:r>
            <a:r>
              <a:rPr lang="en-US" sz="2400" b="1" dirty="0">
                <a:cs typeface="Arial" pitchFamily="34" charset="0"/>
              </a:rPr>
              <a:t>·</a:t>
            </a:r>
            <a:r>
              <a:rPr lang="ru-RU" sz="2400" b="1" dirty="0">
                <a:cs typeface="Arial" pitchFamily="34" charset="0"/>
              </a:rPr>
              <a:t> 5 </a:t>
            </a:r>
            <a:endParaRPr lang="en-US" sz="2400" b="1" dirty="0">
              <a:cs typeface="Arial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ru-RU" sz="2400" dirty="0">
                <a:solidFill>
                  <a:srgbClr val="800080"/>
                </a:solidFill>
                <a:cs typeface="Arial" pitchFamily="34" charset="0"/>
              </a:rPr>
              <a:t>а)</a:t>
            </a:r>
            <a:r>
              <a:rPr lang="ru-RU" sz="2400" b="1" dirty="0">
                <a:solidFill>
                  <a:srgbClr val="800080"/>
                </a:solidFill>
                <a:cs typeface="Arial" pitchFamily="34" charset="0"/>
              </a:rPr>
              <a:t>45</a:t>
            </a:r>
            <a:r>
              <a:rPr lang="ru-RU" sz="2400" dirty="0">
                <a:solidFill>
                  <a:srgbClr val="800080"/>
                </a:solidFill>
                <a:cs typeface="Arial" pitchFamily="34" charset="0"/>
              </a:rPr>
              <a:t>; б) </a:t>
            </a:r>
            <a:r>
              <a:rPr lang="ru-RU" sz="2400" b="1" dirty="0">
                <a:solidFill>
                  <a:srgbClr val="800080"/>
                </a:solidFill>
                <a:cs typeface="Arial" pitchFamily="34" charset="0"/>
              </a:rPr>
              <a:t>30</a:t>
            </a:r>
            <a:r>
              <a:rPr lang="ru-RU" sz="2400" dirty="0">
                <a:solidFill>
                  <a:srgbClr val="800080"/>
                </a:solidFill>
                <a:cs typeface="Arial" pitchFamily="34" charset="0"/>
              </a:rPr>
              <a:t>; в) </a:t>
            </a:r>
            <a:r>
              <a:rPr lang="ru-RU" sz="2400" b="1" dirty="0">
                <a:solidFill>
                  <a:srgbClr val="800080"/>
                </a:solidFill>
                <a:cs typeface="Arial" pitchFamily="34" charset="0"/>
              </a:rPr>
              <a:t>225</a:t>
            </a:r>
            <a:r>
              <a:rPr lang="ru-RU" sz="2400" dirty="0">
                <a:solidFill>
                  <a:srgbClr val="800080"/>
                </a:solidFill>
                <a:cs typeface="Arial" pitchFamily="34" charset="0"/>
              </a:rPr>
              <a:t>; г) </a:t>
            </a:r>
            <a:r>
              <a:rPr lang="ru-RU" sz="2400" b="1" dirty="0">
                <a:solidFill>
                  <a:srgbClr val="800080"/>
                </a:solidFill>
                <a:cs typeface="Arial" pitchFamily="34" charset="0"/>
              </a:rPr>
              <a:t>75</a:t>
            </a:r>
            <a:r>
              <a:rPr lang="ru-RU" sz="2400" dirty="0">
                <a:solidFill>
                  <a:srgbClr val="800080"/>
                </a:solidFill>
                <a:cs typeface="Arial" pitchFamily="34" charset="0"/>
              </a:rPr>
              <a:t>.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endParaRPr lang="ru-RU" sz="800" dirty="0">
              <a:solidFill>
                <a:srgbClr val="800080"/>
              </a:solidFill>
              <a:cs typeface="Arial" pitchFamily="34" charset="0"/>
            </a:endParaRPr>
          </a:p>
          <a:p>
            <a:pPr marL="342900" indent="-342900" algn="ctr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ru-RU" sz="2400" dirty="0">
                <a:solidFill>
                  <a:srgbClr val="0033CC"/>
                </a:solidFill>
                <a:cs typeface="Arial" pitchFamily="34" charset="0"/>
              </a:rPr>
              <a:t>3) Упростите выражения: </a:t>
            </a:r>
            <a:r>
              <a:rPr lang="ru-RU" sz="2400" b="1" dirty="0">
                <a:cs typeface="Arial" pitchFamily="34" charset="0"/>
              </a:rPr>
              <a:t>11у + у + 3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ru-RU" sz="2400" dirty="0">
                <a:solidFill>
                  <a:srgbClr val="800080"/>
                </a:solidFill>
                <a:cs typeface="Arial" pitchFamily="34" charset="0"/>
              </a:rPr>
              <a:t>а)</a:t>
            </a:r>
            <a:r>
              <a:rPr lang="ru-RU" sz="2400" b="1" dirty="0">
                <a:solidFill>
                  <a:srgbClr val="800080"/>
                </a:solidFill>
                <a:cs typeface="Arial" pitchFamily="34" charset="0"/>
              </a:rPr>
              <a:t>11у + 3</a:t>
            </a:r>
            <a:r>
              <a:rPr lang="ru-RU" sz="2400" dirty="0">
                <a:solidFill>
                  <a:srgbClr val="800080"/>
                </a:solidFill>
                <a:cs typeface="Arial" pitchFamily="34" charset="0"/>
              </a:rPr>
              <a:t>;    б) </a:t>
            </a:r>
            <a:r>
              <a:rPr lang="ru-RU" sz="2400" b="1" dirty="0">
                <a:solidFill>
                  <a:srgbClr val="800080"/>
                </a:solidFill>
                <a:cs typeface="Arial" pitchFamily="34" charset="0"/>
              </a:rPr>
              <a:t>12у + 3</a:t>
            </a:r>
            <a:r>
              <a:rPr lang="ru-RU" sz="2400" dirty="0">
                <a:solidFill>
                  <a:srgbClr val="800080"/>
                </a:solidFill>
                <a:cs typeface="Arial" pitchFamily="34" charset="0"/>
              </a:rPr>
              <a:t>; 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ru-RU" sz="2400" dirty="0">
                <a:solidFill>
                  <a:srgbClr val="800080"/>
                </a:solidFill>
                <a:cs typeface="Arial" pitchFamily="34" charset="0"/>
              </a:rPr>
              <a:t>в) </a:t>
            </a:r>
            <a:r>
              <a:rPr lang="ru-RU" sz="2400" b="1" dirty="0">
                <a:solidFill>
                  <a:srgbClr val="800080"/>
                </a:solidFill>
                <a:cs typeface="Arial" pitchFamily="34" charset="0"/>
              </a:rPr>
              <a:t>14у</a:t>
            </a:r>
            <a:r>
              <a:rPr lang="ru-RU" sz="2400" dirty="0">
                <a:solidFill>
                  <a:srgbClr val="800080"/>
                </a:solidFill>
                <a:cs typeface="Arial" pitchFamily="34" charset="0"/>
              </a:rPr>
              <a:t>;     г)</a:t>
            </a:r>
            <a:r>
              <a:rPr lang="ru-RU" sz="2400" b="1" dirty="0">
                <a:solidFill>
                  <a:srgbClr val="800080"/>
                </a:solidFill>
                <a:cs typeface="Arial" pitchFamily="34" charset="0"/>
              </a:rPr>
              <a:t>15у</a:t>
            </a:r>
            <a:r>
              <a:rPr lang="ru-RU" sz="2400" dirty="0">
                <a:solidFill>
                  <a:srgbClr val="800080"/>
                </a:solidFill>
                <a:cs typeface="Arial" pitchFamily="34" charset="0"/>
              </a:rPr>
              <a:t>.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</a:pPr>
            <a:endParaRPr lang="ru-RU" sz="2400" dirty="0">
              <a:solidFill>
                <a:srgbClr val="800080"/>
              </a:solidFill>
              <a:cs typeface="Arial" pitchFamily="34" charset="0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7380288" y="177323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tx2"/>
                </a:solidFill>
              </a:rPr>
              <a:t>3</a:t>
            </a:r>
          </a:p>
        </p:txBody>
      </p:sp>
      <p:sp>
        <p:nvSpPr>
          <p:cNvPr id="71688" name="Rectangle 8"/>
          <p:cNvSpPr>
            <a:spLocks noChangeArrowheads="1"/>
          </p:cNvSpPr>
          <p:nvPr/>
        </p:nvSpPr>
        <p:spPr bwMode="auto">
          <a:xfrm>
            <a:off x="7524750" y="27813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chemeClr val="tx2"/>
                </a:solidFill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3" grpId="0" build="p" animBg="1"/>
      <p:bldP spid="7168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14480" y="857232"/>
            <a:ext cx="58579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Проверь себя!</a:t>
            </a:r>
            <a:endParaRPr lang="ru-RU" sz="32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2910" y="1928802"/>
            <a:ext cx="7429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  <a:t>1 вариант                       2 вариант</a:t>
            </a:r>
            <a:endParaRPr lang="ru-RU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57224" y="3000372"/>
            <a:ext cx="68580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r>
              <a:rPr lang="ru-RU" sz="4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б) г)                   </a:t>
            </a:r>
            <a:r>
              <a:rPr lang="ru-RU" sz="4000" b="1" dirty="0" err="1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</a:t>
            </a:r>
            <a:r>
              <a:rPr lang="ru-RU" sz="4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ru-RU" sz="4000" b="1" dirty="0" err="1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</a:t>
            </a:r>
            <a:r>
              <a:rPr lang="ru-RU" sz="4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б)</a:t>
            </a:r>
            <a:endParaRPr lang="ru-RU" sz="4000" b="1" dirty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 descr="удивленный мышонок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78" y="3860800"/>
            <a:ext cx="2286016" cy="2568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633</TotalTime>
  <Words>828</Words>
  <Application>Microsoft Office PowerPoint</Application>
  <PresentationFormat>Экран (4:3)</PresentationFormat>
  <Paragraphs>152</Paragraphs>
  <Slides>19</Slides>
  <Notes>0</Notes>
  <HiddenSlides>0</HiddenSlides>
  <MMClips>1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1" baseType="lpstr">
      <vt:lpstr>Эркер</vt:lpstr>
      <vt:lpstr>Формула</vt:lpstr>
      <vt:lpstr>     ТЕМА: Обобщение и                      совершенствование знаний</vt:lpstr>
      <vt:lpstr>Слайд 2</vt:lpstr>
      <vt:lpstr>Слайд 3</vt:lpstr>
      <vt:lpstr>        Математику нельзя изучать, наблюдая, как это делает сосед! А. Нивен </vt:lpstr>
      <vt:lpstr>Слайд 5</vt:lpstr>
      <vt:lpstr>Слайд 6</vt:lpstr>
      <vt:lpstr>Слайд 7</vt:lpstr>
      <vt:lpstr>  Тест: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Оцени себя!</vt:lpstr>
      <vt:lpstr>Слайд 17</vt:lpstr>
      <vt:lpstr>Слайд 18</vt:lpstr>
      <vt:lpstr>Слайд 19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49</cp:revision>
  <dcterms:created xsi:type="dcterms:W3CDTF">2013-12-01T12:24:08Z</dcterms:created>
  <dcterms:modified xsi:type="dcterms:W3CDTF">2013-12-23T15:57:26Z</dcterms:modified>
</cp:coreProperties>
</file>