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73" r:id="rId12"/>
    <p:sldId id="285" r:id="rId13"/>
    <p:sldId id="265" r:id="rId14"/>
    <p:sldId id="266" r:id="rId15"/>
    <p:sldId id="276" r:id="rId16"/>
    <p:sldId id="281" r:id="rId17"/>
    <p:sldId id="280" r:id="rId18"/>
    <p:sldId id="282" r:id="rId19"/>
    <p:sldId id="269" r:id="rId20"/>
    <p:sldId id="270" r:id="rId21"/>
    <p:sldId id="271" r:id="rId22"/>
    <p:sldId id="28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4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88609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Фрагмент интегрированного занятия (классный час + ОБЖ)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Тема: Вежливость - основа безопасной жизни.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Зайцева Ирина Владимировна</a:t>
            </a:r>
          </a:p>
          <a:p>
            <a:r>
              <a:rPr lang="ru-RU" dirty="0" smtClean="0"/>
              <a:t>245-627-359</a:t>
            </a:r>
            <a:endParaRPr lang="ru-RU" dirty="0"/>
          </a:p>
        </p:txBody>
      </p:sp>
      <p:pic>
        <p:nvPicPr>
          <p:cNvPr id="4" name="Picture 4" descr="C:\Documents and Settings\User\Мои документы\Моя музыка\i (27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4214818"/>
            <a:ext cx="3611905" cy="20999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703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Задание: </a:t>
            </a:r>
          </a:p>
          <a:p>
            <a:pPr>
              <a:buNone/>
            </a:pPr>
            <a:r>
              <a:rPr lang="ru-RU" dirty="0" smtClean="0"/>
              <a:t>Сделать для себя памятку о поведении на дороге  (вставить пропущенные слова).</a:t>
            </a:r>
            <a:endParaRPr lang="ru-RU" dirty="0"/>
          </a:p>
        </p:txBody>
      </p:sp>
      <p:pic>
        <p:nvPicPr>
          <p:cNvPr id="4" name="Picture 2" descr="C:\Documents and Settings\User\Мои документы\Моя музыка\i (17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29058" y="2357430"/>
            <a:ext cx="4081505" cy="2887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98978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5500" dirty="0" smtClean="0"/>
              <a:t>Памятка для детей по ПДД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Помните, что Ваша жизнь и      …    на дорогах зависит, прежде всего, от вас.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Никогда не спешите на    …     части.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Переходите дорогу только на    …     сигнал светофора, когда загорелся зеленый – убедитесь, что автомобили остановились, водители вас видят и пропускают.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При выходе из автобуса, трамвая, такси, помните, что     …      должны сделать это первыми.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Выйдя из общественного транспорта, подождите, когда он отъедет от    …      , и только после этого переходите проезжую часть дороги, убедившись, что рядом нет приближающихся машин. Если рядом есть      …..     или пешеходный переход – дойдите до него и там переходите дорогу.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При переходе дороги, если нет рядом пешеходного перехода, необходимо посмотреть направо и налево, убедившись в отсутствии машин начать движение, дойдя до середины еще раз посмотреть    …..     , и если машин нет, закончить переход;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Не разговаривайте при переходе    ….      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Приучитесь переходить      …      не там, где вам надо, а там, где есть переходы.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Научите всматриваться в даль и оценивать    ….     приближающегося транспорта для того, чтобы суметь вычислить время, за которое машина сможет доехать до вас.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Уважайте     ….     и других участников дорожного движения!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Будьте     ….      на дорогах!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Берегите свою      …     и здоровье!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dirty="0" smtClean="0"/>
              <a:t>Помните, что Ваша жизнь и </a:t>
            </a:r>
            <a:r>
              <a:rPr lang="ru-RU" sz="1400" dirty="0" smtClean="0">
                <a:solidFill>
                  <a:srgbClr val="FFFF00"/>
                </a:solidFill>
              </a:rPr>
              <a:t>безопасность</a:t>
            </a:r>
            <a:r>
              <a:rPr lang="ru-RU" sz="1400" dirty="0" smtClean="0"/>
              <a:t> на дорогах зависит, прежде всего, от вас.</a:t>
            </a:r>
          </a:p>
          <a:p>
            <a:r>
              <a:rPr lang="ru-RU" sz="1400" dirty="0" smtClean="0"/>
              <a:t>Никогда не спешите на </a:t>
            </a:r>
            <a:r>
              <a:rPr lang="ru-RU" sz="1400" dirty="0" smtClean="0">
                <a:solidFill>
                  <a:srgbClr val="FFFF00"/>
                </a:solidFill>
              </a:rPr>
              <a:t>проезжей </a:t>
            </a:r>
            <a:r>
              <a:rPr lang="ru-RU" sz="1400" dirty="0" smtClean="0"/>
              <a:t>части.</a:t>
            </a:r>
          </a:p>
          <a:p>
            <a:r>
              <a:rPr lang="ru-RU" sz="1400" dirty="0" smtClean="0"/>
              <a:t> Переходите дорогу только на </a:t>
            </a:r>
            <a:r>
              <a:rPr lang="ru-RU" sz="1400" dirty="0" smtClean="0">
                <a:solidFill>
                  <a:srgbClr val="FFFF00"/>
                </a:solidFill>
              </a:rPr>
              <a:t>зеленый </a:t>
            </a:r>
            <a:r>
              <a:rPr lang="ru-RU" sz="1400" dirty="0" smtClean="0"/>
              <a:t>сигнал светофора, когда загорелся зеленый – убедитесь, что автомобили остановились, водители вас видят и пропускают.</a:t>
            </a:r>
          </a:p>
          <a:p>
            <a:r>
              <a:rPr lang="ru-RU" sz="1400" dirty="0" smtClean="0"/>
              <a:t>При выходе из автобуса, трамвая, такси, помните, что </a:t>
            </a:r>
            <a:r>
              <a:rPr lang="ru-RU" sz="1400" dirty="0" smtClean="0">
                <a:solidFill>
                  <a:srgbClr val="FFFF00"/>
                </a:solidFill>
              </a:rPr>
              <a:t>взрослые</a:t>
            </a:r>
            <a:r>
              <a:rPr lang="ru-RU" sz="1400" dirty="0" smtClean="0"/>
              <a:t> должны сделать это первыми.</a:t>
            </a:r>
          </a:p>
          <a:p>
            <a:r>
              <a:rPr lang="ru-RU" sz="1400" dirty="0" smtClean="0"/>
              <a:t>Выйдя из общественного транспорта, подождите, когда он отъедет от </a:t>
            </a:r>
            <a:r>
              <a:rPr lang="ru-RU" sz="1400" dirty="0" smtClean="0">
                <a:solidFill>
                  <a:srgbClr val="FFFF00"/>
                </a:solidFill>
              </a:rPr>
              <a:t>остановки</a:t>
            </a:r>
            <a:r>
              <a:rPr lang="ru-RU" sz="1400" dirty="0" smtClean="0"/>
              <a:t>, и только после этого переходите проезжую часть дороги, убедившись, что рядом нет приближающихся машин. Если рядом есть </a:t>
            </a:r>
            <a:r>
              <a:rPr lang="ru-RU" sz="1400" dirty="0" smtClean="0">
                <a:solidFill>
                  <a:srgbClr val="C00000"/>
                </a:solidFill>
              </a:rPr>
              <a:t>светофор</a:t>
            </a:r>
            <a:r>
              <a:rPr lang="ru-RU" sz="1400" dirty="0" smtClean="0"/>
              <a:t> или пешеходный переход – дойдите до него и там переходите дорогу.</a:t>
            </a:r>
          </a:p>
          <a:p>
            <a:r>
              <a:rPr lang="ru-RU" sz="1400" dirty="0" smtClean="0"/>
              <a:t>При переходе дороги, если нет рядом пешеходного перехода, необходимо посмотреть направо и налево, убедившись в отсутствии машин начать движение, дойдя до середины еще раз посмотреть </a:t>
            </a:r>
            <a:r>
              <a:rPr lang="ru-RU" sz="1400" dirty="0" smtClean="0">
                <a:solidFill>
                  <a:srgbClr val="C00000"/>
                </a:solidFill>
              </a:rPr>
              <a:t>направо</a:t>
            </a:r>
            <a:r>
              <a:rPr lang="ru-RU" sz="1400" dirty="0" smtClean="0"/>
              <a:t>, и если машин нет, закончить переход;</a:t>
            </a:r>
          </a:p>
          <a:p>
            <a:r>
              <a:rPr lang="ru-RU" sz="1400" dirty="0" smtClean="0"/>
              <a:t> Не разговаривайте при переходе </a:t>
            </a:r>
            <a:r>
              <a:rPr lang="ru-RU" sz="1400" dirty="0" smtClean="0">
                <a:solidFill>
                  <a:srgbClr val="C00000"/>
                </a:solidFill>
              </a:rPr>
              <a:t>дороги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Приучитесь переходить </a:t>
            </a:r>
            <a:r>
              <a:rPr lang="ru-RU" sz="1400" dirty="0" smtClean="0">
                <a:solidFill>
                  <a:srgbClr val="C00000"/>
                </a:solidFill>
              </a:rPr>
              <a:t>дорогу</a:t>
            </a:r>
            <a:r>
              <a:rPr lang="ru-RU" sz="1400" dirty="0" smtClean="0"/>
              <a:t> не там, где вам надо, а там, где есть переходы.</a:t>
            </a:r>
          </a:p>
          <a:p>
            <a:r>
              <a:rPr lang="ru-RU" sz="1400" dirty="0" smtClean="0"/>
              <a:t> Научите всматриваться в даль и оценивать </a:t>
            </a:r>
            <a:r>
              <a:rPr lang="ru-RU" sz="1400" dirty="0" smtClean="0">
                <a:solidFill>
                  <a:srgbClr val="C00000"/>
                </a:solidFill>
              </a:rPr>
              <a:t>скорость</a:t>
            </a:r>
            <a:r>
              <a:rPr lang="ru-RU" sz="1400" dirty="0" smtClean="0"/>
              <a:t> приближающегося транспорта для того, чтобы суметь вычислить время, за которое машина сможет доехать до вас.</a:t>
            </a:r>
          </a:p>
          <a:p>
            <a:r>
              <a:rPr lang="ru-RU" sz="1400" dirty="0" smtClean="0"/>
              <a:t> Уважайте </a:t>
            </a:r>
            <a:r>
              <a:rPr lang="ru-RU" sz="1400" dirty="0" smtClean="0">
                <a:solidFill>
                  <a:srgbClr val="C00000"/>
                </a:solidFill>
              </a:rPr>
              <a:t>себя</a:t>
            </a:r>
            <a:r>
              <a:rPr lang="ru-RU" sz="1400" dirty="0" smtClean="0"/>
              <a:t> и других участников дорожного движения!</a:t>
            </a:r>
          </a:p>
          <a:p>
            <a:r>
              <a:rPr lang="ru-RU" sz="1400" dirty="0" smtClean="0"/>
              <a:t> Будьте </a:t>
            </a:r>
            <a:r>
              <a:rPr lang="ru-RU" sz="1400" dirty="0" smtClean="0">
                <a:solidFill>
                  <a:srgbClr val="C00000"/>
                </a:solidFill>
              </a:rPr>
              <a:t>внимательнее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smtClean="0"/>
              <a:t>на дорогах!</a:t>
            </a:r>
          </a:p>
          <a:p>
            <a:r>
              <a:rPr lang="ru-RU" sz="1400" dirty="0" smtClean="0"/>
              <a:t> Берегите свою </a:t>
            </a:r>
            <a:r>
              <a:rPr lang="ru-RU" sz="1400" dirty="0" smtClean="0">
                <a:solidFill>
                  <a:srgbClr val="C00000"/>
                </a:solidFill>
              </a:rPr>
              <a:t>жизнь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smtClean="0"/>
              <a:t>и здоровье!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Выберите </a:t>
            </a:r>
            <a:r>
              <a:rPr lang="ru-RU" i="1" dirty="0"/>
              <a:t>из предложенных вариантов результатов </a:t>
            </a:r>
            <a:r>
              <a:rPr lang="ru-RU" i="1" dirty="0" smtClean="0"/>
              <a:t>универсальных учебных действий (УУД) </a:t>
            </a:r>
            <a:r>
              <a:rPr lang="ru-RU" i="1" dirty="0"/>
              <a:t>те, которые вы достигли при выполнении этих заданий.</a:t>
            </a:r>
            <a:endParaRPr lang="ru-RU" dirty="0"/>
          </a:p>
          <a:p>
            <a:endParaRPr lang="ru-RU" dirty="0"/>
          </a:p>
        </p:txBody>
      </p:sp>
      <p:pic>
        <p:nvPicPr>
          <p:cNvPr id="8194" name="Picture 2" descr="C:\Documents and Settings\User\Мои документы\Моя музыка\i (49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2976" y="3286124"/>
            <a:ext cx="2786082" cy="2258985"/>
          </a:xfrm>
          <a:prstGeom prst="rect">
            <a:avLst/>
          </a:prstGeom>
          <a:noFill/>
        </p:spPr>
      </p:pic>
      <p:pic>
        <p:nvPicPr>
          <p:cNvPr id="8196" name="Picture 4" descr="C:\Documents and Settings\User\Мои документы\Моя музыка\i (48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78683" y="3286124"/>
            <a:ext cx="252985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pPr>
              <a:buFont typeface="Wingdings" pitchFamily="2" charset="2"/>
              <a:buChar char="ü"/>
            </a:pPr>
            <a:r>
              <a:rPr lang="ru-RU" sz="2400" i="1" dirty="0" smtClean="0"/>
              <a:t>Сформировавшиеся в образовательном процессе мотивы деятельности, система ценностных отношений учащихся (к себе , другим участникам образовательного процесса, самому образовательному процессу)</a:t>
            </a:r>
            <a:endParaRPr lang="ru-RU" sz="2400" i="1" dirty="0"/>
          </a:p>
        </p:txBody>
      </p:sp>
      <p:pic>
        <p:nvPicPr>
          <p:cNvPr id="4099" name="Picture 3" descr="C:\Documents and Settings\User\Мои документы\Моя музыка\i (36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0" y="3174216"/>
            <a:ext cx="1285884" cy="1706925"/>
          </a:xfrm>
          <a:prstGeom prst="rect">
            <a:avLst/>
          </a:prstGeom>
          <a:noFill/>
        </p:spPr>
      </p:pic>
      <p:pic>
        <p:nvPicPr>
          <p:cNvPr id="4100" name="Picture 4" descr="C:\Documents and Settings\User\Мои документы\Моя музыка\i (37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29321" y="3286124"/>
            <a:ext cx="2095501" cy="1571626"/>
          </a:xfrm>
          <a:prstGeom prst="rect">
            <a:avLst/>
          </a:prstGeom>
          <a:noFill/>
        </p:spPr>
      </p:pic>
      <p:pic>
        <p:nvPicPr>
          <p:cNvPr id="4101" name="Picture 5" descr="C:\Documents and Settings\User\Мои документы\Моя музыка\i (38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28662" y="3303973"/>
            <a:ext cx="2071702" cy="1553777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214290"/>
            <a:ext cx="78041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214290"/>
            <a:ext cx="78041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1091357"/>
            <a:ext cx="8352928" cy="168957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ü"/>
            </a:pPr>
            <a:r>
              <a:rPr lang="ru-RU" i="1" dirty="0"/>
              <a:t>Воспитание целеустремленности, трудолюбия, самостоятельности в приобретении новых знаний и умений, формирование навыков самоконтроля и самооценки, добросовестного отношения к учению, умения управлять своей познавательной деятельностью</a:t>
            </a:r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8804" y="2924945"/>
            <a:ext cx="8352928" cy="50405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3" y="3429001"/>
            <a:ext cx="8352929" cy="194421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572008"/>
            <a:ext cx="8352928" cy="150019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/>
          </a:p>
        </p:txBody>
      </p:sp>
      <p:sp>
        <p:nvSpPr>
          <p:cNvPr id="6" name="Овал 5"/>
          <p:cNvSpPr/>
          <p:nvPr/>
        </p:nvSpPr>
        <p:spPr>
          <a:xfrm>
            <a:off x="2786050" y="2928934"/>
            <a:ext cx="3744416" cy="49761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Ключевые слова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1357290" y="3714752"/>
            <a:ext cx="2357454" cy="71438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П</a:t>
            </a:r>
            <a:r>
              <a:rPr lang="ru-RU" sz="2000" b="1" dirty="0" smtClean="0"/>
              <a:t>омните</a:t>
            </a:r>
            <a:endParaRPr lang="ru-RU" sz="2000" b="1" dirty="0"/>
          </a:p>
        </p:txBody>
      </p:sp>
      <p:sp>
        <p:nvSpPr>
          <p:cNvPr id="8" name="Овал 7"/>
          <p:cNvSpPr/>
          <p:nvPr/>
        </p:nvSpPr>
        <p:spPr>
          <a:xfrm>
            <a:off x="2143108" y="4786322"/>
            <a:ext cx="2857520" cy="100013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Совет</a:t>
            </a:r>
            <a:endParaRPr lang="ru-RU" sz="2800" b="1" dirty="0"/>
          </a:p>
        </p:txBody>
      </p:sp>
      <p:pic>
        <p:nvPicPr>
          <p:cNvPr id="5122" name="Picture 2" descr="C:\Documents and Settings\User\Мои документы\Моя музыка\i (39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00760" y="4643446"/>
            <a:ext cx="1447800" cy="1428750"/>
          </a:xfrm>
          <a:prstGeom prst="rect">
            <a:avLst/>
          </a:prstGeom>
          <a:noFill/>
        </p:spPr>
      </p:pic>
      <p:pic>
        <p:nvPicPr>
          <p:cNvPr id="5123" name="Picture 3" descr="C:\Documents and Settings\User\Мои документы\Моя музыка\i (40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48" y="3500438"/>
            <a:ext cx="1235866" cy="10715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875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0"/>
            <a:ext cx="78041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974725"/>
            <a:ext cx="8568952" cy="151817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i="1" dirty="0"/>
              <a:t>Воспитание целеустремленности, трудолюбия, самостоятельности в приобретении новых знаний и умений, формирование навыков самоконтроля и самооценки, добросовестного отношения к учению, умения управлять своей познавательной </a:t>
            </a:r>
            <a:r>
              <a:rPr lang="ru-RU" sz="1600" i="1" dirty="0" smtClean="0"/>
              <a:t>деятельностью(задания «?!»  и «!» –навыки самоорганизации деятельности)</a:t>
            </a:r>
            <a:endParaRPr lang="ru-RU" sz="16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708920"/>
            <a:ext cx="4392488" cy="388843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/>
              <a:t>(Описание ситуации)</a:t>
            </a:r>
          </a:p>
          <a:p>
            <a:r>
              <a:rPr lang="ru-RU" sz="1600" i="1" dirty="0" smtClean="0"/>
              <a:t>Мальчик собирается перейти через дорогу. Слева от него на некотором расстоянии – поворот дороги, откуда выезжает автомобиль.</a:t>
            </a:r>
          </a:p>
          <a:p>
            <a:endParaRPr lang="ru-RU" sz="1600" dirty="0" smtClean="0"/>
          </a:p>
          <a:p>
            <a:r>
              <a:rPr lang="ru-RU" sz="1600" dirty="0" smtClean="0"/>
              <a:t>Вопрос.</a:t>
            </a:r>
          </a:p>
          <a:p>
            <a:r>
              <a:rPr lang="ru-RU" sz="1600" i="1" dirty="0" smtClean="0"/>
              <a:t>Может ли мальчик в этих условиях перейти дорогу?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76056" y="2708920"/>
            <a:ext cx="3960440" cy="388843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___________________________</a:t>
            </a:r>
          </a:p>
          <a:p>
            <a:pPr algn="ctr"/>
            <a:r>
              <a:rPr lang="ru-RU" dirty="0"/>
              <a:t>___________________________</a:t>
            </a:r>
          </a:p>
          <a:p>
            <a:pPr algn="ctr"/>
            <a:r>
              <a:rPr lang="ru-RU" dirty="0"/>
              <a:t>___________________________</a:t>
            </a:r>
          </a:p>
          <a:p>
            <a:pPr algn="ctr"/>
            <a:r>
              <a:rPr lang="ru-RU" dirty="0"/>
              <a:t>___________________________</a:t>
            </a:r>
          </a:p>
          <a:p>
            <a:pPr algn="ctr"/>
            <a:r>
              <a:rPr lang="ru-RU" dirty="0"/>
              <a:t>(самостоятельно записать то, на чем акцентировал внимание учитель на уроке, домашнее задание, тему сообщения, которое надо подготовить и т.д.)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714620"/>
            <a:ext cx="432048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?!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2816932"/>
            <a:ext cx="360040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9238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4" y="0"/>
            <a:ext cx="87487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5720" y="928670"/>
            <a:ext cx="8501122" cy="142876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sz="1600" i="1" dirty="0" smtClean="0">
                <a:solidFill>
                  <a:srgbClr val="FF0000"/>
                </a:solidFill>
              </a:rPr>
              <a:t>Регулятивные УУД: </a:t>
            </a:r>
            <a:r>
              <a:rPr lang="ru-RU" sz="1600" i="1" dirty="0" smtClean="0"/>
              <a:t>формирование умений </a:t>
            </a:r>
            <a:r>
              <a:rPr lang="ru-RU" sz="1600" i="1" dirty="0" err="1" smtClean="0"/>
              <a:t>целеполагания</a:t>
            </a:r>
            <a:r>
              <a:rPr lang="ru-RU" sz="1600" i="1" dirty="0" smtClean="0"/>
              <a:t>, планирования </a:t>
            </a:r>
          </a:p>
          <a:p>
            <a:r>
              <a:rPr lang="ru-RU" sz="1600" i="1" dirty="0" smtClean="0"/>
              <a:t>своей деятельности, нахождения алгоритма решения, выдвижения гипотез, </a:t>
            </a:r>
          </a:p>
          <a:p>
            <a:r>
              <a:rPr lang="ru-RU" sz="1600" i="1" dirty="0" smtClean="0"/>
              <a:t>оформления, проверки и оценивания конечного результата, корректировки, </a:t>
            </a:r>
          </a:p>
          <a:p>
            <a:r>
              <a:rPr lang="ru-RU" sz="1600" i="1" dirty="0" smtClean="0"/>
              <a:t>самостоятельной работы с информацией для выполнения конкретного </a:t>
            </a:r>
          </a:p>
          <a:p>
            <a:r>
              <a:rPr lang="ru-RU" sz="1600" i="1" dirty="0" smtClean="0"/>
              <a:t>задания </a:t>
            </a:r>
            <a:endParaRPr lang="ru-RU" sz="16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714620"/>
            <a:ext cx="2857520" cy="257176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1.Безопасность в доме.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2. Безопасность на улице.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3.Пожарная безопасность.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4.Безопасность в общественном транспорте.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5.Электробезопасность.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6.Опасные вещества.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7. Взрыв и обрушение дома.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2357430"/>
            <a:ext cx="4929222" cy="407196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Подготовка к семинару или конференции на тему «Личная безопасность»</a:t>
            </a:r>
          </a:p>
          <a:p>
            <a:pPr algn="just"/>
            <a:r>
              <a:rPr lang="ru-RU" sz="1400" dirty="0" smtClean="0"/>
              <a:t>1.Выберите интересную для вас тему и согласуйте свой выбор с учителем ОБЖ.</a:t>
            </a:r>
          </a:p>
          <a:p>
            <a:pPr algn="just"/>
            <a:r>
              <a:rPr lang="ru-RU" sz="1400" dirty="0" smtClean="0"/>
              <a:t>2.Используя поисковую систему </a:t>
            </a:r>
            <a:r>
              <a:rPr lang="en-US" sz="1400" dirty="0" smtClean="0"/>
              <a:t>Google </a:t>
            </a:r>
            <a:r>
              <a:rPr lang="ru-RU" sz="1400" dirty="0" smtClean="0"/>
              <a:t>или другую систему, найдите фотографии и рисунки по избранной теме. Посмотрев несколько статей, выберите из них соответствующие вашей теме.</a:t>
            </a:r>
          </a:p>
          <a:p>
            <a:pPr algn="just"/>
            <a:r>
              <a:rPr lang="ru-RU" sz="1400" dirty="0" smtClean="0"/>
              <a:t>3.Составьте план сообщения. Подготовьте текст сообщения, используя отобранные вами материалы, фотографии, рисунки. Ваше выступление будет тем успешнее, чем больше будет в презентации красочных иллюстраций и меньше текстов для чтения. </a:t>
            </a:r>
            <a:endParaRPr lang="ru-RU" sz="1400" dirty="0"/>
          </a:p>
        </p:txBody>
      </p:sp>
      <p:sp>
        <p:nvSpPr>
          <p:cNvPr id="6" name="Овал 5"/>
          <p:cNvSpPr/>
          <p:nvPr/>
        </p:nvSpPr>
        <p:spPr>
          <a:xfrm>
            <a:off x="214282" y="2714620"/>
            <a:ext cx="3286148" cy="28575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sz="1400" b="1" dirty="0" smtClean="0">
                <a:solidFill>
                  <a:srgbClr val="00B050"/>
                </a:solidFill>
              </a:rPr>
              <a:t>Темы сообщений</a:t>
            </a:r>
            <a:endParaRPr lang="ru-RU" sz="1400" b="1" dirty="0">
              <a:solidFill>
                <a:srgbClr val="00B05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786182" y="2285992"/>
            <a:ext cx="5072066" cy="42862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sz="1600" b="1" dirty="0" smtClean="0">
                <a:solidFill>
                  <a:srgbClr val="00B050"/>
                </a:solidFill>
              </a:rPr>
              <a:t>Индивидуальное 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4" y="82773"/>
            <a:ext cx="87487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5720" y="857232"/>
            <a:ext cx="8501122" cy="121444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i="1" dirty="0" smtClean="0">
                <a:solidFill>
                  <a:srgbClr val="FF0000"/>
                </a:solidFill>
              </a:rPr>
              <a:t>Коммуникативные УУД: </a:t>
            </a:r>
            <a:r>
              <a:rPr lang="ru-RU" i="1" dirty="0" smtClean="0"/>
              <a:t>планирование сотрудничества, </a:t>
            </a:r>
          </a:p>
          <a:p>
            <a:r>
              <a:rPr lang="ru-RU" i="1" dirty="0" smtClean="0"/>
              <a:t>согласование действий, умение слушать и слышать, вступать в </a:t>
            </a:r>
          </a:p>
          <a:p>
            <a:r>
              <a:rPr lang="ru-RU" i="1" dirty="0" smtClean="0"/>
              <a:t>диалог, доказывать и защищать свои идеи </a:t>
            </a:r>
            <a:endParaRPr lang="ru-RU" i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2214554"/>
            <a:ext cx="3857652" cy="924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57818" y="2143116"/>
            <a:ext cx="3047259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email"/>
          <a:srcRect l="11902" t="4070" r="4788"/>
          <a:stretch>
            <a:fillRect/>
          </a:stretch>
        </p:blipFill>
        <p:spPr bwMode="auto">
          <a:xfrm>
            <a:off x="1285852" y="3500438"/>
            <a:ext cx="1862315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Documents and Settings\User\Мои документы\Моя музыка\i (34)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572132" y="3643314"/>
            <a:ext cx="2828929" cy="1790461"/>
          </a:xfrm>
          <a:prstGeom prst="rect">
            <a:avLst/>
          </a:prstGeom>
          <a:noFill/>
        </p:spPr>
      </p:pic>
      <p:pic>
        <p:nvPicPr>
          <p:cNvPr id="5" name="Picture 3" descr="C:\Documents and Settings\User\Мои документы\Моя музыка\i (35)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357554" y="4029375"/>
            <a:ext cx="1928826" cy="2051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Познавательные УУД</a:t>
            </a:r>
            <a:r>
              <a:rPr lang="ru-RU" dirty="0"/>
              <a:t>: </a:t>
            </a:r>
            <a:r>
              <a:rPr lang="ru-RU" i="1" dirty="0"/>
              <a:t>поиск и выделение необходимой информации для объяснения явлений, использование, создание, применение и преобразование знаков и символов, моделей и схем</a:t>
            </a:r>
          </a:p>
        </p:txBody>
      </p:sp>
      <p:pic>
        <p:nvPicPr>
          <p:cNvPr id="6146" name="Picture 2" descr="C:\Documents and Settings\User\Мои документы\Моя музыка\i (4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38" y="4071942"/>
            <a:ext cx="1905000" cy="1428750"/>
          </a:xfrm>
          <a:prstGeom prst="rect">
            <a:avLst/>
          </a:prstGeom>
          <a:noFill/>
        </p:spPr>
      </p:pic>
      <p:pic>
        <p:nvPicPr>
          <p:cNvPr id="6147" name="Picture 3" descr="C:\Documents and Settings\User\Мои документы\Моя музыка\i (4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14744" y="3857628"/>
            <a:ext cx="2357454" cy="1768091"/>
          </a:xfrm>
          <a:prstGeom prst="rect">
            <a:avLst/>
          </a:prstGeom>
          <a:noFill/>
        </p:spPr>
      </p:pic>
      <p:pic>
        <p:nvPicPr>
          <p:cNvPr id="6148" name="Picture 4" descr="C:\Documents and Settings\User\Мои документы\Моя музыка\i (43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15140" y="3357562"/>
            <a:ext cx="1785950" cy="2251196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142852"/>
            <a:ext cx="87487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Цель: формирование ценностно-смысловых установок по безопасности жизни.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7" name="Picture 3" descr="C:\Documents and Settings\User\Мои документы\Моя музыка\i (18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08" y="1071546"/>
            <a:ext cx="4341518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FF0000"/>
                </a:solidFill>
              </a:rPr>
              <a:t>Познавательные </a:t>
            </a:r>
            <a:r>
              <a:rPr lang="ru-RU" i="1" dirty="0">
                <a:solidFill>
                  <a:srgbClr val="FF0000"/>
                </a:solidFill>
              </a:rPr>
              <a:t>УУД: </a:t>
            </a:r>
            <a:r>
              <a:rPr lang="ru-RU" i="1" dirty="0"/>
              <a:t>сделать обобщения, установить причинно-следственные связи, сформулировать выводы, достроить недостающие компоненты, выбрать основания и критерии для сравнения и классификации объектов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142852"/>
            <a:ext cx="87487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 descr="C:\Documents and Settings\User\Мои документы\Моя музыка\i (44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40" y="4286256"/>
            <a:ext cx="1733550" cy="1428750"/>
          </a:xfrm>
          <a:prstGeom prst="rect">
            <a:avLst/>
          </a:prstGeom>
          <a:noFill/>
        </p:spPr>
      </p:pic>
      <p:pic>
        <p:nvPicPr>
          <p:cNvPr id="7171" name="Picture 3" descr="C:\Documents and Settings\User\Мои документы\Моя музыка\i (45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4286256"/>
            <a:ext cx="1905000" cy="1428750"/>
          </a:xfrm>
          <a:prstGeom prst="rect">
            <a:avLst/>
          </a:prstGeom>
          <a:noFill/>
        </p:spPr>
      </p:pic>
      <p:pic>
        <p:nvPicPr>
          <p:cNvPr id="7173" name="Picture 5" descr="C:\Documents and Settings\User\Мои документы\Моя музыка\i (46)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786314" y="4286256"/>
            <a:ext cx="1733550" cy="1428750"/>
          </a:xfrm>
          <a:prstGeom prst="rect">
            <a:avLst/>
          </a:prstGeom>
          <a:noFill/>
        </p:spPr>
      </p:pic>
      <p:pic>
        <p:nvPicPr>
          <p:cNvPr id="7174" name="Picture 6" descr="C:\Documents and Settings\User\Мои документы\Моя музыка\i (47)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14612" y="4286256"/>
            <a:ext cx="19716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Формирование </a:t>
            </a:r>
            <a:r>
              <a:rPr lang="ru-RU" dirty="0" err="1"/>
              <a:t>ИКТ-компетентности</a:t>
            </a:r>
            <a:r>
              <a:rPr lang="ru-RU" dirty="0"/>
              <a:t>: использование средств ИКТ, приемов поиска и хранения информации</a:t>
            </a:r>
          </a:p>
        </p:txBody>
      </p:sp>
      <p:pic>
        <p:nvPicPr>
          <p:cNvPr id="9218" name="Picture 2" descr="C:\Documents and Settings\User\Мои документы\Моя музыка\i (50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4000504"/>
            <a:ext cx="1466850" cy="1428750"/>
          </a:xfrm>
          <a:prstGeom prst="rect">
            <a:avLst/>
          </a:prstGeom>
          <a:noFill/>
        </p:spPr>
      </p:pic>
      <p:pic>
        <p:nvPicPr>
          <p:cNvPr id="9219" name="Picture 3" descr="C:\Documents and Settings\User\Мои документы\Моя музыка\i (5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71802" y="2714620"/>
            <a:ext cx="2143125" cy="1428750"/>
          </a:xfrm>
          <a:prstGeom prst="rect">
            <a:avLst/>
          </a:prstGeom>
          <a:noFill/>
        </p:spPr>
      </p:pic>
      <p:pic>
        <p:nvPicPr>
          <p:cNvPr id="9220" name="Picture 4" descr="C:\Documents and Settings\User\Мои документы\Моя музыка\i (53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86446" y="3857628"/>
            <a:ext cx="2214578" cy="1652670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142852"/>
            <a:ext cx="87487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User\Мои документы\Моя музыка\i (5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5984" y="3286124"/>
            <a:ext cx="2357454" cy="1768091"/>
          </a:xfrm>
          <a:prstGeom prst="rect">
            <a:avLst/>
          </a:prstGeom>
          <a:noFill/>
        </p:spPr>
      </p:pic>
      <p:pic>
        <p:nvPicPr>
          <p:cNvPr id="10243" name="Picture 3" descr="C:\Documents and Settings\User\Мои документы\Моя музыка\i (54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14546" y="928670"/>
            <a:ext cx="3929090" cy="1857378"/>
          </a:xfrm>
          <a:prstGeom prst="rect">
            <a:avLst/>
          </a:prstGeom>
          <a:noFill/>
        </p:spPr>
      </p:pic>
      <p:pic>
        <p:nvPicPr>
          <p:cNvPr id="10244" name="Picture 4" descr="C:\Documents and Settings\User\Мои документы\Моя музыка\i (55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29190" y="3252416"/>
            <a:ext cx="1285884" cy="18196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/>
              <a:t>По улице шли двое прохожих. Одному 62 года, а другому 8 лет. У первого в руках было несколько предметов:1 портфель, 3 книжки и 1 большой свёрток. Одна из книг упала.</a:t>
            </a:r>
            <a:endParaRPr lang="ru-RU" dirty="0"/>
          </a:p>
          <a:p>
            <a:r>
              <a:rPr lang="ru-RU" i="1" dirty="0"/>
              <a:t>- У Вас упала книга,- закричал мальчик, догоняя прохожего.</a:t>
            </a:r>
            <a:endParaRPr lang="ru-RU" dirty="0"/>
          </a:p>
          <a:p>
            <a:r>
              <a:rPr lang="ru-RU" i="1" dirty="0"/>
              <a:t>- Разве,- удивился тот.</a:t>
            </a:r>
            <a:endParaRPr lang="ru-RU" dirty="0"/>
          </a:p>
          <a:p>
            <a:r>
              <a:rPr lang="ru-RU" i="1" dirty="0"/>
              <a:t>- Конечно,- объяснил мальчик,- у Вас было 5 вещей, а осталось 4.</a:t>
            </a:r>
            <a:endParaRPr lang="ru-RU" dirty="0"/>
          </a:p>
          <a:p>
            <a:r>
              <a:rPr lang="ru-RU" i="1" dirty="0"/>
              <a:t>- Я вижу, ты хорошо знаешь вычитание и сложение,- сказал прохожий, с трудом поднимая упавшую книгу,- однако, есть правила, которых ты ещё не усвоил.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C:\Documents and Settings\User\Мои документы\Моя музыка\i (33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16" y="435769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Вежливость - моральное качество человека, способность человека общаться с окружающими; вежливость включает в себя: внимательность, </a:t>
            </a:r>
            <a:r>
              <a:rPr lang="ru-RU" dirty="0" smtClean="0"/>
              <a:t>деликатность</a:t>
            </a:r>
            <a:r>
              <a:rPr lang="ru-RU" dirty="0"/>
              <a:t>, тактичность</a:t>
            </a:r>
            <a:r>
              <a:rPr lang="ru-RU" dirty="0" smtClean="0"/>
              <a:t>, доброжелательность.</a:t>
            </a:r>
            <a:endParaRPr lang="ru-RU" dirty="0"/>
          </a:p>
        </p:txBody>
      </p:sp>
      <p:pic>
        <p:nvPicPr>
          <p:cNvPr id="5122" name="Picture 2" descr="C:\Documents and Settings\User\Мои документы\Моя музыка\i (29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42" y="2714620"/>
            <a:ext cx="3500462" cy="3500462"/>
          </a:xfrm>
          <a:prstGeom prst="rect">
            <a:avLst/>
          </a:prstGeom>
          <a:noFill/>
        </p:spPr>
      </p:pic>
      <p:pic>
        <p:nvPicPr>
          <p:cNvPr id="5124" name="Picture 4" descr="C:\Documents and Settings\User\Мои документы\Моя музыка\i (3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71604" y="3357562"/>
            <a:ext cx="2147902" cy="2730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Слово "вежливость" происходит от старославянского "веже", т.е. "знаток</a:t>
            </a:r>
            <a:r>
              <a:rPr lang="ru-RU" dirty="0" smtClean="0"/>
              <a:t>".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Быть </a:t>
            </a:r>
            <a:r>
              <a:rPr lang="ru-RU" dirty="0"/>
              <a:t>вежливым - означает знать, как себя вести.</a:t>
            </a:r>
          </a:p>
        </p:txBody>
      </p:sp>
      <p:pic>
        <p:nvPicPr>
          <p:cNvPr id="4099" name="Picture 3" descr="C:\Documents and Settings\User\Мои документы\Моя музыка\i (28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02" y="3643314"/>
            <a:ext cx="2928958" cy="2264658"/>
          </a:xfrm>
          <a:prstGeom prst="rect">
            <a:avLst/>
          </a:prstGeom>
          <a:noFill/>
        </p:spPr>
      </p:pic>
      <p:pic>
        <p:nvPicPr>
          <p:cNvPr id="11266" name="Picture 2" descr="C:\Documents and Settings\User\Мои документы\Моя музыка\i (56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12" y="1500174"/>
            <a:ext cx="17716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Вежливость на дороге- основа сохранения жизни и здоровья людей.</a:t>
            </a:r>
            <a:endParaRPr lang="ru-RU" dirty="0"/>
          </a:p>
        </p:txBody>
      </p:sp>
      <p:pic>
        <p:nvPicPr>
          <p:cNvPr id="2050" name="Picture 2" descr="C:\Documents and Settings\User\Мои документы\Моя музыка\i (20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26" y="2214554"/>
            <a:ext cx="2886564" cy="2071697"/>
          </a:xfrm>
          <a:prstGeom prst="rect">
            <a:avLst/>
          </a:prstGeom>
          <a:noFill/>
        </p:spPr>
      </p:pic>
      <p:pic>
        <p:nvPicPr>
          <p:cNvPr id="2051" name="Picture 3" descr="C:\Documents and Settings\User\Мои документы\Моя музыка\i (2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1500174"/>
            <a:ext cx="2908479" cy="2214578"/>
          </a:xfrm>
          <a:prstGeom prst="rect">
            <a:avLst/>
          </a:prstGeom>
          <a:noFill/>
        </p:spPr>
      </p:pic>
      <p:pic>
        <p:nvPicPr>
          <p:cNvPr id="2052" name="Picture 4" descr="C:\Documents and Settings\User\Мои документы\Моя музыка\i (23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596" y="3000372"/>
            <a:ext cx="2457455" cy="20143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Нарисуйте ситуационную схему района школы и нанесите на нее наиболее безопасные пути в школу из дома и обратно, а также от всех ближайших к школе остановок общественного транспорта. </a:t>
            </a:r>
          </a:p>
          <a:p>
            <a:endParaRPr lang="ru-RU" dirty="0"/>
          </a:p>
        </p:txBody>
      </p:sp>
      <p:pic>
        <p:nvPicPr>
          <p:cNvPr id="4" name="Picture 2" descr="C:\Documents and Settings\User\Мои документы\Моя музыка\i (19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3000372"/>
            <a:ext cx="2071701" cy="277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Для составления схемы используйте пример.</a:t>
            </a:r>
            <a:endParaRPr lang="ru-RU" sz="2000" dirty="0"/>
          </a:p>
        </p:txBody>
      </p:sp>
      <p:pic>
        <p:nvPicPr>
          <p:cNvPr id="1026" name="Picture 2" descr="Карта школ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500042"/>
            <a:ext cx="7138405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Вопросы, на которые следует обратить внимание при подготовке ситуационной схемы:</a:t>
            </a:r>
          </a:p>
          <a:p>
            <a:r>
              <a:rPr lang="ru-RU" dirty="0"/>
              <a:t>1.	Какую роль в составлении схемы играют знания по географии?</a:t>
            </a:r>
          </a:p>
          <a:p>
            <a:r>
              <a:rPr lang="ru-RU" dirty="0"/>
              <a:t>2.	Как обозначить на схеме дома, здание школы, улицы и тротуары?</a:t>
            </a:r>
          </a:p>
          <a:p>
            <a:r>
              <a:rPr lang="ru-RU" dirty="0"/>
              <a:t>3.	Как обозначить на схеме дорожные знаки, светофоры, остановки общественного транспорта и пешеходные переходы?</a:t>
            </a:r>
          </a:p>
          <a:p>
            <a:r>
              <a:rPr lang="ru-RU" dirty="0"/>
              <a:t>4.	Как выбрать наиболее безопасный маршрут из дома до школы и почему его нельзя провести в виде прямой линии?</a:t>
            </a:r>
          </a:p>
          <a:p>
            <a:r>
              <a:rPr lang="ru-RU" dirty="0"/>
              <a:t>5.	Как определить наиболее сложные  и опасные места маршрута с точки зрения обеспечения дорожной безопасности?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5" name="Picture 3" descr="C:\Documents and Settings\User\Мои документы\Моя музыка\i (21)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4429132"/>
            <a:ext cx="1800225" cy="1428750"/>
          </a:xfrm>
          <a:prstGeom prst="rect">
            <a:avLst/>
          </a:prstGeom>
          <a:noFill/>
        </p:spPr>
      </p:pic>
      <p:pic>
        <p:nvPicPr>
          <p:cNvPr id="3077" name="Picture 5" descr="C:\Documents and Settings\User\Мои документы\Моя музыка\i (26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00364" y="4429132"/>
            <a:ext cx="14859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1127</Words>
  <Application>Microsoft Office PowerPoint</Application>
  <PresentationFormat>Экран (4:3)</PresentationFormat>
  <Paragraphs>100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Фрагмент интегрированного занятия (классный час + ОБЖ) Тема: Вежливость - основа безопасной жизни. </vt:lpstr>
      <vt:lpstr>Цель: формирование ценностно-смысловых установок по безопасности жизни. </vt:lpstr>
      <vt:lpstr>Слайд 3</vt:lpstr>
      <vt:lpstr>Слайд 4</vt:lpstr>
      <vt:lpstr>Слайд 5</vt:lpstr>
      <vt:lpstr>Слайд 6</vt:lpstr>
      <vt:lpstr>Слайд 7</vt:lpstr>
      <vt:lpstr>Для составления схемы используйте пример.</vt:lpstr>
      <vt:lpstr>Слайд 9</vt:lpstr>
      <vt:lpstr>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Фрагмент интегрированного занятия (классный час + ОБЖ) Тема: Вежливость - основа безопасной жизни.</dc:title>
  <dc:creator>revaz</dc:creator>
  <cp:lastModifiedBy>re</cp:lastModifiedBy>
  <cp:revision>33</cp:revision>
  <dcterms:modified xsi:type="dcterms:W3CDTF">2014-03-04T12:58:10Z</dcterms:modified>
</cp:coreProperties>
</file>