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64" r:id="rId7"/>
    <p:sldId id="265" r:id="rId8"/>
    <p:sldId id="272" r:id="rId9"/>
    <p:sldId id="271" r:id="rId10"/>
    <p:sldId id="268" r:id="rId11"/>
    <p:sldId id="273" r:id="rId12"/>
    <p:sldId id="275" r:id="rId13"/>
    <p:sldId id="276" r:id="rId14"/>
    <p:sldId id="278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5C55F-9231-4FD0-941D-5FBDA2672E7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6DBFA-B178-428D-A445-9BB8599EC344}" type="datetimeFigureOut">
              <a:rPr lang="ru-RU" smtClean="0"/>
              <a:pPr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387D-A014-42E8-8294-396123E8E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sz="8000" b="1" dirty="0">
              <a:solidFill>
                <a:srgbClr val="FFC000"/>
              </a:solidFill>
              <a:latin typeface="AnnaLightCT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5720" y="1214422"/>
            <a:ext cx="8643998" cy="317009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Космическое</a:t>
            </a:r>
            <a:endParaRPr lang="ru-RU" sz="8000" b="1" dirty="0" smtClean="0">
              <a:solidFill>
                <a:srgbClr val="FFFF00"/>
              </a:solidFill>
              <a:latin typeface="AnnaLightCTT" pitchFamily="2" charset="0"/>
            </a:endParaRPr>
          </a:p>
          <a:p>
            <a:pPr algn="ctr"/>
            <a:r>
              <a:rPr lang="ru-RU" sz="8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Путешествие</a:t>
            </a:r>
          </a:p>
          <a:p>
            <a:pPr algn="ctr"/>
            <a:r>
              <a:rPr lang="ru-RU" sz="2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УЧИТЕЛЬ МБОУ СОШ № 15 Г.КОРОЛЕВА МОСКОВСКОЙ ОБЛАСТИ</a:t>
            </a:r>
          </a:p>
          <a:p>
            <a:pPr algn="ctr"/>
            <a:r>
              <a:rPr lang="ru-RU" sz="2000" b="1" spc="10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ГРУЗДЕВА Т.А.</a:t>
            </a:r>
            <a:endParaRPr lang="ru-RU" sz="2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solidFill>
                  <a:schemeClr val="bg1"/>
                </a:solidFill>
              </a:rPr>
              <a:t>Физкультминутка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Раз – поднялись  - потянулись,  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 два – согнулись - разогнулись,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Три - в ладоши три хлопка,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Головою три кивка,  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На четыре - руки шире,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Пять - руками помахать,  </a:t>
            </a:r>
          </a:p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Шесть - за парту сесть опять 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8929718" cy="628654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Юпитер находится значительно дальше (более, чем в 5 раз) от Солнца, чем </a:t>
            </a:r>
            <a:r>
              <a:rPr lang="ru-RU" sz="2800" b="1" dirty="0" smtClean="0">
                <a:solidFill>
                  <a:schemeClr val="bg1"/>
                </a:solidFill>
              </a:rPr>
              <a:t>Земля.</a:t>
            </a:r>
            <a:endParaRPr lang="ru-RU" sz="2800" b="1" dirty="0">
              <a:solidFill>
                <a:schemeClr val="bg1"/>
              </a:solidFill>
            </a:endParaRPr>
          </a:p>
          <a:p>
            <a:r>
              <a:rPr lang="ru-RU" sz="2800" b="1" dirty="0">
                <a:solidFill>
                  <a:schemeClr val="bg1"/>
                </a:solidFill>
              </a:rPr>
              <a:t>Окрестности Юпитера посетили несколько космических аппаратов. </a:t>
            </a:r>
            <a:r>
              <a:rPr lang="ru-RU" sz="2800" b="1" dirty="0" smtClean="0">
                <a:solidFill>
                  <a:schemeClr val="bg1"/>
                </a:solidFill>
              </a:rPr>
              <a:t> Первым </a:t>
            </a:r>
            <a:r>
              <a:rPr lang="ru-RU" sz="2800" b="1" dirty="0">
                <a:solidFill>
                  <a:schemeClr val="bg1"/>
                </a:solidFill>
              </a:rPr>
              <a:t>из них был американский "Пионер-10" в 1973 г. Пролетавшие мимо Юпитера в 1979 г. "Вояджер-1" и "Вояджер-2" обнаружили наличие у Юпитера колец, подобных кольцам Сатурна, но всё же значительно более тонких.</a:t>
            </a:r>
          </a:p>
        </p:txBody>
      </p:sp>
      <p:pic>
        <p:nvPicPr>
          <p:cNvPr id="5" name="Рисунок 4" descr="jupiter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357950" y="3857628"/>
            <a:ext cx="2500330" cy="2714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153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C000"/>
                </a:solidFill>
              </a:rPr>
              <a:t>Выразите дробь в виде процентов:</a:t>
            </a: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2143125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99,4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500" y="2143125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9940%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063" y="3143250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0,02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63" y="4143375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0,53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63" y="5214938"/>
            <a:ext cx="2000250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0,0 93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7500" y="3143250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2%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57500" y="4143375"/>
            <a:ext cx="200025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53%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5214938"/>
            <a:ext cx="2000250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9,3%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5072066" y="1428736"/>
            <a:ext cx="3929090" cy="4572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dirty="0" smtClean="0">
                <a:solidFill>
                  <a:srgbClr val="FFFF00"/>
                </a:solidFill>
                <a:latin typeface="Calibri" pitchFamily="34" charset="0"/>
              </a:rPr>
              <a:t>Чтобы записать десятичную дробь </a:t>
            </a:r>
            <a:r>
              <a:rPr lang="ru-RU" sz="4400" b="1" dirty="0">
                <a:solidFill>
                  <a:srgbClr val="FFFF00"/>
                </a:solidFill>
                <a:latin typeface="Calibri" pitchFamily="34" charset="0"/>
              </a:rPr>
              <a:t>в виде </a:t>
            </a:r>
            <a:r>
              <a:rPr lang="ru-RU" sz="4400" b="1" dirty="0" smtClean="0">
                <a:solidFill>
                  <a:srgbClr val="FFFF00"/>
                </a:solidFill>
                <a:latin typeface="Calibri" pitchFamily="34" charset="0"/>
              </a:rPr>
              <a:t>процентов, </a:t>
            </a:r>
            <a:r>
              <a:rPr lang="ru-RU" sz="4400" b="1" dirty="0">
                <a:solidFill>
                  <a:srgbClr val="FFFF00"/>
                </a:solidFill>
                <a:latin typeface="Calibri" pitchFamily="34" charset="0"/>
              </a:rPr>
              <a:t>нужно </a:t>
            </a:r>
            <a:r>
              <a:rPr lang="ru-RU" sz="4400" b="1" dirty="0" smtClean="0">
                <a:solidFill>
                  <a:srgbClr val="FFFF00"/>
                </a:solidFill>
                <a:latin typeface="Calibri" pitchFamily="34" charset="0"/>
              </a:rPr>
              <a:t>десятичную дробь умножить </a:t>
            </a:r>
            <a:r>
              <a:rPr lang="ru-RU" sz="4400" b="1" dirty="0">
                <a:solidFill>
                  <a:srgbClr val="FFFF00"/>
                </a:solidFill>
                <a:latin typeface="Calibri" pitchFamily="34" charset="0"/>
              </a:rPr>
              <a:t>на 100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407196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/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>
                <a:solidFill>
                  <a:schemeClr val="bg1"/>
                </a:solidFill>
              </a:rPr>
              <a:t/>
            </a:r>
            <a:br>
              <a:rPr lang="ru-RU" sz="3600" dirty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/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Сатурн </a:t>
            </a:r>
            <a:r>
              <a:rPr lang="ru-RU" sz="3600" dirty="0">
                <a:solidFill>
                  <a:schemeClr val="bg1"/>
                </a:solidFill>
              </a:rPr>
              <a:t>находится далеко от Солнца </a:t>
            </a:r>
            <a:r>
              <a:rPr lang="ru-RU" sz="3600" dirty="0" smtClean="0">
                <a:solidFill>
                  <a:schemeClr val="bg1"/>
                </a:solidFill>
              </a:rPr>
              <a:t>– почти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в 10 раз дальше, чем </a:t>
            </a:r>
            <a:r>
              <a:rPr lang="ru-RU" sz="3600" dirty="0" smtClean="0">
                <a:solidFill>
                  <a:schemeClr val="bg1"/>
                </a:solidFill>
              </a:rPr>
              <a:t>Земля.</a:t>
            </a:r>
            <a:r>
              <a:rPr lang="ru-RU" sz="3600" dirty="0">
                <a:solidFill>
                  <a:schemeClr val="bg1"/>
                </a:solidFill>
              </a:rPr>
              <a:t/>
            </a:r>
            <a:br>
              <a:rPr lang="ru-RU" sz="3600" dirty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Наиболее </a:t>
            </a:r>
            <a:r>
              <a:rPr lang="ru-RU" sz="3600" dirty="0">
                <a:solidFill>
                  <a:schemeClr val="bg1"/>
                </a:solidFill>
              </a:rPr>
              <a:t>известной особенностью Сатурна является наличие у него колец. Эти кольца легко видны с Земли даже в небольшой телескоп.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satur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285728"/>
            <a:ext cx="3810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4" name="AutoShape 9"/>
          <p:cNvSpPr>
            <a:spLocks noChangeArrowheads="1"/>
          </p:cNvSpPr>
          <p:nvPr/>
        </p:nvSpPr>
        <p:spPr bwMode="auto">
          <a:xfrm>
            <a:off x="500034" y="2643182"/>
            <a:ext cx="8072494" cy="3779758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38100" cmpd="dbl">
            <a:solidFill>
              <a:schemeClr val="accent2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/>
              <a:t>Знак % произошёл </a:t>
            </a:r>
            <a:r>
              <a:rPr lang="ru-RU" sz="2400" b="1" dirty="0" smtClean="0"/>
              <a:t>благодаря опечатке</a:t>
            </a:r>
            <a:r>
              <a:rPr lang="ru-RU" sz="2400" b="1" dirty="0"/>
              <a:t>. В рукописях </a:t>
            </a:r>
            <a:r>
              <a:rPr lang="en-US" sz="2400" b="1" i="1" dirty="0"/>
              <a:t>pro centum</a:t>
            </a:r>
            <a:r>
              <a:rPr lang="ru-RU" sz="2400" b="1" dirty="0"/>
              <a:t> </a:t>
            </a:r>
            <a:r>
              <a:rPr lang="ru-RU" sz="2400" b="1" dirty="0" smtClean="0"/>
              <a:t>часто заменялось </a:t>
            </a:r>
            <a:r>
              <a:rPr lang="ru-RU" sz="2400" b="1" dirty="0"/>
              <a:t>словом </a:t>
            </a:r>
            <a:r>
              <a:rPr lang="ru-RU" sz="2400" b="1" i="1" dirty="0"/>
              <a:t>«</a:t>
            </a:r>
            <a:r>
              <a:rPr lang="en-US" sz="2400" b="1" i="1" dirty="0"/>
              <a:t>cento</a:t>
            </a:r>
            <a:r>
              <a:rPr lang="ru-RU" sz="2400" b="1" i="1" dirty="0"/>
              <a:t>»</a:t>
            </a:r>
            <a:r>
              <a:rPr lang="ru-RU" sz="2400" b="1" dirty="0"/>
              <a:t> (сто) и </a:t>
            </a:r>
            <a:r>
              <a:rPr lang="ru-RU" sz="2400" b="1" dirty="0" smtClean="0"/>
              <a:t>писали </a:t>
            </a:r>
            <a:r>
              <a:rPr lang="ru-RU" sz="2400" b="1" dirty="0"/>
              <a:t>сокращённо – </a:t>
            </a:r>
            <a:r>
              <a:rPr lang="en-US" sz="2400" b="1" i="1" dirty="0" err="1"/>
              <a:t>cto</a:t>
            </a:r>
            <a:r>
              <a:rPr lang="ru-RU" sz="2400" b="1" dirty="0"/>
              <a:t>. В 1685 году в </a:t>
            </a:r>
            <a:r>
              <a:rPr lang="ru-RU" sz="2400" b="1" dirty="0" smtClean="0"/>
              <a:t>Париже </a:t>
            </a:r>
            <a:r>
              <a:rPr lang="ru-RU" sz="2400" b="1" dirty="0"/>
              <a:t>была напечатана книга – </a:t>
            </a:r>
            <a:r>
              <a:rPr lang="ru-RU" sz="2400" b="1" dirty="0" smtClean="0"/>
              <a:t>руководство </a:t>
            </a:r>
            <a:r>
              <a:rPr lang="ru-RU" sz="2400" b="1" dirty="0"/>
              <a:t>по коммерческой </a:t>
            </a:r>
            <a:r>
              <a:rPr lang="ru-RU" sz="2400" b="1" dirty="0" smtClean="0"/>
              <a:t>арифметике</a:t>
            </a:r>
            <a:r>
              <a:rPr lang="ru-RU" sz="2400" b="1" dirty="0"/>
              <a:t>, где по ошибке наборщик </a:t>
            </a:r>
            <a:r>
              <a:rPr lang="ru-RU" sz="2400" b="1" dirty="0" smtClean="0"/>
              <a:t>вместо </a:t>
            </a:r>
            <a:r>
              <a:rPr lang="en-US" sz="2400" b="1" i="1" dirty="0" err="1"/>
              <a:t>cto</a:t>
            </a:r>
            <a:r>
              <a:rPr lang="ru-RU" sz="2400" b="1" dirty="0"/>
              <a:t> набрал </a:t>
            </a:r>
            <a:r>
              <a:rPr lang="ru-RU" sz="2400" b="1" i="1" dirty="0"/>
              <a:t>%</a:t>
            </a:r>
            <a:r>
              <a:rPr lang="ru-RU" sz="2400" b="1" dirty="0"/>
              <a:t>. После этой ошибки многие математики также стали употреблять знак </a:t>
            </a:r>
            <a:r>
              <a:rPr lang="ru-RU" sz="2400" b="1" i="1" dirty="0"/>
              <a:t>%</a:t>
            </a:r>
            <a:r>
              <a:rPr lang="ru-RU" sz="2400" b="1" dirty="0"/>
              <a:t> для обозначения процентов, и постепенно он получил всеобщее признание.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23555" name="WordArt 2"/>
          <p:cNvSpPr>
            <a:spLocks noChangeArrowheads="1" noChangeShapeType="1" noTextEdit="1"/>
          </p:cNvSpPr>
          <p:nvPr/>
        </p:nvSpPr>
        <p:spPr bwMode="auto">
          <a:xfrm>
            <a:off x="428596" y="341829"/>
            <a:ext cx="7786741" cy="1143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20000"/>
                <a:gd name="adj2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ИЗ ИСТОРИИ</a:t>
            </a:r>
          </a:p>
        </p:txBody>
      </p:sp>
      <p:sp>
        <p:nvSpPr>
          <p:cNvPr id="23556" name="AutoShape 3"/>
          <p:cNvSpPr>
            <a:spLocks noChangeArrowheads="1"/>
          </p:cNvSpPr>
          <p:nvPr/>
        </p:nvSpPr>
        <p:spPr bwMode="auto">
          <a:xfrm>
            <a:off x="714348" y="1643050"/>
            <a:ext cx="7572428" cy="783193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38100" cmpd="dbl">
            <a:solidFill>
              <a:schemeClr val="accent2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/>
              <a:t>Слово </a:t>
            </a:r>
            <a:r>
              <a:rPr lang="ru-RU" sz="2000" b="1" i="1" dirty="0">
                <a:solidFill>
                  <a:srgbClr val="800000"/>
                </a:solidFill>
              </a:rPr>
              <a:t>«процент»</a:t>
            </a:r>
            <a:r>
              <a:rPr lang="ru-RU" sz="2000" b="1" dirty="0"/>
              <a:t> происходит от </a:t>
            </a:r>
            <a:r>
              <a:rPr lang="ru-RU" sz="2000" b="1" dirty="0" smtClean="0"/>
              <a:t>латинских </a:t>
            </a:r>
            <a:r>
              <a:rPr lang="ru-RU" sz="2000" b="1" dirty="0">
                <a:solidFill>
                  <a:srgbClr val="800000"/>
                </a:solidFill>
              </a:rPr>
              <a:t>слов </a:t>
            </a:r>
            <a:r>
              <a:rPr lang="en-US" sz="2000" b="1" i="1" dirty="0">
                <a:solidFill>
                  <a:srgbClr val="800000"/>
                </a:solidFill>
              </a:rPr>
              <a:t>pro centum</a:t>
            </a:r>
            <a:r>
              <a:rPr lang="ru-RU" sz="2000" b="1" dirty="0"/>
              <a:t>, что дословно переводится как </a:t>
            </a:r>
            <a:r>
              <a:rPr lang="ru-RU" sz="2000" b="1" dirty="0">
                <a:solidFill>
                  <a:srgbClr val="800000"/>
                </a:solidFill>
              </a:rPr>
              <a:t>«</a:t>
            </a:r>
            <a:r>
              <a:rPr lang="ru-RU" sz="2000" b="1" i="1" dirty="0">
                <a:solidFill>
                  <a:srgbClr val="800000"/>
                </a:solidFill>
              </a:rPr>
              <a:t>на сто</a:t>
            </a:r>
            <a:r>
              <a:rPr lang="ru-RU" sz="2000" b="1" dirty="0">
                <a:solidFill>
                  <a:srgbClr val="800000"/>
                </a:solidFill>
              </a:rPr>
              <a:t>».</a:t>
            </a:r>
            <a:endParaRPr lang="ru-RU" sz="36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01155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Уран </a:t>
            </a:r>
            <a:r>
              <a:rPr lang="ru-RU" b="1" dirty="0">
                <a:solidFill>
                  <a:schemeClr val="bg1"/>
                </a:solidFill>
              </a:rPr>
              <a:t>- седьмая по расстоянию от Солнца планета Солнечной системы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Окрестности </a:t>
            </a:r>
            <a:r>
              <a:rPr lang="ru-RU" b="1" dirty="0">
                <a:solidFill>
                  <a:schemeClr val="bg1"/>
                </a:solidFill>
              </a:rPr>
              <a:t>Урана посетил пока только один космический аппарат, "Вояджер-2", в начале 1986 г.</a:t>
            </a:r>
          </a:p>
          <a:p>
            <a:endParaRPr lang="ru-RU" dirty="0"/>
          </a:p>
        </p:txBody>
      </p:sp>
      <p:pic>
        <p:nvPicPr>
          <p:cNvPr id="5" name="Рисунок 4" descr="ur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071942"/>
            <a:ext cx="3000396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Рефлексия: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1. Кто не понял, что такое процент?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2. Кто не понял как процент записать в виде десятичной дроби?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3. Кто понял как десятичную дробь записать в виде процента?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4. Кто хотел бы больше узнать о планетах солнечной системы?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3116"/>
            <a:ext cx="8643998" cy="428628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sz="3000" dirty="0" smtClean="0">
                <a:solidFill>
                  <a:schemeClr val="bg1"/>
                </a:solidFill>
              </a:rPr>
              <a:t>Нептун </a:t>
            </a:r>
            <a:r>
              <a:rPr lang="ru-RU" sz="3000" dirty="0">
                <a:solidFill>
                  <a:schemeClr val="bg1"/>
                </a:solidFill>
              </a:rPr>
              <a:t>является последней планетой большой Солнечной системы по расстоянию от Солнца, он, подобно Юпитеру, Сатурну и Урану относится к планетам-гигантам.</a:t>
            </a:r>
          </a:p>
          <a:p>
            <a:pPr>
              <a:buNone/>
            </a:pPr>
            <a:r>
              <a:rPr lang="ru-RU" sz="3000" dirty="0" smtClean="0">
                <a:solidFill>
                  <a:schemeClr val="bg1"/>
                </a:solidFill>
              </a:rPr>
              <a:t>    Вблизи </a:t>
            </a:r>
            <a:r>
              <a:rPr lang="ru-RU" sz="3000" dirty="0">
                <a:solidFill>
                  <a:schemeClr val="bg1"/>
                </a:solidFill>
              </a:rPr>
              <a:t>Нептуна побывал только один космический аппарат, "Вояджер-2", в августе 1989 г. Он, в частности, подтвердил существование у Нептуна колец, подобных кольцам других планет-гигантов.</a:t>
            </a:r>
          </a:p>
        </p:txBody>
      </p:sp>
      <p:pic>
        <p:nvPicPr>
          <p:cNvPr id="5" name="Рисунок 4" descr="neptun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143240" y="0"/>
            <a:ext cx="2286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246816166_00790494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Домашнее задание: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Стр.242-243 № 1598, 1599, 1612 (а)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14324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Какие планеты солнечной системы вы знаете?</a:t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2875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Земля, Венера, </a:t>
            </a:r>
          </a:p>
          <a:p>
            <a:r>
              <a:rPr lang="ru-RU" b="1" dirty="0">
                <a:solidFill>
                  <a:srgbClr val="FF0000"/>
                </a:solidFill>
              </a:rPr>
              <a:t>М</a:t>
            </a:r>
            <a:r>
              <a:rPr lang="ru-RU" b="1" dirty="0" smtClean="0">
                <a:solidFill>
                  <a:srgbClr val="FF0000"/>
                </a:solidFill>
              </a:rPr>
              <a:t>еркурий, Марс, Юпитер, Сатурн, Уран, Нептун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Рисунок 53" descr="Рисунок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995738" y="1844675"/>
            <a:ext cx="1081087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0,01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95738" y="2420938"/>
            <a:ext cx="1081087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140200" y="357346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0,38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67175" y="2997200"/>
            <a:ext cx="1081088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95750" y="4079875"/>
            <a:ext cx="1081088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0,04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065588" y="4699000"/>
            <a:ext cx="1081087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0,08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041775" y="5330825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0,1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140200" y="594995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0,75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724525" y="1844675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п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724525" y="234950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т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724525" y="2940050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740400" y="35321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/>
              <a:t>н</a:t>
            </a:r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738813" y="415131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/>
              <a:t>р</a:t>
            </a:r>
            <a:endParaRPr lang="ru-RU" sz="3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727700" y="4727575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о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724525" y="527685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/>
              <a:t>ц</a:t>
            </a:r>
            <a:endParaRPr lang="ru-RU" sz="3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724525" y="5865813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err="1"/>
              <a:t>ы</a:t>
            </a:r>
            <a:endParaRPr lang="ru-RU" sz="32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979613" y="1773238"/>
            <a:ext cx="2052637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1 : 100 =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979613" y="2349500"/>
            <a:ext cx="2052637" cy="574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 50 : 100 =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974850" y="2924175"/>
            <a:ext cx="2051050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  20 : 100 =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236788" y="3533775"/>
            <a:ext cx="2051050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38 : 100 =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166938" y="4062413"/>
            <a:ext cx="1860550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4 : 100   =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252663" y="4651375"/>
            <a:ext cx="1858962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8 : 100   =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224088" y="5297488"/>
            <a:ext cx="1858962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10 : 100 =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2339975" y="5949950"/>
            <a:ext cx="1858963" cy="574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75 : 100 =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827088" y="369888"/>
            <a:ext cx="1081087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0,01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844675" y="3571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0,04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851150" y="33655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0,08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00034" y="857232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571604" y="92867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р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643174" y="928670"/>
            <a:ext cx="1081087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3779838" y="3444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0,1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714744" y="857232"/>
            <a:ext cx="1081088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ц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684713" y="339725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0,2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714876" y="92867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580063" y="336550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0,38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5786446" y="928670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н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588125" y="328613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0,5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715140" y="100010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т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7523163" y="33496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bg1"/>
                </a:solidFill>
              </a:rPr>
              <a:t>0,75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7715272" y="1000108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ы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2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3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4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7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78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1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2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4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5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8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9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2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3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4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7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8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0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01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2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4" grpId="0"/>
      <p:bldP spid="35" grpId="0"/>
      <p:bldP spid="36" grpId="0"/>
      <p:bldP spid="41" grpId="0"/>
      <p:bldP spid="41" grpId="1"/>
      <p:bldP spid="42" grpId="0"/>
      <p:bldP spid="42" grpId="1"/>
      <p:bldP spid="43" grpId="0"/>
      <p:bldP spid="43" grpId="1"/>
      <p:bldP spid="44" grpId="0"/>
      <p:bldP spid="45" grpId="0"/>
      <p:bldP spid="45" grpId="1"/>
      <p:bldP spid="46" grpId="0"/>
      <p:bldP spid="47" grpId="0"/>
      <p:bldP spid="47" grpId="1"/>
      <p:bldP spid="48" grpId="0"/>
      <p:bldP spid="49" grpId="0"/>
      <p:bldP spid="49" grpId="1"/>
      <p:bldP spid="50" grpId="0"/>
      <p:bldP spid="51" grpId="0"/>
      <p:bldP spid="51" grpId="1"/>
      <p:bldP spid="52" grpId="0"/>
      <p:bldP spid="53" grpId="0"/>
      <p:bldP spid="5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12"/>
          </a:xfrm>
          <a:solidFill>
            <a:schemeClr val="tx1"/>
          </a:solidFill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Меркурий – самая близкая планета к солнцу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Меркурий изучен слабо. К нему был послан лишь один космический аппарат "Маринер-10", который, пролетая мимо него в 1974-75 гг., сделал фотографии Меркурия крупным планом</a:t>
            </a:r>
          </a:p>
        </p:txBody>
      </p:sp>
      <p:pic>
        <p:nvPicPr>
          <p:cNvPr id="4" name="Рисунок 3" descr="merkurij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786050" y="285728"/>
            <a:ext cx="2786082" cy="2714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4213" y="765175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п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63713" y="74771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р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213" y="754063"/>
            <a:ext cx="1081087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714356"/>
            <a:ext cx="1081088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ц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714356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80063" y="727075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н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88125" y="7254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524750" y="71596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ы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685925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одну сотую часть от каждого числа:</a:t>
            </a:r>
          </a:p>
        </p:txBody>
      </p:sp>
      <p:grpSp>
        <p:nvGrpSpPr>
          <p:cNvPr id="2" name="Группа 22"/>
          <p:cNvGrpSpPr>
            <a:grpSpLocks/>
          </p:cNvGrpSpPr>
          <p:nvPr/>
        </p:nvGrpSpPr>
        <p:grpSpPr bwMode="auto">
          <a:xfrm>
            <a:off x="214282" y="2214554"/>
            <a:ext cx="1457325" cy="2052637"/>
            <a:chOff x="611560" y="2315147"/>
            <a:chExt cx="1457929" cy="2053241"/>
          </a:xfrm>
          <a:solidFill>
            <a:srgbClr val="0070C0"/>
          </a:solidFill>
        </p:grpSpPr>
        <p:sp>
          <p:nvSpPr>
            <p:cNvPr id="15" name="Овал 14"/>
            <p:cNvSpPr/>
            <p:nvPr/>
          </p:nvSpPr>
          <p:spPr>
            <a:xfrm>
              <a:off x="611560" y="2348494"/>
              <a:ext cx="1295937" cy="1295781"/>
            </a:xfrm>
            <a:prstGeom prst="ellipse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300</a:t>
              </a:r>
              <a:endParaRPr lang="ru-RU" sz="36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 rot="18186411">
              <a:off x="946785" y="3245684"/>
              <a:ext cx="2053241" cy="192167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2" name="Овал 21"/>
          <p:cNvSpPr/>
          <p:nvPr/>
        </p:nvSpPr>
        <p:spPr>
          <a:xfrm>
            <a:off x="1660525" y="2924175"/>
            <a:ext cx="1295400" cy="129698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</a:t>
            </a:r>
            <a:endParaRPr lang="ru-RU" sz="3600" dirty="0"/>
          </a:p>
        </p:txBody>
      </p: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3082925" y="2349500"/>
            <a:ext cx="1800225" cy="2052638"/>
            <a:chOff x="611560" y="2315147"/>
            <a:chExt cx="1457929" cy="2053241"/>
          </a:xfrm>
          <a:solidFill>
            <a:srgbClr val="0070C0"/>
          </a:solidFill>
        </p:grpSpPr>
        <p:sp>
          <p:nvSpPr>
            <p:cNvPr id="25" name="Овал 24"/>
            <p:cNvSpPr/>
            <p:nvPr/>
          </p:nvSpPr>
          <p:spPr>
            <a:xfrm>
              <a:off x="611560" y="2348495"/>
              <a:ext cx="1295937" cy="1295781"/>
            </a:xfrm>
            <a:prstGeom prst="ellipse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1500</a:t>
              </a:r>
              <a:endParaRPr lang="ru-RU" sz="3600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 rot="18186411">
              <a:off x="946445" y="3245343"/>
              <a:ext cx="2053241" cy="192848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7" name="Овал 26"/>
          <p:cNvSpPr/>
          <p:nvPr/>
        </p:nvSpPr>
        <p:spPr>
          <a:xfrm>
            <a:off x="4829175" y="3141663"/>
            <a:ext cx="1600200" cy="12954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15</a:t>
            </a:r>
            <a:endParaRPr lang="ru-RU" sz="3600" dirty="0"/>
          </a:p>
        </p:txBody>
      </p:sp>
      <p:grpSp>
        <p:nvGrpSpPr>
          <p:cNvPr id="13" name="Группа 32"/>
          <p:cNvGrpSpPr>
            <a:grpSpLocks/>
          </p:cNvGrpSpPr>
          <p:nvPr/>
        </p:nvGrpSpPr>
        <p:grpSpPr bwMode="auto">
          <a:xfrm>
            <a:off x="6254750" y="2276475"/>
            <a:ext cx="1457325" cy="2054225"/>
            <a:chOff x="611560" y="2315147"/>
            <a:chExt cx="1457929" cy="2053241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4" name="Овал 33"/>
            <p:cNvSpPr/>
            <p:nvPr/>
          </p:nvSpPr>
          <p:spPr>
            <a:xfrm>
              <a:off x="611560" y="2348469"/>
              <a:ext cx="1295937" cy="1296366"/>
            </a:xfrm>
            <a:prstGeom prst="ellipse">
              <a:avLst/>
            </a:prstGeom>
            <a:solidFill>
              <a:srgbClr val="0070C0"/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dirty="0"/>
                <a:t>15</a:t>
              </a:r>
            </a:p>
          </p:txBody>
        </p:sp>
        <p:sp>
          <p:nvSpPr>
            <p:cNvPr id="35" name="Прямоугольник 34"/>
            <p:cNvSpPr/>
            <p:nvPr/>
          </p:nvSpPr>
          <p:spPr>
            <a:xfrm rot="18186411">
              <a:off x="946785" y="3245684"/>
              <a:ext cx="2053241" cy="192167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36" name="Овал 35"/>
          <p:cNvSpPr/>
          <p:nvPr/>
        </p:nvSpPr>
        <p:spPr>
          <a:xfrm>
            <a:off x="7637463" y="3141663"/>
            <a:ext cx="1444625" cy="1366837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0</a:t>
            </a:r>
            <a:r>
              <a:rPr lang="ru-RU" sz="3600" dirty="0"/>
              <a:t>,15</a:t>
            </a:r>
          </a:p>
        </p:txBody>
      </p:sp>
      <p:grpSp>
        <p:nvGrpSpPr>
          <p:cNvPr id="14" name="Группа 39"/>
          <p:cNvGrpSpPr>
            <a:grpSpLocks/>
          </p:cNvGrpSpPr>
          <p:nvPr/>
        </p:nvGrpSpPr>
        <p:grpSpPr bwMode="auto">
          <a:xfrm>
            <a:off x="31750" y="4510088"/>
            <a:ext cx="1728788" cy="2160587"/>
            <a:chOff x="611560" y="2315147"/>
            <a:chExt cx="1457929" cy="2053241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1" name="Овал 40"/>
            <p:cNvSpPr/>
            <p:nvPr/>
          </p:nvSpPr>
          <p:spPr>
            <a:xfrm>
              <a:off x="611560" y="2348337"/>
              <a:ext cx="1295937" cy="1297419"/>
            </a:xfrm>
            <a:prstGeom prst="ellipse">
              <a:avLst/>
            </a:prstGeom>
            <a:solidFill>
              <a:srgbClr val="0070C0"/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dirty="0"/>
                <a:t>34,1</a:t>
              </a:r>
            </a:p>
          </p:txBody>
        </p:sp>
        <p:sp>
          <p:nvSpPr>
            <p:cNvPr id="42" name="Прямоугольник 41"/>
            <p:cNvSpPr/>
            <p:nvPr/>
          </p:nvSpPr>
          <p:spPr>
            <a:xfrm rot="18186411">
              <a:off x="946476" y="3245376"/>
              <a:ext cx="2053241" cy="192784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6" name="Группа 42"/>
          <p:cNvGrpSpPr>
            <a:grpSpLocks/>
          </p:cNvGrpSpPr>
          <p:nvPr/>
        </p:nvGrpSpPr>
        <p:grpSpPr bwMode="auto">
          <a:xfrm>
            <a:off x="3286116" y="4429132"/>
            <a:ext cx="2192338" cy="2160587"/>
            <a:chOff x="611560" y="2315147"/>
            <a:chExt cx="1457929" cy="2053241"/>
          </a:xfrm>
          <a:solidFill>
            <a:srgbClr val="0070C0"/>
          </a:solidFill>
        </p:grpSpPr>
        <p:sp>
          <p:nvSpPr>
            <p:cNvPr id="44" name="Овал 43"/>
            <p:cNvSpPr/>
            <p:nvPr/>
          </p:nvSpPr>
          <p:spPr>
            <a:xfrm>
              <a:off x="611560" y="2348337"/>
              <a:ext cx="1296406" cy="1297419"/>
            </a:xfrm>
            <a:prstGeom prst="ellipse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dirty="0"/>
                <a:t>180,5</a:t>
              </a:r>
            </a:p>
          </p:txBody>
        </p:sp>
        <p:sp>
          <p:nvSpPr>
            <p:cNvPr id="45" name="Прямоугольник 44"/>
            <p:cNvSpPr/>
            <p:nvPr/>
          </p:nvSpPr>
          <p:spPr>
            <a:xfrm rot="18186411">
              <a:off x="946271" y="3245170"/>
              <a:ext cx="2053241" cy="193194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7" name="Группа 45"/>
          <p:cNvGrpSpPr>
            <a:grpSpLocks/>
          </p:cNvGrpSpPr>
          <p:nvPr/>
        </p:nvGrpSpPr>
        <p:grpSpPr bwMode="auto">
          <a:xfrm>
            <a:off x="6516688" y="4365625"/>
            <a:ext cx="1457325" cy="2052638"/>
            <a:chOff x="611560" y="2315147"/>
            <a:chExt cx="1457929" cy="2053241"/>
          </a:xfrm>
          <a:solidFill>
            <a:srgbClr val="0070C0"/>
          </a:solidFill>
        </p:grpSpPr>
        <p:sp>
          <p:nvSpPr>
            <p:cNvPr id="47" name="Овал 46"/>
            <p:cNvSpPr/>
            <p:nvPr/>
          </p:nvSpPr>
          <p:spPr>
            <a:xfrm>
              <a:off x="611560" y="2348495"/>
              <a:ext cx="1295937" cy="1295781"/>
            </a:xfrm>
            <a:prstGeom prst="ellipse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dirty="0"/>
                <a:t>7</a:t>
              </a:r>
            </a:p>
          </p:txBody>
        </p:sp>
        <p:sp>
          <p:nvSpPr>
            <p:cNvPr id="48" name="Прямоугольник 47"/>
            <p:cNvSpPr/>
            <p:nvPr/>
          </p:nvSpPr>
          <p:spPr>
            <a:xfrm rot="18186411">
              <a:off x="946785" y="3245684"/>
              <a:ext cx="2053241" cy="192168"/>
            </a:xfrm>
            <a:prstGeom prst="rect">
              <a:avLst/>
            </a:prstGeom>
            <a:grpFill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67" name="Овал 66"/>
          <p:cNvSpPr/>
          <p:nvPr/>
        </p:nvSpPr>
        <p:spPr>
          <a:xfrm>
            <a:off x="1660525" y="5300663"/>
            <a:ext cx="1873250" cy="1557337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0,341</a:t>
            </a:r>
          </a:p>
        </p:txBody>
      </p:sp>
      <p:sp>
        <p:nvSpPr>
          <p:cNvPr id="68" name="Овал 67"/>
          <p:cNvSpPr/>
          <p:nvPr/>
        </p:nvSpPr>
        <p:spPr>
          <a:xfrm>
            <a:off x="7667625" y="5489575"/>
            <a:ext cx="1444625" cy="1368425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0</a:t>
            </a:r>
            <a:r>
              <a:rPr lang="ru-RU" sz="3600" dirty="0"/>
              <a:t>,07</a:t>
            </a:r>
          </a:p>
        </p:txBody>
      </p:sp>
      <p:sp>
        <p:nvSpPr>
          <p:cNvPr id="69" name="Овал 68"/>
          <p:cNvSpPr/>
          <p:nvPr/>
        </p:nvSpPr>
        <p:spPr>
          <a:xfrm>
            <a:off x="5219700" y="5400675"/>
            <a:ext cx="1800225" cy="1457325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1,805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22" grpId="0" animBg="1"/>
      <p:bldP spid="27" grpId="0" animBg="1"/>
      <p:bldP spid="36" grpId="0" animBg="1"/>
      <p:bldP spid="67" grpId="0" animBg="1"/>
      <p:bldP spid="68" grpId="0" animBg="1"/>
      <p:bldP spid="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Рисунок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-127000" y="2205038"/>
            <a:ext cx="1990725" cy="3794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0" dirty="0" smtClean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2195513" y="2060575"/>
            <a:ext cx="6562725" cy="4065588"/>
          </a:xfrm>
        </p:spPr>
        <p:txBody>
          <a:bodyPr/>
          <a:lstStyle/>
          <a:p>
            <a:pPr marL="3175" indent="357188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Процентом называют одну сотую часть. </a:t>
            </a:r>
          </a:p>
          <a:p>
            <a:pPr marL="3175" indent="357188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 как 1% равен сотой части величины, то вся величина равна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4213" y="765175"/>
            <a:ext cx="1079500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п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63713" y="74771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р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213" y="754063"/>
            <a:ext cx="1081087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816350" y="736600"/>
            <a:ext cx="1081088" cy="50323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ц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913" y="7381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80063" y="727075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н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725488"/>
            <a:ext cx="1079500" cy="5048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>
                <a:solidFill>
                  <a:srgbClr val="FF0000"/>
                </a:solidFill>
              </a:rPr>
              <a:t>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524750" y="715963"/>
            <a:ext cx="1079500" cy="5032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dirty="0" err="1">
                <a:solidFill>
                  <a:srgbClr val="FF0000"/>
                </a:solidFill>
              </a:rPr>
              <a:t>ы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551612" y="5634038"/>
            <a:ext cx="2592388" cy="122396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100%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2500306"/>
            <a:ext cx="7600976" cy="178595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Венера является второй по расстоянию от Солнца, следующей за Меркурием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714884"/>
            <a:ext cx="8786874" cy="1752600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Первую информацию о климате Венеры принесла советская станция "Венера-7", это </a:t>
            </a:r>
            <a:r>
              <a:rPr lang="ru-RU" dirty="0" smtClean="0">
                <a:solidFill>
                  <a:schemeClr val="bg1"/>
                </a:solidFill>
              </a:rPr>
              <a:t>произошло </a:t>
            </a:r>
            <a:r>
              <a:rPr lang="ru-RU" dirty="0">
                <a:solidFill>
                  <a:schemeClr val="bg1"/>
                </a:solidFill>
              </a:rPr>
              <a:t>в 1970 г., а "Венера-9" впервые передала на землю фото, демонстрирующее венерианский пейзаж.</a:t>
            </a:r>
          </a:p>
        </p:txBody>
      </p:sp>
      <p:pic>
        <p:nvPicPr>
          <p:cNvPr id="5" name="Рисунок 4" descr="vener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643306" y="0"/>
            <a:ext cx="2786082" cy="2571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Calibri" pitchFamily="34" charset="0"/>
              </a:rPr>
              <a:t>Чтобы записать проценты в виде десятичной дроби, нужно число процентов разделить на 100</a:t>
            </a:r>
            <a:endParaRPr lang="ru-RU" b="1" dirty="0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2285992"/>
            <a:ext cx="250033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38 %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2285992"/>
            <a:ext cx="235745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0,38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28728" y="3500438"/>
            <a:ext cx="250033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9 %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28728" y="4572008"/>
            <a:ext cx="250033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164 %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428728" y="5643578"/>
            <a:ext cx="2500330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0, 4 %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286380" y="3429000"/>
            <a:ext cx="2357454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0,09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86380" y="4500570"/>
            <a:ext cx="2357454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1,64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286380" y="5715016"/>
            <a:ext cx="2357454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= 0,004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2357430"/>
            <a:ext cx="8858312" cy="435771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		 </a:t>
            </a:r>
            <a:r>
              <a:rPr lang="ru-RU" b="1" dirty="0" smtClean="0">
                <a:solidFill>
                  <a:schemeClr val="bg1"/>
                </a:solidFill>
              </a:rPr>
              <a:t>Для </a:t>
            </a:r>
            <a:r>
              <a:rPr lang="ru-RU" b="1" dirty="0">
                <a:solidFill>
                  <a:schemeClr val="bg1"/>
                </a:solidFill>
              </a:rPr>
              <a:t>изучения Марса направлялось довольно большое число космических аппаратов.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	Марсианские экспедиции </a:t>
            </a:r>
            <a:r>
              <a:rPr lang="ru-RU" b="1" dirty="0">
                <a:solidFill>
                  <a:schemeClr val="bg1"/>
                </a:solidFill>
              </a:rPr>
              <a:t>поставили своеобразный рекорд - среди них наибольший процент неудач, когда космические аппараты выходили из строя на самых разных стадиях миссии (такая участь постигла российские аппараты "Марс-96", американский "Марс </a:t>
            </a:r>
            <a:r>
              <a:rPr lang="ru-RU" b="1" dirty="0" err="1">
                <a:solidFill>
                  <a:schemeClr val="bg1"/>
                </a:solidFill>
              </a:rPr>
              <a:t>обсервер</a:t>
            </a:r>
            <a:r>
              <a:rPr lang="ru-RU" b="1" dirty="0">
                <a:solidFill>
                  <a:schemeClr val="bg1"/>
                </a:solidFill>
              </a:rPr>
              <a:t>" и др.).</a:t>
            </a:r>
          </a:p>
        </p:txBody>
      </p:sp>
      <p:pic>
        <p:nvPicPr>
          <p:cNvPr id="7" name="Рисунок 6" descr="Мапс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428992" y="0"/>
            <a:ext cx="2500330" cy="2428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655</Words>
  <Application>Microsoft Office PowerPoint</Application>
  <PresentationFormat>Экран (4:3)</PresentationFormat>
  <Paragraphs>132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Какие планеты солнечной системы вы знаете? </vt:lpstr>
      <vt:lpstr>Слайд 3</vt:lpstr>
      <vt:lpstr>    Меркурий – самая близкая планета к солнцу</vt:lpstr>
      <vt:lpstr>Слайд 5</vt:lpstr>
      <vt:lpstr>Слайд 6</vt:lpstr>
      <vt:lpstr>Венера является второй по расстоянию от Солнца, следующей за Меркурием</vt:lpstr>
      <vt:lpstr>Чтобы записать проценты в виде десятичной дроби, нужно число процентов разделить на 100</vt:lpstr>
      <vt:lpstr>Слайд 9</vt:lpstr>
      <vt:lpstr>Физкультминутка</vt:lpstr>
      <vt:lpstr>Слайд 11</vt:lpstr>
      <vt:lpstr>Выразите дробь в виде процентов: </vt:lpstr>
      <vt:lpstr>   Сатурн находится далеко от Солнца – почти  в 10 раз дальше, чем Земля. Наиболее известной особенностью Сатурна является наличие у него колец. Эти кольца легко видны с Земли даже в небольшой телескоп. </vt:lpstr>
      <vt:lpstr>Слайд 14</vt:lpstr>
      <vt:lpstr>Слайд 15</vt:lpstr>
      <vt:lpstr>Рефлексия:</vt:lpstr>
      <vt:lpstr>Слайд 17</vt:lpstr>
      <vt:lpstr>Домашнее задание: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Космическое путешествие</dc:title>
  <dc:creator>Александр</dc:creator>
  <cp:lastModifiedBy>Tata</cp:lastModifiedBy>
  <cp:revision>32</cp:revision>
  <dcterms:created xsi:type="dcterms:W3CDTF">2013-03-29T15:34:24Z</dcterms:created>
  <dcterms:modified xsi:type="dcterms:W3CDTF">2014-03-05T18:04:48Z</dcterms:modified>
</cp:coreProperties>
</file>