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75" r:id="rId14"/>
    <p:sldId id="268" r:id="rId15"/>
    <p:sldId id="278" r:id="rId16"/>
    <p:sldId id="281" r:id="rId17"/>
    <p:sldId id="283" r:id="rId18"/>
    <p:sldId id="284" r:id="rId19"/>
    <p:sldId id="282" r:id="rId20"/>
    <p:sldId id="285" r:id="rId21"/>
    <p:sldId id="286" r:id="rId22"/>
    <p:sldId id="287" r:id="rId23"/>
    <p:sldId id="28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рина" initials="И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EE25B-40F4-4AE7-AB45-88843BACAA9E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7638B-35AF-41EE-AE2C-CC05E66C1F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B7638B-35AF-41EE-AE2C-CC05E66C1F1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91BD6-A28F-41C8-81D0-0F8BDB71142D}" type="datetimeFigureOut">
              <a:rPr lang="ru-RU" smtClean="0"/>
              <a:pPr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B3C43-73E4-4368-9450-1F877901C3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78130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Урок русского языка в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9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классе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по теме: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«Сложноподчинённое предложение с придаточным определительным».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</a:rPr>
              <a:t>Урок разработан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Григорович 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</a:rPr>
              <a:t>Ириной Валентиновной.</a:t>
            </a:r>
            <a:br>
              <a:rPr lang="ru-RU" sz="20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</a:rPr>
              <a:t>МБОУ «СОШ 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</a:rPr>
              <a:t>№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</a:rPr>
              <a:t>38» 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</a:rPr>
              <a:t>Ново-Савиновского района</a:t>
            </a:r>
            <a:br>
              <a:rPr lang="ru-RU" sz="16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</a:rPr>
              <a:t>г.Казани. 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</a:rPr>
              <a:t>2013 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</a:rPr>
              <a:t>год.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214446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Двойной союз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3697297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Компоненты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двойного союза находятся в разных частях сложноподчинённого предложения: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1-й компонент  -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придаточной  части, 2-ой компонент  -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главной части.</a:t>
            </a:r>
          </a:p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Примеры двойных союзов: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чем…тем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 если…то,  когда…то,  так как…то,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хотя…но и др.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614366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28596" y="428604"/>
          <a:ext cx="3857652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</a:tblGrid>
              <a:tr h="1214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Средства связи, которые могут быть  в главной части сложноподчинённого предложения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643438" y="428604"/>
          <a:ext cx="4143404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12144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              Указательные слова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28596" y="2000240"/>
          <a:ext cx="392909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</a:tblGrid>
              <a:tr h="785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Средства связи в придаточной части сложноподчинённого предложения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4643438" y="2000240"/>
          <a:ext cx="414340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1000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Подчинительные союзы, союзные      слова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428596" y="3500438"/>
          <a:ext cx="392909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</a:tblGrid>
              <a:tr h="7143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Типы союзов по строению в придаточной части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4643438" y="3500438"/>
          <a:ext cx="414340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857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Простые и составные союзы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28596" y="4572008"/>
          <a:ext cx="392909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</a:tblGrid>
              <a:tr h="128588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Употребление двойных союзов: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- 1-ый компонент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- 2-ой компонент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4643438" y="4572008"/>
          <a:ext cx="4143404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</a:tblGrid>
              <a:tr h="128588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 придаточной части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 главной части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2297106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старину любители книг заказывали небольшие листики с рисунками – экслибрисами   обозначавшими принадлежность книги её владельцу.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143248"/>
            <a:ext cx="8229600" cy="2911479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   В старину любители книг заказывали небольшие листики с рисунками – экслибрисами   которые обозначали принадлежность книги её владельцу.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 useBgFill="1">
        <p:nvSpPr>
          <p:cNvPr id="15" name="Прямоугольник 14"/>
          <p:cNvSpPr/>
          <p:nvPr/>
        </p:nvSpPr>
        <p:spPr>
          <a:xfrm>
            <a:off x="3214678" y="1428736"/>
            <a:ext cx="142876" cy="4286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,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86116" y="4286256"/>
          <a:ext cx="2082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3100" b="1" i="1" dirty="0" smtClean="0">
                <a:solidFill>
                  <a:schemeClr val="accent1">
                    <a:lumMod val="50000"/>
                  </a:schemeClr>
                </a:solidFill>
              </a:rPr>
              <a:t>В старину любители книги заказывали небольшие листики с рисунками – экслибрисами, которые обозначали принадлежность книги её владельцу.</a:t>
            </a:r>
            <a:br>
              <a:rPr lang="ru-RU" sz="3100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3500438"/>
            <a:ext cx="8572560" cy="2357454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какими?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ru-RU" dirty="0" smtClean="0"/>
              <a:t>      </a:t>
            </a:r>
            <a:r>
              <a:rPr lang="ru-RU" dirty="0" smtClean="0">
                <a:solidFill>
                  <a:schemeClr val="tx1"/>
                </a:solidFill>
              </a:rPr>
              <a:t>         </a:t>
            </a:r>
          </a:p>
          <a:p>
            <a:pPr algn="l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         …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</a:rPr>
              <a:t>сущ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,                 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с. слово  которые  ….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  </a:t>
            </a:r>
          </a:p>
          <a:p>
            <a:pPr algn="l"/>
            <a:endParaRPr lang="ru-RU" dirty="0"/>
          </a:p>
        </p:txBody>
      </p:sp>
      <p:sp>
        <p:nvSpPr>
          <p:cNvPr id="8" name="Левая круглая скобка 7"/>
          <p:cNvSpPr/>
          <p:nvPr/>
        </p:nvSpPr>
        <p:spPr>
          <a:xfrm>
            <a:off x="1000100" y="4500570"/>
            <a:ext cx="73152" cy="914400"/>
          </a:xfrm>
          <a:prstGeom prst="leftBracke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Правая круглая скобка 8"/>
          <p:cNvSpPr/>
          <p:nvPr/>
        </p:nvSpPr>
        <p:spPr>
          <a:xfrm>
            <a:off x="2857488" y="4500570"/>
            <a:ext cx="73152" cy="914400"/>
          </a:xfrm>
          <a:prstGeom prst="rightBracket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4929190" y="4500570"/>
            <a:ext cx="2928958" cy="914400"/>
          </a:xfrm>
          <a:prstGeom prst="bracketPair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2107389" y="4321975"/>
            <a:ext cx="500066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357422" y="4071942"/>
            <a:ext cx="3500462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5501488" y="4429132"/>
            <a:ext cx="713586" cy="794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857488" y="1785926"/>
            <a:ext cx="2000264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6286512" y="178592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215074" y="1785926"/>
            <a:ext cx="214314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215074" y="1857364"/>
            <a:ext cx="2214578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929058" y="2643182"/>
            <a:ext cx="178595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215074" y="2643182"/>
            <a:ext cx="2214578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215074" y="2714620"/>
            <a:ext cx="2214578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785926"/>
            <a:ext cx="8229600" cy="3071834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Сложноподчинённое предложение с придаточным определительным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428760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abic Typesetting" pitchFamily="66" charset="-78"/>
              </a:rPr>
              <a:t>Ключевые слова темы «Сложноподчинённое предложение»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643470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Подчинительные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союзы и союзные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слова.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Приёмы разграничения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подчинительных союзов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и союзных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слов.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Поясняемый компонент.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Указательные слова в главной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части.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Главная и придаточная части.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Составные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союзы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придаточной части.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Двойные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союзы.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857224" y="5500702"/>
            <a:ext cx="6858048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57224" y="2428868"/>
            <a:ext cx="6572296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57224" y="2857496"/>
            <a:ext cx="1071570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928662" y="4429132"/>
            <a:ext cx="4786346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57224" y="4929198"/>
            <a:ext cx="7000924" cy="0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2500306"/>
          <a:ext cx="8572560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2143140"/>
                <a:gridCol w="2143140"/>
                <a:gridCol w="2143140"/>
              </a:tblGrid>
              <a:tr h="9286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Вопрос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Средства связи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Поясняемый компонент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Место придаточного </a:t>
                      </a:r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предложения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20" y="3857628"/>
          <a:ext cx="8572560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2143140"/>
                <a:gridCol w="2143140"/>
                <a:gridCol w="2143140"/>
              </a:tblGrid>
              <a:tr h="714380"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какой? какая? какое? какие?</a:t>
                      </a:r>
                      <a:endParaRPr lang="ru-RU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Союзные слова:</a:t>
                      </a:r>
                    </a:p>
                    <a:p>
                      <a:r>
                        <a:rPr lang="ru-RU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который, </a:t>
                      </a:r>
                      <a:endParaRPr lang="ru-RU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имя существительное</a:t>
                      </a:r>
                      <a:endParaRPr lang="ru-RU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после главного предложения</a:t>
                      </a:r>
                      <a:endParaRPr lang="ru-RU" i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6143625"/>
          </a:xfrm>
        </p:spPr>
        <p:txBody>
          <a:bodyPr>
            <a:normAutofit/>
          </a:bodyPr>
          <a:lstStyle/>
          <a:p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</a:rPr>
              <a:t>В старину любители книги заказывали небольшие листики с рисунками – экслибрисами, которые обозначали принадлежность книги её владельцу.</a:t>
            </a:r>
            <a:r>
              <a:rPr lang="ru-RU" sz="2200" b="1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2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200" b="1" i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200" b="1" i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И смотрит седая скала в глубину, где ветер качает и гонит волну.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Дом, куда мы въехали, был построен в начале века.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В дни, когда над сонным морем стоит духота и тишина, в отуманенном просторе еле движется волна.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Он посмотрел в ту сторону, откуда раздался крик.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Деревья, что мы посадили тогда возле школы, уже выросли.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У него был такой голос,  какого я не слышал никогда.</a:t>
            </a:r>
          </a:p>
          <a:p>
            <a:pPr lvl="0">
              <a:buFont typeface="Wingdings" pitchFamily="2" charset="2"/>
              <a:buChar char="Ø"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Хозяин дома радушно встречал родных, которые приезжали один за другим.</a:t>
            </a:r>
          </a:p>
          <a:p>
            <a:pPr>
              <a:buFont typeface="Wingdings" pitchFamily="2" charset="2"/>
              <a:buChar char="Ø"/>
            </a:pP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Движущиеся по небу светящиеся точки спутников мы искали каждый вечер, которые были похожи на заблудившиеся в пространстве звёзды.</a:t>
            </a:r>
          </a:p>
          <a:p>
            <a:pPr>
              <a:buFont typeface="Wingdings" pitchFamily="2" charset="2"/>
              <a:buChar char="v"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Движущиеся по небу светящиеся точки спутников,  которые были похожи на заблудившиеся в пространстве звёзды, мы искали каждый вечер, 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Компьютерная программа помогла мне разработать проект намного быстрее, которую я установил. </a:t>
            </a:r>
          </a:p>
          <a:p>
            <a:pPr>
              <a:buFont typeface="Wingdings" pitchFamily="2" charset="2"/>
              <a:buChar char="v"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Компьютерная программа, которую я установил, помогла мне разработать проект намного быстрее. 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Мобильная связь позволяет значительно увеличить темп жизни, которая распространена повсеместно. </a:t>
            </a:r>
          </a:p>
          <a:p>
            <a:pPr>
              <a:buFont typeface="Wingdings" pitchFamily="2" charset="2"/>
              <a:buChar char="v"/>
            </a:pP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</a:rPr>
              <a:t>Мобильная связь , которая распространена повсеместно, позволяет значительно увеличить темп жизни</a:t>
            </a:r>
          </a:p>
          <a:p>
            <a:pPr>
              <a:buFont typeface="Wingdings" pitchFamily="2" charset="2"/>
              <a:buChar char="v"/>
            </a:pP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6143625"/>
          </a:xfrm>
        </p:spPr>
        <p:txBody>
          <a:bodyPr>
            <a:normAutofit/>
          </a:bodyPr>
          <a:lstStyle/>
          <a:p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/>
            </a:r>
            <a:br>
              <a:rPr lang="ru-RU" sz="2200" b="1" i="1" dirty="0" smtClean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928670"/>
          <a:ext cx="1714512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</a:tblGrid>
              <a:tr h="785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Вопрос</a:t>
                      </a:r>
                      <a:endParaRPr lang="ru-RU" sz="200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3108" y="928670"/>
          <a:ext cx="1785950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</a:tblGrid>
              <a:tr h="785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Средства связи</a:t>
                      </a:r>
                      <a:endParaRPr lang="ru-RU" sz="1600" b="1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143372" y="928670"/>
          <a:ext cx="2714644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</a:tblGrid>
              <a:tr h="78581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Поясняемый компонент</a:t>
                      </a:r>
                      <a:endParaRPr lang="ru-RU" b="1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000892" y="928670"/>
          <a:ext cx="192882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/>
              </a:tblGrid>
              <a:tr h="7858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Место придаточного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2143116"/>
          <a:ext cx="1643074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</a:tblGrid>
              <a:tr h="2357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какой? какая? какое? какие?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143108" y="2143116"/>
          <a:ext cx="1785950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</a:tblGrid>
              <a:tr h="235745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Союзные слова:</a:t>
                      </a:r>
                    </a:p>
                    <a:p>
                      <a:r>
                        <a:rPr lang="ru-RU" b="1" i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который</a:t>
                      </a:r>
                      <a:r>
                        <a:rPr lang="ru-RU" b="1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ru-RU" sz="1800" b="1" i="1" kern="120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кто, что, какой, чей, когда, где, куда, откуда  и </a:t>
                      </a:r>
                      <a:r>
                        <a:rPr lang="ru-RU" sz="1800" b="1" kern="120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др.</a:t>
                      </a:r>
                      <a:endParaRPr lang="ru-RU" b="1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143372" y="2143116"/>
          <a:ext cx="2714644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</a:tblGrid>
              <a:tr h="2357454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Имя существительное или другое слово, употреблённое в значении существительного.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Поясняемое (определяемое) слово может иметь при себе указательные слова </a:t>
                      </a:r>
                      <a:r>
                        <a:rPr lang="ru-RU" sz="16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такой, тот </a:t>
                      </a:r>
                      <a:r>
                        <a:rPr lang="ru-RU" sz="16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 др.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7000892" y="2143116"/>
          <a:ext cx="1905024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24"/>
              </a:tblGrid>
              <a:tr h="2357454"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После главного предложения, в середине главного предложения, но обязательно после определяемого слова.</a:t>
                      </a:r>
                      <a:endParaRPr lang="ru-RU" sz="1600" b="1" dirty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рина\Pictures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Из лесного оврага, на дне которого бежал маленький родничок, неслось воркованье диких голубей.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Ключевые слова темы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вопросы определения;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определяемое слово - имя существительное;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средства связи - союзные слова;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расположение придаточной части</a:t>
            </a:r>
          </a:p>
          <a:p>
            <a:pPr>
              <a:buNone/>
            </a:pP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6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Ямщик остановил усталую тройку у ворот единственного каменного дома, что был при въезде.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Говорили, что будто бы он пристрастился коллекционировать курительные трубки.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Не знаю, где я нежности училась.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Верстах в трёх от Кисловодска, в ущелье, где протекает </a:t>
            </a:r>
            <a:r>
              <a:rPr lang="ru-RU" sz="2200" b="1" dirty="0" err="1" smtClean="0">
                <a:solidFill>
                  <a:schemeClr val="accent1">
                    <a:lumMod val="50000"/>
                  </a:schemeClr>
                </a:solidFill>
              </a:rPr>
              <a:t>Подкумок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, есть скала, называемая Кольцом.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Надо мною расстилалось голубое небо, по которому плыло и таяло сверкающее облако.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В бурливой котловине, куда сливаются воды, живописно разбросаны громадные валуны.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Я не знал, куда деваться.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Только туда, где полукруглая часть окна была не зашторена, глядело тёмное небо.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Слышно было, как ворчала река.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</a:rPr>
              <a:t>В доме, куда мы попали совершенно случайно, нас встретили очень радушно.</a:t>
            </a:r>
          </a:p>
          <a:p>
            <a:pPr marL="457200" indent="-457200">
              <a:buFont typeface="+mj-lt"/>
              <a:buAutoNum type="arabicParenR"/>
            </a:pPr>
            <a:endParaRPr lang="ru-RU" sz="2200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643570" y="5715016"/>
          <a:ext cx="2476496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496"/>
              </a:tblGrid>
              <a:tr h="571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Ответы: 1, 4, 5,6, 10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Самодиагностика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472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272"/>
                <a:gridCol w="1278733"/>
                <a:gridCol w="1278733"/>
                <a:gridCol w="1278733"/>
                <a:gridCol w="1278733"/>
              </a:tblGrid>
              <a:tr h="894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Очень уверенно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Уверенно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Неуверенно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Не могу справиться</a:t>
                      </a:r>
                    </a:p>
                  </a:txBody>
                  <a:tcPr marL="68580" marR="68580" marT="0" marB="0"/>
                </a:tc>
              </a:tr>
              <a:tr h="894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Находить сложноподчинённые предложения с придаточными определительными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94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Отличать подчинительные союзы от союзных слов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94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Составлять схемы сложноподчинённых предложений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94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</a:rPr>
                        <a:t>Расставлять знаки препинания в сложноподчинённых предложениях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428760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abic Typesetting" pitchFamily="66" charset="-78"/>
              </a:rPr>
              <a:t>Ключевые слова темы «Сложноподчинённое предложение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abic Typesetting" pitchFamily="66" charset="-78"/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+mn-lt"/>
              <a:cs typeface="Arabic Typesetting" pitchFamily="66" charset="-78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643470"/>
          </a:xfrm>
        </p:spPr>
        <p:txBody>
          <a:bodyPr>
            <a:normAutofit/>
          </a:bodyPr>
          <a:lstStyle/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Главная и придаточная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части. </a:t>
            </a:r>
          </a:p>
          <a:p>
            <a:pPr lvl="0"/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Подчинительные союзы и союзные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слова. 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Приёмы разграничения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подчинительных союзов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и союзных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слов.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Поясняемый компонент.</a:t>
            </a:r>
          </a:p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Указательные слова в главной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части. </a:t>
            </a:r>
          </a:p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Составные союзы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в придаточной части. </a:t>
            </a:r>
          </a:p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Двойные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союзы</a:t>
            </a:r>
            <a:r>
              <a:rPr lang="ru-RU" b="1" i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endParaRPr lang="ru-RU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Главная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придаточная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части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Главная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часть в сложноподчинённом предложении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- это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та часть, от которой задаётся вопрос; придаточная часть в сложноподчинённом предложении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- это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та часть, к которой задаётся вопрос; ещё одним указателем придаточной части сложноподчинённого предложения являются находящиеся в ней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союзные слова и подчинительные союзы.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900" b="1" dirty="0">
                <a:solidFill>
                  <a:schemeClr val="accent1">
                    <a:lumMod val="50000"/>
                  </a:schemeClr>
                </a:solidFill>
              </a:rPr>
              <a:t>Подчинительные союзы и союзные слова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 useBgFill="1"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pPr algn="l"/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Средства связи частей сложноподчинённого предложения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71570"/>
          </a:xfrm>
        </p:spPr>
        <p:txBody>
          <a:bodyPr>
            <a:noAutofit/>
          </a:bodyPr>
          <a:lstStyle/>
          <a:p>
            <a:pPr lvl="0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Приёмы разграничения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подчинительных союзов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и союзных слов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15" name="Содержимое 14"/>
          <p:cNvGraphicFramePr>
            <a:graphicFrameLocks noGrp="1"/>
          </p:cNvGraphicFramePr>
          <p:nvPr>
            <p:ph idx="1"/>
          </p:nvPr>
        </p:nvGraphicFramePr>
        <p:xfrm>
          <a:off x="357158" y="2000240"/>
          <a:ext cx="8329642" cy="71438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4164821"/>
                <a:gridCol w="4164821"/>
              </a:tblGrid>
              <a:tr h="71438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cap="all" spc="0" dirty="0">
                          <a:ln w="9000" cmpd="sng">
                            <a:noFill/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/>
                          <a:ea typeface="Times New Roman"/>
                        </a:rPr>
                        <a:t>Подчинительные союзы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2000" b="1" cap="all" spc="0" dirty="0">
                          <a:ln w="9000" cmpd="sng">
                            <a:noFill/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/>
                          <a:ea typeface="Times New Roman"/>
                        </a:rPr>
                        <a:t>Союзные слова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14282" y="3000372"/>
          <a:ext cx="871543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568642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endParaRPr lang="ru-RU" sz="1600" i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6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. Являются словами служебной части речи.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i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1. Являются словами  самостоятельных  частей речи(относительными местоимениями и наречиями).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14282" y="3929066"/>
          <a:ext cx="8715436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714380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2. Могут быть заменены другими подчинительными союзами.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2. Могут быть заменены  словами других самостоятельных частей речи.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214282" y="4857760"/>
          <a:ext cx="871543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785818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3. Не являются членами предложения, в некоторых случаях могут быть опущены.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3. Являются членами предложения, не могут быть опущены.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14282" y="5857892"/>
          <a:ext cx="8715436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642942"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4. Не могут иметь на себе логическое ударение.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</a:rPr>
                        <a:t>4. Могут иметь на себе  логическое ударение.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186766" cy="121444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Поясняемый компонент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5"/>
          </a:xfrm>
        </p:spPr>
        <p:txBody>
          <a:bodyPr/>
          <a:lstStyle/>
          <a:p>
            <a:pPr>
              <a:buNone/>
            </a:pPr>
            <a:endParaRPr lang="ru-RU" dirty="0"/>
          </a:p>
          <a:p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Смысловой отрезок  (слово или словосочетание), к которому относится придаточная часть</a:t>
            </a:r>
            <a:endParaRPr lang="ru-RU" sz="4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142876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Указательные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слова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7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Находятся в главной части.</a:t>
            </a:r>
          </a:p>
          <a:p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Являются членами предложения.</a:t>
            </a:r>
          </a:p>
          <a:p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Усиливают или подчёркивают  какую-то мысль.</a:t>
            </a:r>
            <a:endParaRPr lang="ru-RU" sz="40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500198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Составной  союз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2857521"/>
          </a:xfrm>
        </p:spPr>
        <p:txBody>
          <a:bodyPr>
            <a:normAutofit fontScale="92500"/>
          </a:bodyPr>
          <a:lstStyle/>
          <a:p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Находится </a:t>
            </a:r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</a:rPr>
              <a:t>в  придаточной части, </a:t>
            </a: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не  </a:t>
            </a:r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</a:rPr>
              <a:t>является членом предложения</a:t>
            </a: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ru-RU" sz="36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600" b="1" i="1" dirty="0">
                <a:solidFill>
                  <a:schemeClr val="accent1">
                    <a:lumMod val="75000"/>
                  </a:schemeClr>
                </a:solidFill>
              </a:rPr>
              <a:t>Примеры составных союзов: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 потому что,  так  что, так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как, оттого что и др.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3890</TotalTime>
  <Words>893</Words>
  <Application>Microsoft Office PowerPoint</Application>
  <PresentationFormat>Экран (4:3)</PresentationFormat>
  <Paragraphs>142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Урок русского языка в 9 классе по теме: «Сложноподчинённое предложение с придаточным определительным».  Урок разработан  Григорович Ириной Валентиновной.  МБОУ «СОШ №38» Ново-Савиновского района г.Казани. 2013 год. </vt:lpstr>
      <vt:lpstr>Слайд 2</vt:lpstr>
      <vt:lpstr>Ключевые слова темы «Сложноподчинённое предложение»</vt:lpstr>
      <vt:lpstr> Главная и придаточная части </vt:lpstr>
      <vt:lpstr>Подчинительные союзы и союзные слова  </vt:lpstr>
      <vt:lpstr>Приёмы разграничения подчинительных союзов и союзных слов  </vt:lpstr>
      <vt:lpstr>Поясняемый компонент </vt:lpstr>
      <vt:lpstr>Указательные слова</vt:lpstr>
      <vt:lpstr>Составной  союз</vt:lpstr>
      <vt:lpstr>Двойной союз</vt:lpstr>
      <vt:lpstr>Слайд 11</vt:lpstr>
      <vt:lpstr>В старину любители книг заказывали небольшие листики с рисунками – экслибрисами   обозначавшими принадлежность книги её владельцу.</vt:lpstr>
      <vt:lpstr> В старину любители книги заказывали небольшие листики с рисунками – экслибрисами, которые обозначали принадлежность книги её владельцу.   </vt:lpstr>
      <vt:lpstr>Сложноподчинённое предложение с придаточным определительным</vt:lpstr>
      <vt:lpstr>Ключевые слова темы «Сложноподчинённое предложение»</vt:lpstr>
      <vt:lpstr>В старину любители книги заказывали небольшие листики с рисунками – экслибрисами, которые обозначали принадлежность книги её владельцу.           </vt:lpstr>
      <vt:lpstr>Слайд 17</vt:lpstr>
      <vt:lpstr>Слайд 18</vt:lpstr>
      <vt:lpstr>           </vt:lpstr>
      <vt:lpstr>Слайд 20</vt:lpstr>
      <vt:lpstr>Слайд 21</vt:lpstr>
      <vt:lpstr>Слайд 22</vt:lpstr>
      <vt:lpstr>Самодиагностика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Tata</cp:lastModifiedBy>
  <cp:revision>241</cp:revision>
  <dcterms:created xsi:type="dcterms:W3CDTF">2013-11-05T13:38:12Z</dcterms:created>
  <dcterms:modified xsi:type="dcterms:W3CDTF">2014-02-18T17:26:57Z</dcterms:modified>
</cp:coreProperties>
</file>