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85" r:id="rId4"/>
    <p:sldId id="286" r:id="rId5"/>
    <p:sldId id="284" r:id="rId6"/>
    <p:sldId id="291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92" r:id="rId19"/>
    <p:sldId id="281" r:id="rId20"/>
    <p:sldId id="282" r:id="rId21"/>
    <p:sldId id="269" r:id="rId22"/>
    <p:sldId id="270" r:id="rId23"/>
    <p:sldId id="271" r:id="rId24"/>
    <p:sldId id="272" r:id="rId25"/>
    <p:sldId id="274" r:id="rId26"/>
    <p:sldId id="273" r:id="rId27"/>
    <p:sldId id="275" r:id="rId28"/>
    <p:sldId id="278" r:id="rId29"/>
    <p:sldId id="276" r:id="rId30"/>
    <p:sldId id="277" r:id="rId31"/>
    <p:sldId id="280" r:id="rId32"/>
    <p:sldId id="279" r:id="rId33"/>
    <p:sldId id="283" r:id="rId34"/>
    <p:sldId id="288" r:id="rId35"/>
    <p:sldId id="287" r:id="rId36"/>
    <p:sldId id="289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CCFF"/>
    <a:srgbClr val="CCECFF"/>
    <a:srgbClr val="660066"/>
    <a:srgbClr val="CC00FF"/>
    <a:srgbClr val="FF9933"/>
    <a:srgbClr val="000066"/>
    <a:srgbClr val="D6992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569" autoAdjust="0"/>
    <p:restoredTop sz="94660"/>
  </p:normalViewPr>
  <p:slideViewPr>
    <p:cSldViewPr>
      <p:cViewPr varScale="1">
        <p:scale>
          <a:sx n="77" d="100"/>
          <a:sy n="77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597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97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4C3E782-998E-48B7-B3D5-2A4BBED1E4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DD9C5-688A-442D-B782-1822D48F03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948EE-E638-4F52-ADA8-D6EE45BA1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2B361-F9D2-4DAA-8E0A-6FDAB4FAB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0FDEA-D087-4D1F-9A5C-2C37667453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67EF4-D737-43E5-9235-31B1E43B2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19EF9-536C-4CC6-86C1-88298EB56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5252E-4144-47B8-BE82-A89074AC60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0DC6E-8B66-49F8-B4D0-A0DE57BF97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BB402-3E4A-418C-A12F-8488B83121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21605-8E60-494E-B991-3E241A886A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BF624-FE98-4FE0-A67F-711790C7FC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 i="0"/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 i="0"/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 i="0"/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 i="0"/>
          </a:p>
        </p:txBody>
      </p:sp>
      <p:sp>
        <p:nvSpPr>
          <p:cNvPr id="15872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 i="0"/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 i="0"/>
          </a:p>
        </p:txBody>
      </p:sp>
      <p:sp>
        <p:nvSpPr>
          <p:cNvPr id="15872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 i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87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87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87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pPr>
              <a:defRPr/>
            </a:pPr>
            <a:fld id="{91CCF966-0241-4EF1-B566-9C4CF0A8A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</p:sldLayoutIdLst>
  <p:transition spd="med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slide" Target="slide30.xml"/><Relationship Id="rId3" Type="http://schemas.openxmlformats.org/officeDocument/2006/relationships/image" Target="../media/image8.jpeg"/><Relationship Id="rId7" Type="http://schemas.openxmlformats.org/officeDocument/2006/relationships/slide" Target="slide26.xml"/><Relationship Id="rId12" Type="http://schemas.openxmlformats.org/officeDocument/2006/relationships/slide" Target="slide27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4.xml"/><Relationship Id="rId11" Type="http://schemas.openxmlformats.org/officeDocument/2006/relationships/image" Target="../media/image9.wmf"/><Relationship Id="rId5" Type="http://schemas.openxmlformats.org/officeDocument/2006/relationships/slide" Target="slide25.xml"/><Relationship Id="rId10" Type="http://schemas.openxmlformats.org/officeDocument/2006/relationships/slide" Target="slide32.xml"/><Relationship Id="rId4" Type="http://schemas.openxmlformats.org/officeDocument/2006/relationships/slide" Target="slide23.xml"/><Relationship Id="rId9" Type="http://schemas.openxmlformats.org/officeDocument/2006/relationships/slide" Target="slide31.xml"/><Relationship Id="rId14" Type="http://schemas.openxmlformats.org/officeDocument/2006/relationships/slide" Target="slide2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20" descr="счастливый случай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28625"/>
            <a:ext cx="91440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052513"/>
            <a:ext cx="7704138" cy="5080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3. Как найти неизвестный множитель?</a:t>
            </a:r>
          </a:p>
          <a:p>
            <a:pPr marL="609600" indent="-609600" eaLnBrk="1" hangingPunct="1"/>
            <a:endParaRPr lang="ru-RU" sz="72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857250"/>
            <a:ext cx="7816850" cy="48641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4. Как найти проценты от числа?</a:t>
            </a:r>
          </a:p>
          <a:p>
            <a:pPr marL="609600" indent="-609600" eaLnBrk="1" hangingPunct="1"/>
            <a:endParaRPr lang="ru-RU" sz="72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2875"/>
            <a:ext cx="8604250" cy="5989638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8000" b="1" smtClean="0">
                <a:solidFill>
                  <a:srgbClr val="660066"/>
                </a:solidFill>
                <a:latin typeface="Gabriola" pitchFamily="82" charset="0"/>
              </a:rPr>
              <a:t>5. Бежала тройка лошадей. Каждая лошадь пробежала 5 км. Сколько километров проехал ямщик?</a:t>
            </a:r>
          </a:p>
          <a:p>
            <a:pPr marL="609600" indent="-609600" eaLnBrk="1" hangingPunct="1"/>
            <a:endParaRPr lang="ru-RU" sz="60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420100" cy="490537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6. Найти число 20% которого составляют 10?</a:t>
            </a:r>
          </a:p>
          <a:p>
            <a:pPr marL="609600" indent="-609600" eaLnBrk="1" hangingPunct="1"/>
            <a:endParaRPr lang="ru-RU" sz="72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88913"/>
            <a:ext cx="8775700" cy="60166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sz="3600" b="1" smtClean="0">
              <a:solidFill>
                <a:srgbClr val="99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7. Формула площади прямоугольника со сторонами </a:t>
            </a:r>
            <a:r>
              <a:rPr lang="en-US" sz="9600" b="1" smtClean="0">
                <a:solidFill>
                  <a:srgbClr val="660066"/>
                </a:solidFill>
                <a:latin typeface="Gabriola" pitchFamily="82" charset="0"/>
              </a:rPr>
              <a:t>a</a:t>
            </a: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 и </a:t>
            </a:r>
            <a:r>
              <a:rPr lang="en-US" sz="9600" b="1" smtClean="0">
                <a:solidFill>
                  <a:srgbClr val="660066"/>
                </a:solidFill>
                <a:latin typeface="Gabriola" pitchFamily="82" charset="0"/>
              </a:rPr>
              <a:t>b</a:t>
            </a: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?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ru-RU" sz="72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620713"/>
            <a:ext cx="885825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8. Сколько процентов составляет 6 от 20?</a:t>
            </a:r>
          </a:p>
          <a:p>
            <a:pPr marL="609600" indent="-609600" eaLnBrk="1" hangingPunct="1"/>
            <a:endParaRPr lang="ru-RU" sz="72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000125"/>
            <a:ext cx="8215312" cy="45370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9. Дробь 0,3</a:t>
            </a:r>
            <a:r>
              <a:rPr lang="en-US" sz="9600" b="1" smtClean="0">
                <a:solidFill>
                  <a:srgbClr val="660066"/>
                </a:solidFill>
                <a:latin typeface="Gabriola" pitchFamily="82" charset="0"/>
              </a:rPr>
              <a:t> </a:t>
            </a: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перевести в</a:t>
            </a:r>
            <a:r>
              <a:rPr lang="en-US" sz="9600" b="1" smtClean="0">
                <a:solidFill>
                  <a:srgbClr val="660066"/>
                </a:solidFill>
                <a:latin typeface="Gabriola" pitchFamily="82" charset="0"/>
              </a:rPr>
              <a:t> </a:t>
            </a: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проценты.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341438"/>
            <a:ext cx="8429625" cy="39592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10. 0,3% выразите в виде дроби.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72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844675"/>
            <a:ext cx="8856663" cy="16557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14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СВЕРИМ?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0"/>
            <a:ext cx="8675687" cy="11017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7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Ответы на вопросы.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000125"/>
            <a:ext cx="8678863" cy="5500688"/>
          </a:xfrm>
        </p:spPr>
        <p:txBody>
          <a:bodyPr>
            <a:normAutofit lnSpcReduction="10000"/>
          </a:bodyPr>
          <a:lstStyle/>
          <a:p>
            <a:pPr marL="914400" indent="-91440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Сотая часть числа</a:t>
            </a:r>
          </a:p>
          <a:p>
            <a:pPr marL="914400" indent="-91440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0,01кг=10г</a:t>
            </a:r>
          </a:p>
          <a:p>
            <a:pPr marL="914400" indent="-91440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Произведение разделить на известный множитель</a:t>
            </a:r>
          </a:p>
          <a:p>
            <a:pPr marL="914400" indent="-91440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Проценты перевести в дробь и умножить на число</a:t>
            </a:r>
          </a:p>
          <a:p>
            <a:pPr marL="914400" indent="-91440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5 км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1048547">
            <a:off x="72493" y="1072485"/>
            <a:ext cx="9305754" cy="4339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3800" b="1" i="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Mistral" pitchFamily="66" charset="0"/>
              </a:rPr>
              <a:t>СЧАСТЛИВЫЙ </a:t>
            </a:r>
            <a:endParaRPr lang="en-US" sz="13800" b="1" i="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Mistral" pitchFamily="66" charset="0"/>
            </a:endParaRPr>
          </a:p>
          <a:p>
            <a:pPr algn="ctr">
              <a:defRPr/>
            </a:pPr>
            <a:r>
              <a:rPr lang="ru-RU" sz="13800" b="1" i="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Mistral" pitchFamily="66" charset="0"/>
              </a:rPr>
              <a:t>СЛУЧАЙ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341438"/>
            <a:ext cx="8064500" cy="460851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 startAt="6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50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 startAt="6"/>
              <a:defRPr/>
            </a:pPr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S=</a:t>
            </a:r>
            <a:r>
              <a:rPr lang="en-US" sz="4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ab</a:t>
            </a:r>
            <a:endParaRPr lang="en-US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 startAt="6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0,3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 startAt="6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30%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 startAt="6"/>
              <a:defRPr/>
            </a:pPr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0,003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14313" y="0"/>
            <a:ext cx="8675687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ru-RU" sz="7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ea typeface="+mj-ea"/>
                <a:cs typeface="+mj-cs"/>
              </a:rPr>
              <a:t>Ответы на вопросы.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2" name="Rectangle 6"/>
          <p:cNvSpPr>
            <a:spLocks noGrp="1" noChangeArrowheads="1"/>
          </p:cNvSpPr>
          <p:nvPr>
            <p:ph type="title"/>
          </p:nvPr>
        </p:nvSpPr>
        <p:spPr>
          <a:xfrm>
            <a:off x="107950" y="214313"/>
            <a:ext cx="8836025" cy="5446712"/>
          </a:xfrm>
        </p:spPr>
        <p:txBody>
          <a:bodyPr/>
          <a:lstStyle/>
          <a:p>
            <a:pPr algn="ctr" eaLnBrk="1" hangingPunct="1"/>
            <a:r>
              <a:rPr lang="en-US" sz="11500" b="1" i="1" smtClean="0">
                <a:solidFill>
                  <a:srgbClr val="FF0000"/>
                </a:solidFill>
                <a:latin typeface="Mistral" pitchFamily="66" charset="0"/>
              </a:rPr>
              <a:t>II </a:t>
            </a:r>
            <a:r>
              <a:rPr lang="ru-RU" sz="11500" b="1" i="1" smtClean="0">
                <a:solidFill>
                  <a:srgbClr val="FF0000"/>
                </a:solidFill>
                <a:latin typeface="Mistral" pitchFamily="66" charset="0"/>
              </a:rPr>
              <a:t>ТУР.</a:t>
            </a:r>
            <a:r>
              <a:rPr lang="ru-RU" sz="11500" b="1" i="1" smtClean="0">
                <a:latin typeface="Mistral" pitchFamily="66" charset="0"/>
              </a:rPr>
              <a:t/>
            </a:r>
            <a:br>
              <a:rPr lang="ru-RU" sz="11500" b="1" i="1" smtClean="0">
                <a:latin typeface="Mistral" pitchFamily="66" charset="0"/>
              </a:rPr>
            </a:br>
            <a:r>
              <a:rPr lang="ru-RU" sz="11500" b="1" smtClean="0">
                <a:latin typeface="Mistral" pitchFamily="66" charset="0"/>
              </a:rPr>
              <a:t>ЗАМОРОЧКИ </a:t>
            </a:r>
            <a:r>
              <a:rPr lang="en-US" sz="11500" b="1" smtClean="0">
                <a:latin typeface="Mistral" pitchFamily="66" charset="0"/>
              </a:rPr>
              <a:t/>
            </a:r>
            <a:br>
              <a:rPr lang="en-US" sz="11500" b="1" smtClean="0">
                <a:latin typeface="Mistral" pitchFamily="66" charset="0"/>
              </a:rPr>
            </a:br>
            <a:r>
              <a:rPr lang="ru-RU" sz="11500" b="1" smtClean="0">
                <a:latin typeface="Mistral" pitchFamily="66" charset="0"/>
              </a:rPr>
              <a:t>ИЗ БОЧКИ.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Группа 74"/>
          <p:cNvGrpSpPr>
            <a:grpSpLocks/>
          </p:cNvGrpSpPr>
          <p:nvPr/>
        </p:nvGrpSpPr>
        <p:grpSpPr bwMode="auto">
          <a:xfrm>
            <a:off x="1357313" y="2428875"/>
            <a:ext cx="1785937" cy="1714500"/>
            <a:chOff x="785786" y="1428736"/>
            <a:chExt cx="1390650" cy="1352550"/>
          </a:xfrm>
        </p:grpSpPr>
        <p:pic>
          <p:nvPicPr>
            <p:cNvPr id="35868" name="Рисунок 73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85786" y="1428736"/>
              <a:ext cx="1390650" cy="1352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69" name="Text Box 76"/>
            <p:cNvSpPr txBox="1">
              <a:spLocks noChangeArrowheads="1"/>
            </p:cNvSpPr>
            <p:nvPr/>
          </p:nvSpPr>
          <p:spPr bwMode="auto">
            <a:xfrm>
              <a:off x="1230794" y="1992298"/>
              <a:ext cx="423388" cy="60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4" action="ppaction://hlinksldjump"/>
                </a:rPr>
                <a:t>1</a:t>
              </a:r>
              <a:endParaRPr lang="ru-RU" sz="4400" b="1" i="0"/>
            </a:p>
          </p:txBody>
        </p:sp>
      </p:grpSp>
      <p:grpSp>
        <p:nvGrpSpPr>
          <p:cNvPr id="35843" name="Группа 79"/>
          <p:cNvGrpSpPr>
            <a:grpSpLocks/>
          </p:cNvGrpSpPr>
          <p:nvPr/>
        </p:nvGrpSpPr>
        <p:grpSpPr bwMode="auto">
          <a:xfrm>
            <a:off x="3429000" y="2428875"/>
            <a:ext cx="1785938" cy="1714500"/>
            <a:chOff x="2500298" y="2857496"/>
            <a:chExt cx="1390650" cy="1352550"/>
          </a:xfrm>
        </p:grpSpPr>
        <p:pic>
          <p:nvPicPr>
            <p:cNvPr id="35866" name="Рисунок 75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00298" y="2857496"/>
              <a:ext cx="1390650" cy="1352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67" name="Text Box 78"/>
            <p:cNvSpPr txBox="1">
              <a:spLocks noChangeArrowheads="1"/>
            </p:cNvSpPr>
            <p:nvPr/>
          </p:nvSpPr>
          <p:spPr bwMode="auto">
            <a:xfrm>
              <a:off x="3000932" y="3421058"/>
              <a:ext cx="423388" cy="60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5" action="ppaction://hlinksldjump"/>
                </a:rPr>
                <a:t>3</a:t>
              </a:r>
              <a:endParaRPr lang="ru-RU" sz="4400" b="1" i="0"/>
            </a:p>
          </p:txBody>
        </p:sp>
      </p:grpSp>
      <p:grpSp>
        <p:nvGrpSpPr>
          <p:cNvPr id="35844" name="Группа 86"/>
          <p:cNvGrpSpPr>
            <a:grpSpLocks/>
          </p:cNvGrpSpPr>
          <p:nvPr/>
        </p:nvGrpSpPr>
        <p:grpSpPr bwMode="auto">
          <a:xfrm>
            <a:off x="4572000" y="500063"/>
            <a:ext cx="1762125" cy="1714500"/>
            <a:chOff x="3929058" y="285728"/>
            <a:chExt cx="1762808" cy="1714512"/>
          </a:xfrm>
        </p:grpSpPr>
        <p:pic>
          <p:nvPicPr>
            <p:cNvPr id="35864" name="Рисунок 81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29058" y="285728"/>
              <a:ext cx="1762808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65" name="Text Box 80"/>
            <p:cNvSpPr txBox="1">
              <a:spLocks noChangeArrowheads="1"/>
            </p:cNvSpPr>
            <p:nvPr/>
          </p:nvSpPr>
          <p:spPr bwMode="auto">
            <a:xfrm>
              <a:off x="4572000" y="928670"/>
              <a:ext cx="543739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6" action="ppaction://hlinksldjump"/>
                </a:rPr>
                <a:t>2</a:t>
              </a:r>
              <a:endParaRPr lang="ru-RU" sz="4400" b="1" i="0"/>
            </a:p>
          </p:txBody>
        </p:sp>
      </p:grpSp>
      <p:grpSp>
        <p:nvGrpSpPr>
          <p:cNvPr id="35845" name="Группа 85"/>
          <p:cNvGrpSpPr>
            <a:grpSpLocks/>
          </p:cNvGrpSpPr>
          <p:nvPr/>
        </p:nvGrpSpPr>
        <p:grpSpPr bwMode="auto">
          <a:xfrm>
            <a:off x="2428875" y="500063"/>
            <a:ext cx="1762125" cy="1714500"/>
            <a:chOff x="2143108" y="285728"/>
            <a:chExt cx="1762808" cy="1714512"/>
          </a:xfrm>
        </p:grpSpPr>
        <p:pic>
          <p:nvPicPr>
            <p:cNvPr id="35862" name="Рисунок 77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43108" y="285728"/>
              <a:ext cx="1762808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63" name="Text Box 81"/>
            <p:cNvSpPr txBox="1">
              <a:spLocks noChangeArrowheads="1"/>
            </p:cNvSpPr>
            <p:nvPr/>
          </p:nvSpPr>
          <p:spPr bwMode="auto">
            <a:xfrm>
              <a:off x="2786050" y="928670"/>
              <a:ext cx="543739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7" action="ppaction://hlinksldjump"/>
                </a:rPr>
                <a:t>4</a:t>
              </a:r>
              <a:endParaRPr lang="ru-RU" sz="4400" b="1" i="0"/>
            </a:p>
          </p:txBody>
        </p:sp>
      </p:grpSp>
      <p:grpSp>
        <p:nvGrpSpPr>
          <p:cNvPr id="35846" name="Группа 87"/>
          <p:cNvGrpSpPr>
            <a:grpSpLocks/>
          </p:cNvGrpSpPr>
          <p:nvPr/>
        </p:nvGrpSpPr>
        <p:grpSpPr bwMode="auto">
          <a:xfrm>
            <a:off x="4429125" y="4429125"/>
            <a:ext cx="1762125" cy="1714500"/>
            <a:chOff x="5715008" y="285728"/>
            <a:chExt cx="1762808" cy="1714512"/>
          </a:xfrm>
        </p:grpSpPr>
        <p:pic>
          <p:nvPicPr>
            <p:cNvPr id="35860" name="Рисунок 83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15008" y="285728"/>
              <a:ext cx="1762808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61" name="Text Box 83"/>
            <p:cNvSpPr txBox="1">
              <a:spLocks noChangeArrowheads="1"/>
            </p:cNvSpPr>
            <p:nvPr/>
          </p:nvSpPr>
          <p:spPr bwMode="auto">
            <a:xfrm>
              <a:off x="6357950" y="1000108"/>
              <a:ext cx="543739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8" action="ppaction://hlinksldjump"/>
                </a:rPr>
                <a:t>6</a:t>
              </a:r>
              <a:endParaRPr lang="ru-RU" sz="4400" b="1" i="0"/>
            </a:p>
          </p:txBody>
        </p:sp>
      </p:grpSp>
      <p:grpSp>
        <p:nvGrpSpPr>
          <p:cNvPr id="35847" name="Группа 90"/>
          <p:cNvGrpSpPr>
            <a:grpSpLocks/>
          </p:cNvGrpSpPr>
          <p:nvPr/>
        </p:nvGrpSpPr>
        <p:grpSpPr bwMode="auto">
          <a:xfrm>
            <a:off x="6357938" y="4429125"/>
            <a:ext cx="1762125" cy="1714500"/>
            <a:chOff x="5715008" y="2357430"/>
            <a:chExt cx="1762808" cy="1714512"/>
          </a:xfrm>
        </p:grpSpPr>
        <p:pic>
          <p:nvPicPr>
            <p:cNvPr id="35858" name="Рисунок 84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15008" y="2357430"/>
              <a:ext cx="1762808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59" name="Text Box 85"/>
            <p:cNvSpPr txBox="1">
              <a:spLocks noChangeArrowheads="1"/>
            </p:cNvSpPr>
            <p:nvPr/>
          </p:nvSpPr>
          <p:spPr bwMode="auto">
            <a:xfrm>
              <a:off x="6429388" y="3071810"/>
              <a:ext cx="543739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9" action="ppaction://hlinksldjump"/>
                </a:rPr>
                <a:t>9</a:t>
              </a:r>
              <a:endParaRPr lang="ru-RU" sz="4400" b="1" i="0"/>
            </a:p>
          </p:txBody>
        </p:sp>
      </p:grpSp>
      <p:pic>
        <p:nvPicPr>
          <p:cNvPr id="35848" name="Рисунок 75" descr="Рисунок1.wmf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501063" y="142875"/>
            <a:ext cx="519112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5849" name="Группа 80"/>
          <p:cNvGrpSpPr>
            <a:grpSpLocks/>
          </p:cNvGrpSpPr>
          <p:nvPr/>
        </p:nvGrpSpPr>
        <p:grpSpPr bwMode="auto">
          <a:xfrm>
            <a:off x="5500688" y="2428875"/>
            <a:ext cx="1785937" cy="1714500"/>
            <a:chOff x="2285984" y="2714620"/>
            <a:chExt cx="1390650" cy="1352550"/>
          </a:xfrm>
        </p:grpSpPr>
        <p:pic>
          <p:nvPicPr>
            <p:cNvPr id="35856" name="Рисунок 76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5984" y="2714620"/>
              <a:ext cx="1390650" cy="1352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57" name="Text Box 82"/>
            <p:cNvSpPr txBox="1">
              <a:spLocks noChangeArrowheads="1"/>
            </p:cNvSpPr>
            <p:nvPr/>
          </p:nvSpPr>
          <p:spPr bwMode="auto">
            <a:xfrm>
              <a:off x="2842244" y="3278182"/>
              <a:ext cx="423388" cy="60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12" action="ppaction://hlinksldjump"/>
                </a:rPr>
                <a:t>5</a:t>
              </a:r>
              <a:endParaRPr lang="ru-RU" sz="4400" b="1" i="0"/>
            </a:p>
          </p:txBody>
        </p:sp>
      </p:grpSp>
      <p:grpSp>
        <p:nvGrpSpPr>
          <p:cNvPr id="35850" name="Группа 88"/>
          <p:cNvGrpSpPr>
            <a:grpSpLocks/>
          </p:cNvGrpSpPr>
          <p:nvPr/>
        </p:nvGrpSpPr>
        <p:grpSpPr bwMode="auto">
          <a:xfrm>
            <a:off x="2500313" y="4429125"/>
            <a:ext cx="1762125" cy="1714500"/>
            <a:chOff x="2143108" y="2357430"/>
            <a:chExt cx="1762808" cy="1714512"/>
          </a:xfrm>
        </p:grpSpPr>
        <p:pic>
          <p:nvPicPr>
            <p:cNvPr id="35854" name="Рисунок 78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43108" y="2357430"/>
              <a:ext cx="1762808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55" name="Text Box 79"/>
            <p:cNvSpPr txBox="1">
              <a:spLocks noChangeArrowheads="1"/>
            </p:cNvSpPr>
            <p:nvPr/>
          </p:nvSpPr>
          <p:spPr bwMode="auto">
            <a:xfrm>
              <a:off x="2786050" y="3000372"/>
              <a:ext cx="543739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13" action="ppaction://hlinksldjump"/>
                </a:rPr>
                <a:t>8</a:t>
              </a:r>
              <a:endParaRPr lang="ru-RU" sz="4400" b="1" i="0"/>
            </a:p>
          </p:txBody>
        </p:sp>
      </p:grpSp>
      <p:grpSp>
        <p:nvGrpSpPr>
          <p:cNvPr id="35851" name="Группа 89"/>
          <p:cNvGrpSpPr>
            <a:grpSpLocks/>
          </p:cNvGrpSpPr>
          <p:nvPr/>
        </p:nvGrpSpPr>
        <p:grpSpPr bwMode="auto">
          <a:xfrm>
            <a:off x="571500" y="4429125"/>
            <a:ext cx="1762125" cy="1714500"/>
            <a:chOff x="3929058" y="2357430"/>
            <a:chExt cx="1762808" cy="1714512"/>
          </a:xfrm>
        </p:grpSpPr>
        <p:pic>
          <p:nvPicPr>
            <p:cNvPr id="35852" name="Рисунок 82" descr="бочонок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29058" y="2357430"/>
              <a:ext cx="1762808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53" name="Text Box 84"/>
            <p:cNvSpPr txBox="1">
              <a:spLocks noChangeArrowheads="1"/>
            </p:cNvSpPr>
            <p:nvPr/>
          </p:nvSpPr>
          <p:spPr bwMode="auto">
            <a:xfrm>
              <a:off x="4572000" y="3071810"/>
              <a:ext cx="543739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4400" b="1" i="0">
                  <a:hlinkClick r:id="rId14" action="ppaction://hlinksldjump"/>
                </a:rPr>
                <a:t>7</a:t>
              </a:r>
              <a:endParaRPr lang="ru-RU" sz="4400" b="1" i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928688" y="857250"/>
            <a:ext cx="8026400" cy="52752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1</a:t>
            </a:r>
            <a:r>
              <a:rPr lang="en-US" sz="66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)</a:t>
            </a:r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 В волейбольной секции занимаются 40 учащихся, среди них 16 девочек. Какой процент учащихся составляют девочки?</a:t>
            </a:r>
          </a:p>
        </p:txBody>
      </p:sp>
      <p:pic>
        <p:nvPicPr>
          <p:cNvPr id="36867" name="Рисунок 3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714375"/>
            <a:ext cx="8270875" cy="52149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6000" b="1" smtClean="0">
                <a:solidFill>
                  <a:srgbClr val="C00000"/>
                </a:solidFill>
                <a:latin typeface="Gabriola" pitchFamily="82" charset="0"/>
              </a:rPr>
              <a:t>2</a:t>
            </a:r>
            <a:r>
              <a:rPr lang="en-US" sz="6000" b="1" smtClean="0">
                <a:solidFill>
                  <a:srgbClr val="C00000"/>
                </a:solidFill>
                <a:latin typeface="Gabriola" pitchFamily="82" charset="0"/>
              </a:rPr>
              <a:t>)</a:t>
            </a:r>
            <a:r>
              <a:rPr lang="ru-RU" sz="6000" b="1" smtClean="0">
                <a:solidFill>
                  <a:srgbClr val="C00000"/>
                </a:solidFill>
                <a:latin typeface="Gabriola" pitchFamily="82" charset="0"/>
              </a:rPr>
              <a:t> Масса деревянной модели составляет 6% массы чугунной отливки. Найдите массу чугунной отливки, если масса деревянной модели равна 19,8 кг?</a:t>
            </a:r>
          </a:p>
        </p:txBody>
      </p:sp>
      <p:pic>
        <p:nvPicPr>
          <p:cNvPr id="37891" name="Рисунок 4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631238" cy="52959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6600" b="1" smtClean="0">
                <a:solidFill>
                  <a:srgbClr val="002060"/>
                </a:solidFill>
                <a:latin typeface="Gabriola" pitchFamily="82" charset="0"/>
              </a:rPr>
              <a:t>3</a:t>
            </a:r>
            <a:r>
              <a:rPr lang="en-US" sz="6600" b="1" smtClean="0">
                <a:solidFill>
                  <a:srgbClr val="002060"/>
                </a:solidFill>
                <a:latin typeface="Gabriola" pitchFamily="82" charset="0"/>
              </a:rPr>
              <a:t>)</a:t>
            </a:r>
            <a:r>
              <a:rPr lang="ru-RU" sz="6600" b="1" smtClean="0">
                <a:solidFill>
                  <a:srgbClr val="002060"/>
                </a:solidFill>
                <a:latin typeface="Gabriola" pitchFamily="82" charset="0"/>
              </a:rPr>
              <a:t> В классе 30 учащихся, 40% учащихся класса – девочки, а остальные мальчики. Сколько мальчиков в классе?</a:t>
            </a:r>
          </a:p>
        </p:txBody>
      </p:sp>
      <p:pic>
        <p:nvPicPr>
          <p:cNvPr id="38915" name="Рисунок 3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28625"/>
            <a:ext cx="8035925" cy="54483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briola" pitchFamily="82" charset="0"/>
              </a:rPr>
              <a:t>4</a:t>
            </a:r>
            <a:r>
              <a:rPr lang="en-US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briola" pitchFamily="82" charset="0"/>
              </a:rPr>
              <a:t>)</a:t>
            </a:r>
            <a:r>
              <a:rPr lang="ru-RU" sz="6600" b="1" dirty="0" smtClean="0">
                <a:solidFill>
                  <a:srgbClr val="C00000"/>
                </a:solidFill>
                <a:latin typeface="Gabriola" pitchFamily="82" charset="0"/>
              </a:rPr>
              <a:t> </a:t>
            </a:r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briola" pitchFamily="82" charset="0"/>
              </a:rPr>
              <a:t>Заводу надо изготовить 24 машины, но завод изготовил 27 машин. На сколько процентов изготовлено машин больше, чем намечено?</a:t>
            </a:r>
          </a:p>
        </p:txBody>
      </p:sp>
      <p:pic>
        <p:nvPicPr>
          <p:cNvPr id="39939" name="Рисунок 3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549275"/>
            <a:ext cx="8312150" cy="55832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5</a:t>
            </a:r>
            <a:r>
              <a:rPr lang="en-US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)</a:t>
            </a: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</a:t>
            </a: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Поле площадью 35 га занято картофелем и огурцами. Картофелем занято 80% всего поля. Какая площадь поля занята огурцами?</a:t>
            </a:r>
          </a:p>
        </p:txBody>
      </p:sp>
      <p:pic>
        <p:nvPicPr>
          <p:cNvPr id="40963" name="Рисунок 3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260350"/>
            <a:ext cx="8097838" cy="5872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6600" b="1" smtClean="0">
                <a:solidFill>
                  <a:srgbClr val="660066"/>
                </a:solidFill>
                <a:latin typeface="Gabriola" pitchFamily="82" charset="0"/>
              </a:rPr>
              <a:t>6</a:t>
            </a:r>
            <a:r>
              <a:rPr lang="en-US" sz="6600" b="1" smtClean="0">
                <a:solidFill>
                  <a:srgbClr val="660066"/>
                </a:solidFill>
                <a:latin typeface="Gabriola" pitchFamily="82" charset="0"/>
              </a:rPr>
              <a:t>)</a:t>
            </a:r>
            <a:r>
              <a:rPr lang="ru-RU" sz="6600" b="1" smtClean="0">
                <a:solidFill>
                  <a:srgbClr val="660066"/>
                </a:solidFill>
                <a:latin typeface="Gabriola" pitchFamily="82" charset="0"/>
              </a:rPr>
              <a:t> </a:t>
            </a:r>
            <a:r>
              <a:rPr lang="ru-RU" sz="6000" b="1" smtClean="0">
                <a:solidFill>
                  <a:srgbClr val="660066"/>
                </a:solidFill>
                <a:latin typeface="Gabriola" pitchFamily="82" charset="0"/>
              </a:rPr>
              <a:t>В первый день туристы проехали на велосипеде 28,7 км, что составляет 14% намеченного пути. Сколько километров составляет намеченный путь?</a:t>
            </a:r>
          </a:p>
        </p:txBody>
      </p:sp>
      <p:pic>
        <p:nvPicPr>
          <p:cNvPr id="41987" name="Рисунок 3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25" y="357188"/>
            <a:ext cx="7954963" cy="57991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7200" b="1" smtClean="0">
                <a:solidFill>
                  <a:srgbClr val="002060"/>
                </a:solidFill>
                <a:latin typeface="Gabriola" pitchFamily="82" charset="0"/>
              </a:rPr>
              <a:t>7</a:t>
            </a:r>
            <a:r>
              <a:rPr lang="en-US" sz="7200" b="1" smtClean="0">
                <a:solidFill>
                  <a:srgbClr val="002060"/>
                </a:solidFill>
                <a:latin typeface="Gabriola" pitchFamily="82" charset="0"/>
              </a:rPr>
              <a:t>) </a:t>
            </a:r>
            <a:r>
              <a:rPr lang="ru-RU" sz="7200" b="1" smtClean="0">
                <a:solidFill>
                  <a:srgbClr val="002060"/>
                </a:solidFill>
                <a:latin typeface="Gabriola" pitchFamily="82" charset="0"/>
              </a:rPr>
              <a:t> </a:t>
            </a:r>
            <a:r>
              <a:rPr lang="ru-RU" sz="6000" b="1" smtClean="0">
                <a:solidFill>
                  <a:srgbClr val="002060"/>
                </a:solidFill>
                <a:latin typeface="Gabriola" pitchFamily="82" charset="0"/>
              </a:rPr>
              <a:t>Определите процент зараженности воробьёв клещами и другими паразитами, если из 640 обследованных воробьёв 480 оказались зараженными?</a:t>
            </a:r>
          </a:p>
        </p:txBody>
      </p:sp>
      <p:pic>
        <p:nvPicPr>
          <p:cNvPr id="43011" name="Рисунок 3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4176713" cy="1462087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Цель игры: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7538" y="692150"/>
            <a:ext cx="4392612" cy="44354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6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повторить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6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способы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6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решения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6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задач на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6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проценты</a:t>
            </a:r>
          </a:p>
        </p:txBody>
      </p:sp>
      <p:pic>
        <p:nvPicPr>
          <p:cNvPr id="16388" name="Picture 6" descr="j02991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060575"/>
            <a:ext cx="3024187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/>
      <p:bldP spid="20173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75700" cy="54403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6600" b="1" smtClean="0">
                <a:solidFill>
                  <a:srgbClr val="C00000"/>
                </a:solidFill>
                <a:latin typeface="Gabriola" pitchFamily="82" charset="0"/>
              </a:rPr>
              <a:t>8</a:t>
            </a:r>
            <a:r>
              <a:rPr lang="en-US" sz="6600" b="1" smtClean="0">
                <a:solidFill>
                  <a:srgbClr val="C00000"/>
                </a:solidFill>
                <a:latin typeface="Gabriola" pitchFamily="82" charset="0"/>
              </a:rPr>
              <a:t>)</a:t>
            </a:r>
            <a:r>
              <a:rPr lang="ru-RU" sz="6600" b="1" smtClean="0">
                <a:solidFill>
                  <a:srgbClr val="C00000"/>
                </a:solidFill>
                <a:latin typeface="Gabriola" pitchFamily="82" charset="0"/>
              </a:rPr>
              <a:t>  Тракторная бригада должна была вспахать 240 га земли. Задание она перевыполнила на 20%. Сколько гектаров земли вспахала бригада?</a:t>
            </a:r>
          </a:p>
        </p:txBody>
      </p:sp>
      <p:pic>
        <p:nvPicPr>
          <p:cNvPr id="44035" name="Рисунок 3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143000"/>
            <a:ext cx="8775700" cy="43926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6600" b="1" smtClean="0">
                <a:solidFill>
                  <a:srgbClr val="660066"/>
                </a:solidFill>
                <a:latin typeface="Gabriola" pitchFamily="82" charset="0"/>
              </a:rPr>
              <a:t>9</a:t>
            </a:r>
            <a:r>
              <a:rPr lang="en-US" sz="6600" b="1" smtClean="0">
                <a:solidFill>
                  <a:srgbClr val="660066"/>
                </a:solidFill>
                <a:latin typeface="Gabriola" pitchFamily="82" charset="0"/>
              </a:rPr>
              <a:t>)</a:t>
            </a:r>
            <a:r>
              <a:rPr lang="ru-RU" sz="6600" b="1" smtClean="0">
                <a:solidFill>
                  <a:srgbClr val="660066"/>
                </a:solidFill>
                <a:latin typeface="Gabriola" pitchFamily="82" charset="0"/>
              </a:rPr>
              <a:t> Из свежих слив выходит 35% сушеных. Сколько надо взять свежих слив, чтобы получить 140 кг сушеных?</a:t>
            </a:r>
          </a:p>
        </p:txBody>
      </p:sp>
      <p:pic>
        <p:nvPicPr>
          <p:cNvPr id="45059" name="Рисунок 3" descr="0_8d6e8_73c9ff5e_orig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398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2000250"/>
            <a:ext cx="88566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ru-RU" sz="14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ea typeface="+mj-ea"/>
                <a:cs typeface="+mj-cs"/>
              </a:rPr>
              <a:t>СВЕРИМ?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33375"/>
            <a:ext cx="8764587" cy="9842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6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briola" pitchFamily="82" charset="0"/>
              </a:rPr>
              <a:t>Ответы на задачи.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484313"/>
            <a:ext cx="8393112" cy="3889375"/>
          </a:xfrm>
        </p:spPr>
        <p:txBody>
          <a:bodyPr/>
          <a:lstStyle/>
          <a:p>
            <a:pPr marL="432000" indent="-60960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chemeClr val="bg1"/>
                </a:solidFill>
              </a:rPr>
              <a:t>1</a:t>
            </a:r>
            <a:r>
              <a:rPr lang="ru-RU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ru-RU" sz="6000" b="1" i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0,4=40%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        </a:t>
            </a:r>
            <a:r>
              <a:rPr lang="en-US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     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5.  </a:t>
            </a:r>
            <a:r>
              <a:rPr lang="ru-RU" sz="6000" b="1" i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7 га</a:t>
            </a:r>
          </a:p>
          <a:p>
            <a:pPr marL="432000" indent="-60960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2.  </a:t>
            </a:r>
            <a:r>
              <a:rPr lang="ru-RU" sz="6000" b="1" i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330 кг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                </a:t>
            </a:r>
            <a:r>
              <a:rPr lang="en-US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       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6.  </a:t>
            </a:r>
            <a:r>
              <a:rPr lang="ru-RU" sz="6000" b="1" i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205 км</a:t>
            </a:r>
          </a:p>
          <a:p>
            <a:pPr marL="432000" indent="-60960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3.  </a:t>
            </a:r>
            <a:r>
              <a:rPr lang="ru-RU" sz="6000" b="1" i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18 мальчиков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</a:t>
            </a:r>
            <a:r>
              <a:rPr lang="en-US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     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7.  </a:t>
            </a:r>
            <a:r>
              <a:rPr lang="ru-RU" sz="6000" b="1" i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75%</a:t>
            </a:r>
          </a:p>
          <a:p>
            <a:pPr marL="432000" indent="-60960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4.  </a:t>
            </a:r>
            <a:r>
              <a:rPr lang="ru-RU" sz="60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12,5% больше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</a:t>
            </a:r>
            <a:r>
              <a:rPr lang="en-US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      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8.  </a:t>
            </a:r>
            <a:r>
              <a:rPr lang="ru-RU" sz="6000" b="1" i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288 га</a:t>
            </a:r>
          </a:p>
          <a:p>
            <a:pPr marL="432000" indent="-609600"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                               </a:t>
            </a:r>
            <a:r>
              <a:rPr lang="en-US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           </a:t>
            </a:r>
            <a:r>
              <a:rPr lang="ru-RU" sz="5400" b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9.  </a:t>
            </a:r>
            <a:r>
              <a:rPr lang="ru-RU" sz="6000" b="1" i="1" spc="-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400 км</a:t>
            </a:r>
            <a:endParaRPr lang="ru-RU" sz="5400" b="1" spc="-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  <a:p>
            <a:pPr marL="540000" indent="-609600" eaLnBrk="1" hangingPunct="1">
              <a:buFont typeface="Wingdings" pitchFamily="2" charset="2"/>
              <a:buAutoNum type="arabicPeriod"/>
              <a:defRPr/>
            </a:pPr>
            <a:endParaRPr lang="ru-RU" sz="5400" b="1" spc="-100" dirty="0" smtClean="0">
              <a:solidFill>
                <a:srgbClr val="FF99FF"/>
              </a:solidFill>
              <a:latin typeface="Gabriola" pitchFamily="8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476250"/>
            <a:ext cx="8535988" cy="481012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Чтоб чему-то научиться,</a:t>
            </a:r>
            <a:b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</a:b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нужно очень потрудиться!</a:t>
            </a:r>
            <a:b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</a:b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Вы старательно учились,</a:t>
            </a:r>
            <a:b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</a:b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а чего же вы  добились?</a:t>
            </a:r>
            <a:b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</a:b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И каков же наш  финал,</a:t>
            </a:r>
            <a:b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</a:b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Gabriola" pitchFamily="82" charset="0"/>
              </a:rPr>
              <a:t>кто у нас  не проиграл?</a:t>
            </a:r>
          </a:p>
        </p:txBody>
      </p:sp>
      <p:pic>
        <p:nvPicPr>
          <p:cNvPr id="48131" name="Picture 4" descr="pra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1285875"/>
            <a:ext cx="334645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31" name="Text Box 7"/>
          <p:cNvSpPr txBox="1">
            <a:spLocks noChangeArrowheads="1"/>
          </p:cNvSpPr>
          <p:nvPr/>
        </p:nvSpPr>
        <p:spPr bwMode="auto">
          <a:xfrm rot="20707478">
            <a:off x="1000125" y="2500313"/>
            <a:ext cx="68389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600" b="1" dirty="0">
                <a:solidFill>
                  <a:srgbClr val="99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istral" pitchFamily="66" charset="0"/>
              </a:rPr>
              <a:t>ПОВТОРИ И ЗАПОМНИ</a:t>
            </a:r>
          </a:p>
        </p:txBody>
      </p:sp>
      <p:sp>
        <p:nvSpPr>
          <p:cNvPr id="205832" name="Text Box 8"/>
          <p:cNvSpPr txBox="1">
            <a:spLocks noChangeArrowheads="1"/>
          </p:cNvSpPr>
          <p:nvPr/>
        </p:nvSpPr>
        <p:spPr bwMode="auto">
          <a:xfrm>
            <a:off x="0" y="142875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Char char="ü"/>
              <a:defRPr/>
            </a:pPr>
            <a:r>
              <a:rPr lang="ru-RU" sz="36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Процент -  сотая часть числа</a:t>
            </a:r>
          </a:p>
        </p:txBody>
      </p:sp>
      <p:sp>
        <p:nvSpPr>
          <p:cNvPr id="205833" name="Text Box 9"/>
          <p:cNvSpPr txBox="1">
            <a:spLocks noChangeArrowheads="1"/>
          </p:cNvSpPr>
          <p:nvPr/>
        </p:nvSpPr>
        <p:spPr bwMode="auto">
          <a:xfrm>
            <a:off x="0" y="4286250"/>
            <a:ext cx="9144000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3600" b="1" i="0" dirty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Чтобы найти проценты от числа, нужно проценты перевести в дробь и число умножить на эту дробь</a:t>
            </a:r>
          </a:p>
        </p:txBody>
      </p:sp>
      <p:sp>
        <p:nvSpPr>
          <p:cNvPr id="205835" name="Rectangle 11"/>
          <p:cNvSpPr>
            <a:spLocks noChangeArrowheads="1"/>
          </p:cNvSpPr>
          <p:nvPr/>
        </p:nvSpPr>
        <p:spPr bwMode="auto">
          <a:xfrm>
            <a:off x="0" y="3071813"/>
            <a:ext cx="9144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3600" b="1" i="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Чтобы найти число по его процентам, нужно проценты перевести в дробь и число разделить на эту </a:t>
            </a:r>
            <a:r>
              <a:rPr lang="ru-RU" sz="4000" b="1" i="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дробь</a:t>
            </a:r>
            <a:endParaRPr lang="ru-RU" sz="3600" b="1" i="0" dirty="0">
              <a:solidFill>
                <a:srgbClr val="CCE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205836" name="Rectangle 12"/>
          <p:cNvSpPr>
            <a:spLocks noChangeArrowheads="1"/>
          </p:cNvSpPr>
          <p:nvPr/>
        </p:nvSpPr>
        <p:spPr bwMode="auto">
          <a:xfrm>
            <a:off x="0" y="5286375"/>
            <a:ext cx="91440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3600" b="1" i="0" dirty="0">
                <a:solidFill>
                  <a:srgbClr val="66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Чтобы найти сколько процентов составляет одно число от другого, нужно одно число разделить на другое и полученную дробь перевести в проценты</a:t>
            </a:r>
          </a:p>
        </p:txBody>
      </p:sp>
      <p:sp>
        <p:nvSpPr>
          <p:cNvPr id="205837" name="Text Box 13"/>
          <p:cNvSpPr txBox="1">
            <a:spLocks noChangeArrowheads="1"/>
          </p:cNvSpPr>
          <p:nvPr/>
        </p:nvSpPr>
        <p:spPr bwMode="auto">
          <a:xfrm>
            <a:off x="0" y="928688"/>
            <a:ext cx="9144000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36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Чтобы проценты перевести в дробь нужно это число разделить на 100</a:t>
            </a:r>
          </a:p>
        </p:txBody>
      </p:sp>
      <p:sp>
        <p:nvSpPr>
          <p:cNvPr id="205838" name="Text Box 14"/>
          <p:cNvSpPr txBox="1">
            <a:spLocks noChangeArrowheads="1"/>
          </p:cNvSpPr>
          <p:nvPr/>
        </p:nvSpPr>
        <p:spPr bwMode="auto">
          <a:xfrm>
            <a:off x="0" y="2000250"/>
            <a:ext cx="9144000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3600" b="1" i="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Чтобы</a:t>
            </a:r>
            <a:r>
              <a:rPr lang="ru-RU" sz="3600" b="1" i="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3600" b="1" i="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дробь перевести в проценты нужно эту дробь умножить на 100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9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2058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5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5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5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58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5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31" grpId="0"/>
      <p:bldP spid="205831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2"/>
          <p:cNvSpPr>
            <a:spLocks noGrp="1"/>
          </p:cNvSpPr>
          <p:nvPr>
            <p:ph type="title"/>
          </p:nvPr>
        </p:nvSpPr>
        <p:spPr>
          <a:xfrm rot="20646868">
            <a:off x="119063" y="2386013"/>
            <a:ext cx="7215187" cy="1928812"/>
          </a:xfrm>
        </p:spPr>
        <p:txBody>
          <a:bodyPr/>
          <a:lstStyle/>
          <a:p>
            <a:pPr algn="ctr"/>
            <a:r>
              <a:rPr lang="ru-RU" sz="8000" b="1" smtClean="0">
                <a:latin typeface="Mistral" pitchFamily="66" charset="0"/>
              </a:rPr>
              <a:t>ДО НОВЫХ ВСТРЕЧ</a:t>
            </a:r>
          </a:p>
        </p:txBody>
      </p:sp>
      <p:pic>
        <p:nvPicPr>
          <p:cNvPr id="50179" name="Рисунок 5" descr="65200360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58063" y="1500188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4537075" cy="911225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i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Правила игры: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75700" cy="48641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40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играет 5 команд;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40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все ответы записываются на лист ответов;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40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по окончании игры команды сдают листы ответов жюри;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40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выигрывает команда набравшая наибольшее количество баллов;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40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briola" pitchFamily="82" charset="0"/>
              </a:rPr>
              <a:t>за каждый правильный ответ команда получает 1 балл.</a:t>
            </a:r>
          </a:p>
        </p:txBody>
      </p:sp>
      <p:pic>
        <p:nvPicPr>
          <p:cNvPr id="17412" name="Picture 4" descr="AN06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115888"/>
            <a:ext cx="24796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14313"/>
            <a:ext cx="8713788" cy="1462087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10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istral" pitchFamily="66" charset="0"/>
              </a:rPr>
              <a:t>РАЗМИНКА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24075" y="2060575"/>
            <a:ext cx="6557963" cy="11953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9600" smtClean="0">
                <a:solidFill>
                  <a:srgbClr val="FF99FF"/>
                </a:solidFill>
              </a:rPr>
              <a:t>0,25+1,004</a:t>
            </a:r>
          </a:p>
        </p:txBody>
      </p:sp>
      <p:sp>
        <p:nvSpPr>
          <p:cNvPr id="199684" name="Text Box 4"/>
          <p:cNvSpPr txBox="1">
            <a:spLocks noChangeArrowheads="1"/>
          </p:cNvSpPr>
          <p:nvPr/>
        </p:nvSpPr>
        <p:spPr bwMode="auto">
          <a:xfrm>
            <a:off x="395288" y="2636838"/>
            <a:ext cx="734536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i="0">
                <a:solidFill>
                  <a:srgbClr val="CCFF99"/>
                </a:solidFill>
              </a:rPr>
              <a:t>12,97</a:t>
            </a:r>
            <a:r>
              <a:rPr lang="en-US" sz="9600" i="0">
                <a:solidFill>
                  <a:srgbClr val="CCFF99"/>
                </a:solidFill>
                <a:cs typeface="Tahoma" pitchFamily="34" charset="0"/>
              </a:rPr>
              <a:t>·</a:t>
            </a:r>
            <a:r>
              <a:rPr lang="ru-RU" sz="9600" i="0">
                <a:solidFill>
                  <a:srgbClr val="CCFF99"/>
                </a:solidFill>
                <a:cs typeface="Tahoma" pitchFamily="34" charset="0"/>
              </a:rPr>
              <a:t>0,001</a:t>
            </a:r>
            <a:endParaRPr lang="en-US" sz="9600" i="0">
              <a:solidFill>
                <a:srgbClr val="CCFF99"/>
              </a:solidFill>
              <a:cs typeface="Tahoma" pitchFamily="34" charset="0"/>
            </a:endParaRPr>
          </a:p>
        </p:txBody>
      </p:sp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1547813" y="1628775"/>
            <a:ext cx="5689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i="0">
                <a:solidFill>
                  <a:srgbClr val="66FFFF"/>
                </a:solidFill>
              </a:rPr>
              <a:t>3,16:0,04</a:t>
            </a:r>
          </a:p>
        </p:txBody>
      </p:sp>
      <p:sp>
        <p:nvSpPr>
          <p:cNvPr id="199692" name="Text Box 12"/>
          <p:cNvSpPr txBox="1">
            <a:spLocks noChangeArrowheads="1"/>
          </p:cNvSpPr>
          <p:nvPr/>
        </p:nvSpPr>
        <p:spPr bwMode="auto">
          <a:xfrm>
            <a:off x="2411413" y="3141663"/>
            <a:ext cx="64087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i="0">
                <a:solidFill>
                  <a:srgbClr val="66FF66"/>
                </a:solidFill>
              </a:rPr>
              <a:t>45,28-43,5</a:t>
            </a:r>
          </a:p>
        </p:txBody>
      </p:sp>
      <p:sp>
        <p:nvSpPr>
          <p:cNvPr id="18439" name="Text Box 13"/>
          <p:cNvSpPr txBox="1">
            <a:spLocks noChangeArrowheads="1"/>
          </p:cNvSpPr>
          <p:nvPr/>
        </p:nvSpPr>
        <p:spPr bwMode="auto">
          <a:xfrm>
            <a:off x="1311275" y="4092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i="0"/>
          </a:p>
        </p:txBody>
      </p:sp>
      <p:sp>
        <p:nvSpPr>
          <p:cNvPr id="199694" name="Text Box 14"/>
          <p:cNvSpPr txBox="1">
            <a:spLocks noChangeArrowheads="1"/>
          </p:cNvSpPr>
          <p:nvPr/>
        </p:nvSpPr>
        <p:spPr bwMode="auto">
          <a:xfrm>
            <a:off x="1979613" y="2420938"/>
            <a:ext cx="496887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i="0">
                <a:solidFill>
                  <a:srgbClr val="FF99FF"/>
                </a:solidFill>
              </a:rPr>
              <a:t>325:0,5</a:t>
            </a:r>
          </a:p>
        </p:txBody>
      </p:sp>
      <p:sp>
        <p:nvSpPr>
          <p:cNvPr id="199695" name="Text Box 15"/>
          <p:cNvSpPr txBox="1">
            <a:spLocks noChangeArrowheads="1"/>
          </p:cNvSpPr>
          <p:nvPr/>
        </p:nvSpPr>
        <p:spPr bwMode="auto">
          <a:xfrm>
            <a:off x="2987675" y="2565400"/>
            <a:ext cx="564197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i="0">
                <a:solidFill>
                  <a:schemeClr val="accent1"/>
                </a:solidFill>
              </a:rPr>
              <a:t>0,67</a:t>
            </a:r>
            <a:r>
              <a:rPr lang="en-US" sz="9600" i="0">
                <a:solidFill>
                  <a:schemeClr val="accent1"/>
                </a:solidFill>
                <a:cs typeface="Tahoma" pitchFamily="34" charset="0"/>
              </a:rPr>
              <a:t>·</a:t>
            </a:r>
            <a:r>
              <a:rPr lang="ru-RU" sz="9600" i="0">
                <a:solidFill>
                  <a:schemeClr val="accent1"/>
                </a:solidFill>
                <a:cs typeface="Tahoma" pitchFamily="34" charset="0"/>
              </a:rPr>
              <a:t>1000</a:t>
            </a:r>
            <a:endParaRPr lang="en-US" sz="9600" i="0">
              <a:solidFill>
                <a:schemeClr val="accent1"/>
              </a:solidFill>
              <a:cs typeface="Tahoma" pitchFamily="34" charset="0"/>
            </a:endParaRPr>
          </a:p>
        </p:txBody>
      </p:sp>
      <p:sp>
        <p:nvSpPr>
          <p:cNvPr id="199696" name="Text Box 16"/>
          <p:cNvSpPr txBox="1">
            <a:spLocks noChangeArrowheads="1"/>
          </p:cNvSpPr>
          <p:nvPr/>
        </p:nvSpPr>
        <p:spPr bwMode="auto">
          <a:xfrm>
            <a:off x="1258888" y="2708275"/>
            <a:ext cx="713263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i="0">
                <a:solidFill>
                  <a:srgbClr val="66FF66"/>
                </a:solidFill>
              </a:rPr>
              <a:t>44,78+3,132</a:t>
            </a:r>
          </a:p>
        </p:txBody>
      </p:sp>
      <p:sp>
        <p:nvSpPr>
          <p:cNvPr id="199697" name="Text Box 17"/>
          <p:cNvSpPr txBox="1">
            <a:spLocks noChangeArrowheads="1"/>
          </p:cNvSpPr>
          <p:nvPr/>
        </p:nvSpPr>
        <p:spPr bwMode="auto">
          <a:xfrm>
            <a:off x="2124075" y="2708275"/>
            <a:ext cx="49879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i="0">
                <a:solidFill>
                  <a:srgbClr val="CCFF99"/>
                </a:solidFill>
              </a:rPr>
              <a:t>78-77,01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9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" dur="500"/>
                                        <p:tgtEl>
                                          <p:spTgt spid="199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99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7" dur="500"/>
                                        <p:tgtEl>
                                          <p:spTgt spid="199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199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5" dur="500"/>
                                        <p:tgtEl>
                                          <p:spTgt spid="199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4" dur="500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9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3" dur="500"/>
                                        <p:tgtEl>
                                          <p:spTgt spid="199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99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2" dur="500"/>
                                        <p:tgtEl>
                                          <p:spTgt spid="199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99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2" grpId="0"/>
      <p:bldP spid="199683" grpId="0" build="p"/>
      <p:bldP spid="199683" grpId="1" build="p"/>
      <p:bldP spid="199692" grpId="0"/>
      <p:bldP spid="199692" grpId="1"/>
      <p:bldP spid="199694" grpId="0"/>
      <p:bldP spid="199694" grpId="1"/>
      <p:bldP spid="199695" grpId="0"/>
      <p:bldP spid="199695" grpId="1"/>
      <p:bldP spid="199696" grpId="0"/>
      <p:bldP spid="199697" grpId="0"/>
      <p:bldP spid="19969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14313"/>
            <a:ext cx="8713788" cy="1462087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10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istral" pitchFamily="66" charset="0"/>
              </a:rPr>
              <a:t>РАЗМИНКА</a:t>
            </a: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1311275" y="4092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i="0"/>
          </a:p>
        </p:txBody>
      </p:sp>
      <p:sp>
        <p:nvSpPr>
          <p:cNvPr id="210956" name="Text Box 12"/>
          <p:cNvSpPr txBox="1">
            <a:spLocks noChangeArrowheads="1"/>
          </p:cNvSpPr>
          <p:nvPr/>
        </p:nvSpPr>
        <p:spPr bwMode="auto">
          <a:xfrm>
            <a:off x="395288" y="1412875"/>
            <a:ext cx="16446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 b="1" dirty="0">
                <a:solidFill>
                  <a:schemeClr val="bg1"/>
                </a:solidFill>
                <a:latin typeface="Century Schoolbook" pitchFamily="18" charset="0"/>
              </a:rPr>
              <a:t>60 </a:t>
            </a:r>
          </a:p>
        </p:txBody>
      </p:sp>
      <p:sp>
        <p:nvSpPr>
          <p:cNvPr id="210957" name="Text Box 13"/>
          <p:cNvSpPr txBox="1">
            <a:spLocks noChangeArrowheads="1"/>
          </p:cNvSpPr>
          <p:nvPr/>
        </p:nvSpPr>
        <p:spPr bwMode="auto">
          <a:xfrm>
            <a:off x="6516688" y="1341438"/>
            <a:ext cx="22558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 b="1" dirty="0">
                <a:solidFill>
                  <a:schemeClr val="accent1"/>
                </a:solidFill>
                <a:latin typeface="Century Schoolbook" pitchFamily="18" charset="0"/>
              </a:rPr>
              <a:t>20%</a:t>
            </a:r>
          </a:p>
        </p:txBody>
      </p:sp>
      <p:sp>
        <p:nvSpPr>
          <p:cNvPr id="210958" name="Text Box 14"/>
          <p:cNvSpPr txBox="1">
            <a:spLocks noChangeArrowheads="1"/>
          </p:cNvSpPr>
          <p:nvPr/>
        </p:nvSpPr>
        <p:spPr bwMode="auto">
          <a:xfrm>
            <a:off x="3419475" y="1412875"/>
            <a:ext cx="16446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 b="1" dirty="0">
                <a:solidFill>
                  <a:srgbClr val="CCCCFF"/>
                </a:solidFill>
                <a:latin typeface="Century Schoolbook" pitchFamily="18" charset="0"/>
              </a:rPr>
              <a:t>15 </a:t>
            </a:r>
          </a:p>
        </p:txBody>
      </p:sp>
      <p:sp>
        <p:nvSpPr>
          <p:cNvPr id="210959" name="Text Box 15"/>
          <p:cNvSpPr txBox="1">
            <a:spLocks noChangeArrowheads="1"/>
          </p:cNvSpPr>
          <p:nvPr/>
        </p:nvSpPr>
        <p:spPr bwMode="auto">
          <a:xfrm>
            <a:off x="4786313" y="2286000"/>
            <a:ext cx="31226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 b="1">
                <a:solidFill>
                  <a:srgbClr val="CC99FF"/>
                </a:solidFill>
                <a:latin typeface="Gabriola" pitchFamily="82" charset="0"/>
              </a:rPr>
              <a:t>фрукты</a:t>
            </a:r>
            <a:r>
              <a:rPr lang="ru-RU" sz="8000" b="1">
                <a:latin typeface="Century Schoolbook" pitchFamily="18" charset="0"/>
              </a:rPr>
              <a:t> </a:t>
            </a:r>
          </a:p>
        </p:txBody>
      </p:sp>
      <p:sp>
        <p:nvSpPr>
          <p:cNvPr id="210960" name="Text Box 16"/>
          <p:cNvSpPr txBox="1">
            <a:spLocks noChangeArrowheads="1"/>
          </p:cNvSpPr>
          <p:nvPr/>
        </p:nvSpPr>
        <p:spPr bwMode="auto">
          <a:xfrm>
            <a:off x="1187450" y="2420938"/>
            <a:ext cx="22320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0" b="1">
                <a:solidFill>
                  <a:srgbClr val="66FFFF"/>
                </a:solidFill>
                <a:latin typeface="Gabriola" pitchFamily="82" charset="0"/>
              </a:rPr>
              <a:t>груши</a:t>
            </a:r>
          </a:p>
        </p:txBody>
      </p:sp>
      <p:sp>
        <p:nvSpPr>
          <p:cNvPr id="210961" name="Text Box 17"/>
          <p:cNvSpPr txBox="1">
            <a:spLocks noChangeArrowheads="1"/>
          </p:cNvSpPr>
          <p:nvPr/>
        </p:nvSpPr>
        <p:spPr bwMode="auto">
          <a:xfrm>
            <a:off x="179388" y="3500438"/>
            <a:ext cx="878522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CCECFF"/>
                </a:solidFill>
                <a:latin typeface="Gabriola" pitchFamily="82" charset="0"/>
              </a:rPr>
              <a:t>Составьте задачи, разного типа, используя предложенные  слова и числа 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0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1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0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09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0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0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0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0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0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09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0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0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0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09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0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0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0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/>
      <p:bldP spid="210956" grpId="0"/>
      <p:bldP spid="210957" grpId="0"/>
      <p:bldP spid="210958" grpId="0"/>
      <p:bldP spid="210959" grpId="0"/>
      <p:bldP spid="2109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71" name="Rectangle 7"/>
          <p:cNvSpPr>
            <a:spLocks noGrp="1" noChangeArrowheads="1"/>
          </p:cNvSpPr>
          <p:nvPr>
            <p:ph type="title"/>
          </p:nvPr>
        </p:nvSpPr>
        <p:spPr>
          <a:xfrm>
            <a:off x="142875" y="428625"/>
            <a:ext cx="8801100" cy="5854700"/>
          </a:xfrm>
        </p:spPr>
        <p:txBody>
          <a:bodyPr/>
          <a:lstStyle/>
          <a:p>
            <a:pPr algn="ctr" eaLnBrk="1" hangingPunct="1"/>
            <a:r>
              <a:rPr lang="en-US" sz="12000" b="1" dirty="0" smtClean="0">
                <a:solidFill>
                  <a:srgbClr val="FF0000"/>
                </a:solidFill>
                <a:latin typeface="Mistral" pitchFamily="66" charset="0"/>
              </a:rPr>
              <a:t>I</a:t>
            </a:r>
            <a:r>
              <a:rPr lang="ru-RU" sz="12000" b="1" dirty="0" smtClean="0">
                <a:solidFill>
                  <a:srgbClr val="FF0000"/>
                </a:solidFill>
                <a:latin typeface="Mistral" pitchFamily="66" charset="0"/>
              </a:rPr>
              <a:t> ТУР.</a:t>
            </a:r>
            <a:r>
              <a:rPr lang="en-US" sz="12000" b="1" dirty="0" smtClean="0">
                <a:latin typeface="Mistral" pitchFamily="66" charset="0"/>
              </a:rPr>
              <a:t/>
            </a:r>
            <a:br>
              <a:rPr lang="en-US" sz="12000" b="1" dirty="0" smtClean="0">
                <a:latin typeface="Mistral" pitchFamily="66" charset="0"/>
              </a:rPr>
            </a:br>
            <a:r>
              <a:rPr lang="ru-RU" sz="12000" dirty="0" smtClean="0">
                <a:latin typeface="Mistral" pitchFamily="66" charset="0"/>
              </a:rPr>
              <a:t> </a:t>
            </a:r>
            <a:r>
              <a:rPr lang="ru-RU" sz="12000" b="1" dirty="0" smtClean="0">
                <a:latin typeface="Mistral" pitchFamily="66" charset="0"/>
              </a:rPr>
              <a:t>ДАЛЬШЕ,</a:t>
            </a:r>
            <a:r>
              <a:rPr lang="en-US" sz="12000" b="1" dirty="0" smtClean="0">
                <a:latin typeface="Mistral" pitchFamily="66" charset="0"/>
              </a:rPr>
              <a:t> </a:t>
            </a:r>
            <a:r>
              <a:rPr lang="ru-RU" sz="12000" b="1" dirty="0" smtClean="0">
                <a:latin typeface="Mistral" pitchFamily="66" charset="0"/>
              </a:rPr>
              <a:t>ДАЛЬШЕ.</a:t>
            </a:r>
            <a:endParaRPr lang="ru-RU" sz="14400" b="1" dirty="0" smtClean="0">
              <a:latin typeface="Mistral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1143000"/>
            <a:ext cx="7772400" cy="4114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9600" b="1" dirty="0" smtClean="0">
                <a:solidFill>
                  <a:srgbClr val="660066"/>
                </a:solidFill>
                <a:latin typeface="Gabriola" pitchFamily="82" charset="0"/>
              </a:rPr>
              <a:t>1. Что называется процентом?</a:t>
            </a:r>
            <a:endParaRPr lang="ru-RU" sz="8000" b="1" dirty="0" smtClean="0">
              <a:solidFill>
                <a:srgbClr val="660066"/>
              </a:solidFill>
              <a:latin typeface="Gabriola" pitchFamily="82" charset="0"/>
            </a:endParaRPr>
          </a:p>
          <a:p>
            <a:pPr marL="609600" indent="-609600" eaLnBrk="1" hangingPunct="1"/>
            <a:endParaRPr lang="ru-RU" sz="72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785813"/>
            <a:ext cx="7772400" cy="4114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2. Найдите</a:t>
            </a:r>
            <a:r>
              <a:rPr lang="en-US" sz="9600" b="1" smtClean="0">
                <a:solidFill>
                  <a:srgbClr val="660066"/>
                </a:solidFill>
                <a:latin typeface="Gabriola" pitchFamily="82" charset="0"/>
              </a:rPr>
              <a:t>    </a:t>
            </a:r>
            <a:r>
              <a:rPr lang="ru-RU" sz="9600" b="1" smtClean="0">
                <a:solidFill>
                  <a:srgbClr val="660066"/>
                </a:solidFill>
                <a:latin typeface="Gabriola" pitchFamily="82" charset="0"/>
              </a:rPr>
              <a:t> 1% килограмма.</a:t>
            </a:r>
          </a:p>
          <a:p>
            <a:pPr marL="609600" indent="-609600" eaLnBrk="1" hangingPunct="1"/>
            <a:endParaRPr lang="ru-RU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/>
    </p:bld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1082</TotalTime>
  <Words>568</Words>
  <Application>Microsoft Office PowerPoint</Application>
  <PresentationFormat>Экран (4:3)</PresentationFormat>
  <Paragraphs>90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Палитра</vt:lpstr>
      <vt:lpstr>Слайд 1</vt:lpstr>
      <vt:lpstr>Слайд 2</vt:lpstr>
      <vt:lpstr>Цель игры:</vt:lpstr>
      <vt:lpstr>Правила игры:</vt:lpstr>
      <vt:lpstr>РАЗМИНКА</vt:lpstr>
      <vt:lpstr>РАЗМИНКА</vt:lpstr>
      <vt:lpstr>I ТУР.  ДАЛЬШЕ, ДАЛЬШЕ.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СВЕРИМ?</vt:lpstr>
      <vt:lpstr>Ответы на вопросы.</vt:lpstr>
      <vt:lpstr>Слайд 20</vt:lpstr>
      <vt:lpstr>II ТУР. ЗАМОРОЧКИ  ИЗ БОЧКИ.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Ответы на задачи.</vt:lpstr>
      <vt:lpstr>Чтоб чему-то научиться, нужно очень потрудиться! Вы старательно учились, а чего же вы  добились? И каков же наш  финал, кто у нас  не проиграл?</vt:lpstr>
      <vt:lpstr>Слайд 35</vt:lpstr>
      <vt:lpstr>ДО НОВЫХ ВСТРЕЧ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.</dc:creator>
  <cp:lastModifiedBy>Tata</cp:lastModifiedBy>
  <cp:revision>53</cp:revision>
  <dcterms:created xsi:type="dcterms:W3CDTF">2007-04-01T08:25:20Z</dcterms:created>
  <dcterms:modified xsi:type="dcterms:W3CDTF">2014-02-17T21:29:23Z</dcterms:modified>
</cp:coreProperties>
</file>