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77" r:id="rId7"/>
    <p:sldId id="264" r:id="rId8"/>
    <p:sldId id="268" r:id="rId9"/>
    <p:sldId id="271" r:id="rId10"/>
    <p:sldId id="274" r:id="rId11"/>
    <p:sldId id="292" r:id="rId12"/>
    <p:sldId id="281" r:id="rId13"/>
    <p:sldId id="289" r:id="rId14"/>
    <p:sldId id="288" r:id="rId15"/>
    <p:sldId id="287" r:id="rId16"/>
    <p:sldId id="286" r:id="rId17"/>
    <p:sldId id="285" r:id="rId18"/>
    <p:sldId id="284" r:id="rId19"/>
    <p:sldId id="299" r:id="rId20"/>
    <p:sldId id="298" r:id="rId21"/>
    <p:sldId id="276" r:id="rId22"/>
    <p:sldId id="294" r:id="rId23"/>
    <p:sldId id="280" r:id="rId24"/>
    <p:sldId id="282" r:id="rId25"/>
    <p:sldId id="278" r:id="rId26"/>
    <p:sldId id="283" r:id="rId27"/>
    <p:sldId id="295"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7" d="100"/>
          <a:sy n="77" d="100"/>
        </p:scale>
        <p:origin x="-258" y="-102"/>
      </p:cViewPr>
      <p:guideLst>
        <p:guide orient="horz" pos="2160"/>
        <p:guide pos="2880"/>
      </p:guideLst>
    </p:cSldViewPr>
  </p:slideViewPr>
  <p:notesTextViewPr>
    <p:cViewPr>
      <p:scale>
        <a:sx n="1" d="1"/>
        <a:sy n="1" d="1"/>
      </p:scale>
      <p:origin x="0" y="0"/>
    </p:cViewPr>
  </p:notesTextViewPr>
  <p:sorterViewPr>
    <p:cViewPr>
      <p:scale>
        <a:sx n="100" d="100"/>
        <a:sy n="100" d="100"/>
      </p:scale>
      <p:origin x="0" y="462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983228-921B-4F71-A204-25A3CE66CB84}" type="datetimeFigureOut">
              <a:rPr lang="ru-RU" smtClean="0"/>
              <a:pPr/>
              <a:t>17.02.2014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CF7E39-DDA1-474E-A414-26A3F16ECD3B}"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3983228-921B-4F71-A204-25A3CE66CB84}" type="datetimeFigureOut">
              <a:rPr lang="ru-RU" smtClean="0"/>
              <a:pPr/>
              <a:t>17.02.2014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CF7E39-DDA1-474E-A414-26A3F16ECD3B}"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983228-921B-4F71-A204-25A3CE66CB84}" type="datetimeFigureOut">
              <a:rPr lang="ru-RU" smtClean="0"/>
              <a:pPr/>
              <a:t>17.02.2014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CF7E39-DDA1-474E-A414-26A3F16ECD3B}"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983228-921B-4F71-A204-25A3CE66CB84}" type="datetimeFigureOut">
              <a:rPr lang="ru-RU" smtClean="0"/>
              <a:pPr/>
              <a:t>17.02.2014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CF7E39-DDA1-474E-A414-26A3F16ECD3B}"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983228-921B-4F71-A204-25A3CE66CB84}" type="datetimeFigureOut">
              <a:rPr lang="ru-RU" smtClean="0"/>
              <a:pPr/>
              <a:t>17.02.2014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CF7E39-DDA1-474E-A414-26A3F16ECD3B}"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3983228-921B-4F71-A204-25A3CE66CB84}" type="datetimeFigureOut">
              <a:rPr lang="ru-RU" smtClean="0"/>
              <a:pPr/>
              <a:t>17.02.2014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CF7E39-DDA1-474E-A414-26A3F16ECD3B}"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983228-921B-4F71-A204-25A3CE66CB84}" type="datetimeFigureOut">
              <a:rPr lang="ru-RU" smtClean="0"/>
              <a:pPr/>
              <a:t>17.02.2014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6CF7E39-DDA1-474E-A414-26A3F16ECD3B}"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983228-921B-4F71-A204-25A3CE66CB84}" type="datetimeFigureOut">
              <a:rPr lang="ru-RU" smtClean="0"/>
              <a:pPr/>
              <a:t>17.02.2014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6CF7E39-DDA1-474E-A414-26A3F16ECD3B}"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83228-921B-4F71-A204-25A3CE66CB84}" type="datetimeFigureOut">
              <a:rPr lang="ru-RU" smtClean="0"/>
              <a:pPr/>
              <a:t>17.02.2014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6CF7E39-DDA1-474E-A414-26A3F16ECD3B}"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983228-921B-4F71-A204-25A3CE66CB84}" type="datetimeFigureOut">
              <a:rPr lang="ru-RU" smtClean="0"/>
              <a:pPr/>
              <a:t>17.02.2014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CF7E39-DDA1-474E-A414-26A3F16ECD3B}"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983228-921B-4F71-A204-25A3CE66CB84}" type="datetimeFigureOut">
              <a:rPr lang="ru-RU" smtClean="0"/>
              <a:pPr/>
              <a:t>17.02.2014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CF7E39-DDA1-474E-A414-26A3F16ECD3B}"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3983228-921B-4F71-A204-25A3CE66CB84}" type="datetimeFigureOut">
              <a:rPr lang="ru-RU" smtClean="0"/>
              <a:pPr/>
              <a:t>17.02.2014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6CF7E39-DDA1-474E-A414-26A3F16ECD3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8.jpe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3.jpe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2.gif"/><Relationship Id="rId4" Type="http://schemas.openxmlformats.org/officeDocument/2006/relationships/image" Target="../media/image51.gif"/></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microsoft.com/office/2007/relationships/hdphoto" Target="../media/hdphoto8.wdp"/></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3.gif"/><Relationship Id="rId4" Type="http://schemas.openxmlformats.org/officeDocument/2006/relationships/image" Target="../media/image62.gif"/></Relationships>
</file>

<file path=ppt/slides/_rels/slide26.xml.rels><?xml version="1.0" encoding="UTF-8" standalone="yes"?>
<Relationships xmlns="http://schemas.openxmlformats.org/package/2006/relationships"><Relationship Id="rId8" Type="http://schemas.openxmlformats.org/officeDocument/2006/relationships/image" Target="../media/image67.gif"/><Relationship Id="rId3" Type="http://schemas.microsoft.com/office/2007/relationships/hdphoto" Target="../media/hdphoto9.wdp"/><Relationship Id="rId7" Type="http://schemas.openxmlformats.org/officeDocument/2006/relationships/image" Target="../media/image62.gif"/><Relationship Id="rId2"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66.gif"/><Relationship Id="rId5" Type="http://schemas.microsoft.com/office/2007/relationships/hdphoto" Target="../media/hdphoto10.wdp"/><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4932040" y="5336409"/>
            <a:ext cx="3635896" cy="792088"/>
          </a:xfrm>
        </p:spPr>
        <p:txBody>
          <a:bodyPr>
            <a:normAutofit/>
          </a:bodyPr>
          <a:lstStyle/>
          <a:p>
            <a:pPr marL="45720" indent="0" algn="r">
              <a:buNone/>
            </a:pPr>
            <a:r>
              <a:rPr lang="ru-RU" sz="1600" dirty="0" smtClean="0">
                <a:solidFill>
                  <a:srgbClr val="7030A0"/>
                </a:solidFill>
              </a:rPr>
              <a:t>Воробьёва Надежда Николаевна</a:t>
            </a:r>
          </a:p>
          <a:p>
            <a:pPr marL="45720" indent="0" algn="r">
              <a:buNone/>
            </a:pPr>
            <a:r>
              <a:rPr lang="ru-RU" sz="1600" dirty="0" smtClean="0">
                <a:solidFill>
                  <a:srgbClr val="7030A0"/>
                </a:solidFill>
              </a:rPr>
              <a:t>Санкт-Петербург, ГБОУ лицей №214</a:t>
            </a:r>
            <a:endParaRPr lang="ru-RU" sz="1600" dirty="0">
              <a:solidFill>
                <a:srgbClr val="7030A0"/>
              </a:solidFill>
            </a:endParaRP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892438" y="1648256"/>
            <a:ext cx="2895586" cy="4473680"/>
          </a:xfrm>
          <a:prstGeom prst="ellipse">
            <a:avLst/>
          </a:prstGeom>
        </p:spPr>
      </p:pic>
      <p:sp>
        <p:nvSpPr>
          <p:cNvPr id="5" name="TextBox 4"/>
          <p:cNvSpPr txBox="1"/>
          <p:nvPr/>
        </p:nvSpPr>
        <p:spPr>
          <a:xfrm>
            <a:off x="623116" y="284404"/>
            <a:ext cx="8353569" cy="830997"/>
          </a:xfrm>
          <a:prstGeom prst="rect">
            <a:avLst/>
          </a:prstGeom>
          <a:noFill/>
        </p:spPr>
        <p:txBody>
          <a:bodyPr wrap="none" rtlCol="0">
            <a:spAutoFit/>
          </a:bodyPr>
          <a:lstStyle/>
          <a:p>
            <a:r>
              <a:rPr lang="ru-RU" sz="4800" dirty="0">
                <a:solidFill>
                  <a:srgbClr val="002060"/>
                </a:solidFill>
              </a:rPr>
              <a:t>Цветы из полимерной глины</a:t>
            </a: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20194931">
            <a:off x="6757422" y="4418935"/>
            <a:ext cx="857250" cy="666750"/>
          </a:xfrm>
          <a:prstGeom prst="rect">
            <a:avLst/>
          </a:prstGeom>
        </p:spPr>
      </p:pic>
    </p:spTree>
    <p:extLst>
      <p:ext uri="{BB962C8B-B14F-4D97-AF65-F5344CB8AC3E}">
        <p14:creationId xmlns:p14="http://schemas.microsoft.com/office/powerpoint/2010/main" xmlns="" val="2344779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1291" y="4841947"/>
            <a:ext cx="8338187" cy="1631216"/>
          </a:xfrm>
          <a:prstGeom prst="rect">
            <a:avLst/>
          </a:prstGeom>
        </p:spPr>
        <p:txBody>
          <a:bodyPr wrap="square">
            <a:spAutoFit/>
          </a:bodyPr>
          <a:lstStyle/>
          <a:p>
            <a:r>
              <a:rPr lang="ru-RU" sz="2000" b="1" dirty="0" smtClean="0"/>
              <a:t>Итак, условно полимерную глину можно разделить на два основных вида:</a:t>
            </a:r>
          </a:p>
          <a:p>
            <a:r>
              <a:rPr lang="ru-RU" sz="2000" b="1" dirty="0" smtClean="0"/>
              <a:t>- </a:t>
            </a:r>
            <a:r>
              <a:rPr lang="ru-RU" sz="2000" b="1" dirty="0" smtClean="0">
                <a:solidFill>
                  <a:srgbClr val="7030A0"/>
                </a:solidFill>
              </a:rPr>
              <a:t>самотвердеющая полимерная глина </a:t>
            </a:r>
            <a:r>
              <a:rPr lang="ru-RU" sz="2000" b="1" dirty="0" smtClean="0"/>
              <a:t>,т.е. не требующая тепловой обработки</a:t>
            </a:r>
          </a:p>
          <a:p>
            <a:r>
              <a:rPr lang="ru-RU" sz="2000" b="1" dirty="0" smtClean="0"/>
              <a:t>- </a:t>
            </a:r>
            <a:r>
              <a:rPr lang="ru-RU" sz="2000" b="1" dirty="0" smtClean="0">
                <a:solidFill>
                  <a:srgbClr val="7030A0"/>
                </a:solidFill>
              </a:rPr>
              <a:t>термопластика </a:t>
            </a:r>
            <a:r>
              <a:rPr lang="ru-RU" sz="2000" b="1" dirty="0" smtClean="0"/>
              <a:t>или «запекаемая» глина.</a:t>
            </a:r>
            <a:endParaRPr lang="ru-RU" sz="2000" b="1" dirty="0"/>
          </a:p>
        </p:txBody>
      </p:sp>
      <p:pic>
        <p:nvPicPr>
          <p:cNvPr id="8" name="Рисунок 7"/>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259632" y="822010"/>
            <a:ext cx="2618910" cy="3491880"/>
          </a:xfrm>
          <a:prstGeom prst="rect">
            <a:avLst/>
          </a:prstGeom>
        </p:spPr>
      </p:pic>
      <p:pic>
        <p:nvPicPr>
          <p:cNvPr id="9" name="Рисунок 8"/>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608444" y="1556792"/>
            <a:ext cx="3914378" cy="2922286"/>
          </a:xfrm>
          <a:prstGeom prst="rect">
            <a:avLst/>
          </a:prstGeom>
        </p:spPr>
      </p:pic>
    </p:spTree>
    <p:extLst>
      <p:ext uri="{BB962C8B-B14F-4D97-AF65-F5344CB8AC3E}">
        <p14:creationId xmlns:p14="http://schemas.microsoft.com/office/powerpoint/2010/main" xmlns="" val="3064757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1618383" y="1412775"/>
            <a:ext cx="5832648" cy="4578629"/>
          </a:xfrm>
          <a:prstGeom prst="rect">
            <a:avLst/>
          </a:prstGeom>
        </p:spPr>
      </p:pic>
      <p:sp>
        <p:nvSpPr>
          <p:cNvPr id="4" name="TextBox 3"/>
          <p:cNvSpPr txBox="1"/>
          <p:nvPr/>
        </p:nvSpPr>
        <p:spPr>
          <a:xfrm>
            <a:off x="2771800" y="307975"/>
            <a:ext cx="3405419" cy="769441"/>
          </a:xfrm>
          <a:prstGeom prst="rect">
            <a:avLst/>
          </a:prstGeom>
          <a:noFill/>
        </p:spPr>
        <p:txBody>
          <a:bodyPr wrap="none" rtlCol="0">
            <a:spAutoFit/>
          </a:bodyPr>
          <a:lstStyle/>
          <a:p>
            <a:r>
              <a:rPr lang="ru-RU" sz="4400" dirty="0" smtClean="0">
                <a:solidFill>
                  <a:srgbClr val="002060"/>
                </a:solidFill>
              </a:rPr>
              <a:t>Инструменты</a:t>
            </a:r>
            <a:endParaRPr lang="ru-RU" sz="4400" dirty="0">
              <a:solidFill>
                <a:srgbClr val="002060"/>
              </a:solidFill>
            </a:endParaRPr>
          </a:p>
        </p:txBody>
      </p:sp>
    </p:spTree>
    <p:extLst>
      <p:ext uri="{BB962C8B-B14F-4D97-AF65-F5344CB8AC3E}">
        <p14:creationId xmlns:p14="http://schemas.microsoft.com/office/powerpoint/2010/main" xmlns="" val="1010789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clrChange>
              <a:clrFrom>
                <a:srgbClr val="F2F6F5"/>
              </a:clrFrom>
              <a:clrTo>
                <a:srgbClr val="F2F6F5">
                  <a:alpha val="0"/>
                </a:srgbClr>
              </a:clrTo>
            </a:clrChange>
            <a:extLst>
              <a:ext uri="{28A0092B-C50C-407E-A947-70E740481C1C}">
                <a14:useLocalDpi xmlns:a14="http://schemas.microsoft.com/office/drawing/2010/main" xmlns="" val="0"/>
              </a:ext>
            </a:extLst>
          </a:blip>
          <a:stretch>
            <a:fillRect/>
          </a:stretch>
        </p:blipFill>
        <p:spPr>
          <a:xfrm>
            <a:off x="2771800" y="1700808"/>
            <a:ext cx="3654152" cy="3654152"/>
          </a:xfrm>
          <a:prstGeom prst="ellipse">
            <a:avLst/>
          </a:prstGeom>
        </p:spPr>
      </p:pic>
      <p:sp>
        <p:nvSpPr>
          <p:cNvPr id="3" name="TextBox 2"/>
          <p:cNvSpPr txBox="1"/>
          <p:nvPr/>
        </p:nvSpPr>
        <p:spPr>
          <a:xfrm>
            <a:off x="2881065" y="404664"/>
            <a:ext cx="3435621" cy="769441"/>
          </a:xfrm>
          <a:prstGeom prst="rect">
            <a:avLst/>
          </a:prstGeom>
          <a:noFill/>
        </p:spPr>
        <p:txBody>
          <a:bodyPr wrap="none" rtlCol="0">
            <a:spAutoFit/>
          </a:bodyPr>
          <a:lstStyle/>
          <a:p>
            <a:r>
              <a:rPr lang="ru-RU" sz="4400" dirty="0" smtClean="0">
                <a:solidFill>
                  <a:srgbClr val="002060"/>
                </a:solidFill>
              </a:rPr>
              <a:t>Мастер-класс</a:t>
            </a:r>
            <a:endParaRPr lang="ru-RU" sz="4400" dirty="0">
              <a:solidFill>
                <a:srgbClr val="002060"/>
              </a:solidFill>
            </a:endParaRPr>
          </a:p>
        </p:txBody>
      </p:sp>
    </p:spTree>
    <p:extLst>
      <p:ext uri="{BB962C8B-B14F-4D97-AF65-F5344CB8AC3E}">
        <p14:creationId xmlns:p14="http://schemas.microsoft.com/office/powerpoint/2010/main" xmlns="" val="2067575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11560" y="1086916"/>
            <a:ext cx="2952328" cy="1778569"/>
          </a:xfrm>
          <a:prstGeom prst="round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735166" y="1111445"/>
            <a:ext cx="3293616" cy="1838831"/>
          </a:xfrm>
          <a:prstGeom prst="roundRect">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611560" y="4149080"/>
            <a:ext cx="3037550" cy="2160240"/>
          </a:xfrm>
          <a:prstGeom prst="roundRect">
            <a:avLst/>
          </a:prstGeom>
        </p:spPr>
      </p:pic>
      <p:pic>
        <p:nvPicPr>
          <p:cNvPr id="5" name="Рисунок 4"/>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4735167" y="4581128"/>
            <a:ext cx="3261720" cy="1750810"/>
          </a:xfrm>
          <a:prstGeom prst="roundRect">
            <a:avLst/>
          </a:prstGeom>
        </p:spPr>
      </p:pic>
      <p:sp>
        <p:nvSpPr>
          <p:cNvPr id="13" name="TextBox 12"/>
          <p:cNvSpPr txBox="1"/>
          <p:nvPr/>
        </p:nvSpPr>
        <p:spPr>
          <a:xfrm>
            <a:off x="4498450" y="3790654"/>
            <a:ext cx="3703258" cy="523220"/>
          </a:xfrm>
          <a:prstGeom prst="rect">
            <a:avLst/>
          </a:prstGeom>
          <a:noFill/>
        </p:spPr>
        <p:txBody>
          <a:bodyPr wrap="none" rtlCol="0">
            <a:spAutoFit/>
          </a:bodyPr>
          <a:lstStyle/>
          <a:p>
            <a:r>
              <a:rPr lang="ru-RU" sz="2800" b="1" dirty="0" smtClean="0">
                <a:solidFill>
                  <a:srgbClr val="7030A0"/>
                </a:solidFill>
              </a:rPr>
              <a:t>4.</a:t>
            </a:r>
            <a:r>
              <a:rPr lang="ru-RU" sz="2000" b="1" dirty="0" smtClean="0"/>
              <a:t>Накрыть влажной тканью</a:t>
            </a:r>
            <a:endParaRPr lang="ru-RU" sz="2000" b="1" dirty="0"/>
          </a:p>
        </p:txBody>
      </p:sp>
      <p:sp>
        <p:nvSpPr>
          <p:cNvPr id="14" name="TextBox 13"/>
          <p:cNvSpPr txBox="1"/>
          <p:nvPr/>
        </p:nvSpPr>
        <p:spPr>
          <a:xfrm>
            <a:off x="467544" y="460916"/>
            <a:ext cx="2912977" cy="523220"/>
          </a:xfrm>
          <a:prstGeom prst="rect">
            <a:avLst/>
          </a:prstGeom>
          <a:noFill/>
        </p:spPr>
        <p:txBody>
          <a:bodyPr wrap="none" rtlCol="0">
            <a:spAutoFit/>
          </a:bodyPr>
          <a:lstStyle/>
          <a:p>
            <a:r>
              <a:rPr lang="ru-RU" sz="2800" b="1" dirty="0" smtClean="0">
                <a:solidFill>
                  <a:srgbClr val="7030A0"/>
                </a:solidFill>
              </a:rPr>
              <a:t>1.</a:t>
            </a:r>
            <a:r>
              <a:rPr lang="ru-RU" sz="2000" b="1" dirty="0" smtClean="0"/>
              <a:t>Смешать два цвета</a:t>
            </a:r>
            <a:endParaRPr lang="ru-RU" sz="2000" b="1" dirty="0"/>
          </a:p>
        </p:txBody>
      </p:sp>
      <p:sp>
        <p:nvSpPr>
          <p:cNvPr id="16" name="TextBox 15"/>
          <p:cNvSpPr txBox="1"/>
          <p:nvPr/>
        </p:nvSpPr>
        <p:spPr>
          <a:xfrm>
            <a:off x="4193358" y="460916"/>
            <a:ext cx="4729331" cy="830997"/>
          </a:xfrm>
          <a:prstGeom prst="rect">
            <a:avLst/>
          </a:prstGeom>
          <a:noFill/>
        </p:spPr>
        <p:txBody>
          <a:bodyPr wrap="square" rtlCol="0">
            <a:spAutoFit/>
          </a:bodyPr>
          <a:lstStyle/>
          <a:p>
            <a:r>
              <a:rPr lang="ru-RU" sz="2800" b="1" dirty="0" smtClean="0">
                <a:solidFill>
                  <a:srgbClr val="7030A0"/>
                </a:solidFill>
              </a:rPr>
              <a:t>2. </a:t>
            </a:r>
            <a:r>
              <a:rPr lang="ru-RU" sz="2000" b="1" dirty="0" smtClean="0"/>
              <a:t>Разделить на три неравные части</a:t>
            </a:r>
            <a:endParaRPr lang="ru-RU" sz="2000" b="1" dirty="0"/>
          </a:p>
        </p:txBody>
      </p:sp>
      <p:sp>
        <p:nvSpPr>
          <p:cNvPr id="17" name="TextBox 16"/>
          <p:cNvSpPr txBox="1"/>
          <p:nvPr/>
        </p:nvSpPr>
        <p:spPr>
          <a:xfrm>
            <a:off x="467544" y="3223048"/>
            <a:ext cx="5328592" cy="523220"/>
          </a:xfrm>
          <a:prstGeom prst="rect">
            <a:avLst/>
          </a:prstGeom>
          <a:noFill/>
        </p:spPr>
        <p:txBody>
          <a:bodyPr wrap="square" rtlCol="0">
            <a:spAutoFit/>
          </a:bodyPr>
          <a:lstStyle/>
          <a:p>
            <a:r>
              <a:rPr lang="ru-RU" sz="2800" b="1" dirty="0" smtClean="0">
                <a:solidFill>
                  <a:srgbClr val="7030A0"/>
                </a:solidFill>
              </a:rPr>
              <a:t>3. </a:t>
            </a:r>
            <a:r>
              <a:rPr lang="ru-RU" sz="2000" b="1" dirty="0" smtClean="0"/>
              <a:t>Каждую часть разделить на шесть</a:t>
            </a:r>
            <a:endParaRPr lang="ru-RU" sz="2000" b="1" dirty="0"/>
          </a:p>
        </p:txBody>
      </p:sp>
    </p:spTree>
    <p:extLst>
      <p:ext uri="{BB962C8B-B14F-4D97-AF65-F5344CB8AC3E}">
        <p14:creationId xmlns:p14="http://schemas.microsoft.com/office/powerpoint/2010/main" xmlns="" val="1820819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1836018" y="1135856"/>
            <a:ext cx="1774418" cy="2096814"/>
          </a:xfrm>
          <a:prstGeom prst="hexagon">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5364087" y="1160384"/>
            <a:ext cx="1776245" cy="2072285"/>
          </a:xfrm>
          <a:prstGeom prst="hexagon">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79156" y="4600292"/>
            <a:ext cx="2718515" cy="1751932"/>
          </a:xfrm>
          <a:prstGeom prst="ellipse">
            <a:avLst/>
          </a:prstGeom>
        </p:spPr>
      </p:pic>
      <p:pic>
        <p:nvPicPr>
          <p:cNvPr id="5" name="Рисунок 4"/>
          <p:cNvPicPr>
            <a:picLocks noChangeAspect="1"/>
          </p:cNvPicPr>
          <p:nvPr/>
        </p:nvPicPr>
        <p:blipFill rotWithShape="1">
          <a:blip r:embed="rId5" cstate="email">
            <a:clrChange>
              <a:clrFrom>
                <a:srgbClr val="EBF1EF"/>
              </a:clrFrom>
              <a:clrTo>
                <a:srgbClr val="EBF1EF">
                  <a:alpha val="0"/>
                </a:srgbClr>
              </a:clrTo>
            </a:clrChange>
            <a:extLst>
              <a:ext uri="{28A0092B-C50C-407E-A947-70E740481C1C}">
                <a14:useLocalDpi xmlns:a14="http://schemas.microsoft.com/office/drawing/2010/main" xmlns="" val="0"/>
              </a:ext>
            </a:extLst>
          </a:blip>
          <a:srcRect/>
          <a:stretch/>
        </p:blipFill>
        <p:spPr>
          <a:xfrm>
            <a:off x="4802396" y="4029291"/>
            <a:ext cx="3293307" cy="2335358"/>
          </a:xfrm>
          <a:prstGeom prst="roundRect">
            <a:avLst/>
          </a:prstGeom>
        </p:spPr>
      </p:pic>
      <p:sp>
        <p:nvSpPr>
          <p:cNvPr id="6" name="TextBox 5"/>
          <p:cNvSpPr txBox="1"/>
          <p:nvPr/>
        </p:nvSpPr>
        <p:spPr>
          <a:xfrm>
            <a:off x="995475" y="529516"/>
            <a:ext cx="2781531" cy="523220"/>
          </a:xfrm>
          <a:prstGeom prst="rect">
            <a:avLst/>
          </a:prstGeom>
          <a:noFill/>
        </p:spPr>
        <p:txBody>
          <a:bodyPr wrap="none" rtlCol="0">
            <a:spAutoFit/>
          </a:bodyPr>
          <a:lstStyle/>
          <a:p>
            <a:r>
              <a:rPr lang="ru-RU" sz="2800" b="1" dirty="0" smtClean="0">
                <a:solidFill>
                  <a:srgbClr val="7030A0"/>
                </a:solidFill>
              </a:rPr>
              <a:t>5.</a:t>
            </a:r>
            <a:r>
              <a:rPr lang="ru-RU" sz="2000" b="1" dirty="0" smtClean="0"/>
              <a:t> Скатать капельку</a:t>
            </a:r>
            <a:endParaRPr lang="ru-RU" sz="2000" b="1" dirty="0"/>
          </a:p>
        </p:txBody>
      </p:sp>
      <p:sp>
        <p:nvSpPr>
          <p:cNvPr id="7" name="TextBox 6"/>
          <p:cNvSpPr txBox="1"/>
          <p:nvPr/>
        </p:nvSpPr>
        <p:spPr>
          <a:xfrm>
            <a:off x="4070127" y="559866"/>
            <a:ext cx="4566926" cy="830997"/>
          </a:xfrm>
          <a:prstGeom prst="rect">
            <a:avLst/>
          </a:prstGeom>
          <a:noFill/>
        </p:spPr>
        <p:txBody>
          <a:bodyPr wrap="square" rtlCol="0">
            <a:spAutoFit/>
          </a:bodyPr>
          <a:lstStyle/>
          <a:p>
            <a:r>
              <a:rPr lang="ru-RU" sz="2800" b="1" dirty="0" smtClean="0">
                <a:solidFill>
                  <a:srgbClr val="7030A0"/>
                </a:solidFill>
              </a:rPr>
              <a:t>6.</a:t>
            </a:r>
            <a:r>
              <a:rPr lang="ru-RU" sz="2000" b="1" dirty="0" smtClean="0"/>
              <a:t> Придать форму растягивая края</a:t>
            </a:r>
            <a:endParaRPr lang="ru-RU" sz="2000" b="1" dirty="0"/>
          </a:p>
        </p:txBody>
      </p:sp>
      <p:sp>
        <p:nvSpPr>
          <p:cNvPr id="8" name="TextBox 7"/>
          <p:cNvSpPr txBox="1"/>
          <p:nvPr/>
        </p:nvSpPr>
        <p:spPr>
          <a:xfrm>
            <a:off x="1043417" y="3849127"/>
            <a:ext cx="2424062" cy="523220"/>
          </a:xfrm>
          <a:prstGeom prst="rect">
            <a:avLst/>
          </a:prstGeom>
          <a:noFill/>
        </p:spPr>
        <p:txBody>
          <a:bodyPr wrap="none" rtlCol="0">
            <a:spAutoFit/>
          </a:bodyPr>
          <a:lstStyle/>
          <a:p>
            <a:r>
              <a:rPr lang="ru-RU" sz="2800" b="1" dirty="0" smtClean="0">
                <a:solidFill>
                  <a:srgbClr val="7030A0"/>
                </a:solidFill>
              </a:rPr>
              <a:t>7</a:t>
            </a:r>
            <a:r>
              <a:rPr lang="ru-RU" sz="2000" b="1" dirty="0" smtClean="0"/>
              <a:t>. Создать объём</a:t>
            </a:r>
            <a:endParaRPr lang="ru-RU" sz="2000" b="1" dirty="0"/>
          </a:p>
        </p:txBody>
      </p:sp>
      <p:sp>
        <p:nvSpPr>
          <p:cNvPr id="9" name="TextBox 8"/>
          <p:cNvSpPr txBox="1"/>
          <p:nvPr/>
        </p:nvSpPr>
        <p:spPr>
          <a:xfrm>
            <a:off x="4100701" y="3825062"/>
            <a:ext cx="526106" cy="523220"/>
          </a:xfrm>
          <a:prstGeom prst="rect">
            <a:avLst/>
          </a:prstGeom>
          <a:noFill/>
        </p:spPr>
        <p:txBody>
          <a:bodyPr wrap="none" rtlCol="0">
            <a:spAutoFit/>
          </a:bodyPr>
          <a:lstStyle/>
          <a:p>
            <a:r>
              <a:rPr lang="ru-RU" sz="2800" b="1" dirty="0" smtClean="0">
                <a:solidFill>
                  <a:srgbClr val="7030A0"/>
                </a:solidFill>
              </a:rPr>
              <a:t>8.</a:t>
            </a:r>
            <a:endParaRPr lang="ru-RU" sz="2800" b="1" dirty="0">
              <a:solidFill>
                <a:srgbClr val="7030A0"/>
              </a:solidFill>
            </a:endParaRPr>
          </a:p>
        </p:txBody>
      </p:sp>
    </p:spTree>
    <p:extLst>
      <p:ext uri="{BB962C8B-B14F-4D97-AF65-F5344CB8AC3E}">
        <p14:creationId xmlns:p14="http://schemas.microsoft.com/office/powerpoint/2010/main" xmlns="" val="2915360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clrChange>
              <a:clrFrom>
                <a:srgbClr val="EEECED"/>
              </a:clrFrom>
              <a:clrTo>
                <a:srgbClr val="EEECED">
                  <a:alpha val="0"/>
                </a:srgbClr>
              </a:clrTo>
            </a:clrChange>
            <a:extLst>
              <a:ext uri="{28A0092B-C50C-407E-A947-70E740481C1C}">
                <a14:useLocalDpi xmlns:a14="http://schemas.microsoft.com/office/drawing/2010/main" xmlns="" val="0"/>
              </a:ext>
            </a:extLst>
          </a:blip>
          <a:stretch>
            <a:fillRect/>
          </a:stretch>
        </p:blipFill>
        <p:spPr>
          <a:xfrm>
            <a:off x="598973" y="1026314"/>
            <a:ext cx="2954031" cy="2307426"/>
          </a:xfrm>
          <a:prstGeom prst="rect">
            <a:avLst/>
          </a:prstGeom>
        </p:spPr>
      </p:pic>
      <p:pic>
        <p:nvPicPr>
          <p:cNvPr id="3" name="Рисунок 2"/>
          <p:cNvPicPr>
            <a:picLocks noChangeAspect="1"/>
          </p:cNvPicPr>
          <p:nvPr/>
        </p:nvPicPr>
        <p:blipFill>
          <a:blip r:embed="rId3" cstate="email">
            <a:clrChange>
              <a:clrFrom>
                <a:srgbClr val="EAEAE8"/>
              </a:clrFrom>
              <a:clrTo>
                <a:srgbClr val="EAEAE8">
                  <a:alpha val="0"/>
                </a:srgbClr>
              </a:clrTo>
            </a:clrChange>
            <a:extLst>
              <a:ext uri="{28A0092B-C50C-407E-A947-70E740481C1C}">
                <a14:useLocalDpi xmlns:a14="http://schemas.microsoft.com/office/drawing/2010/main" xmlns="" val="0"/>
              </a:ext>
            </a:extLst>
          </a:blip>
          <a:stretch>
            <a:fillRect/>
          </a:stretch>
        </p:blipFill>
        <p:spPr>
          <a:xfrm>
            <a:off x="4283968" y="1026314"/>
            <a:ext cx="3870983" cy="2296783"/>
          </a:xfrm>
          <a:prstGeom prst="rect">
            <a:avLst/>
          </a:prstGeom>
        </p:spPr>
      </p:pic>
      <p:pic>
        <p:nvPicPr>
          <p:cNvPr id="4" name="Рисунок 3"/>
          <p:cNvPicPr>
            <a:picLocks noChangeAspect="1"/>
          </p:cNvPicPr>
          <p:nvPr/>
        </p:nvPicPr>
        <p:blipFill>
          <a:blip r:embed="rId4" cstate="email">
            <a:clrChange>
              <a:clrFrom>
                <a:srgbClr val="E4EAE8"/>
              </a:clrFrom>
              <a:clrTo>
                <a:srgbClr val="E4EAE8">
                  <a:alpha val="0"/>
                </a:srgbClr>
              </a:clrTo>
            </a:clrChange>
            <a:extLst>
              <a:ext uri="{28A0092B-C50C-407E-A947-70E740481C1C}">
                <a14:useLocalDpi xmlns:a14="http://schemas.microsoft.com/office/drawing/2010/main" xmlns="" val="0"/>
              </a:ext>
            </a:extLst>
          </a:blip>
          <a:stretch>
            <a:fillRect/>
          </a:stretch>
        </p:blipFill>
        <p:spPr>
          <a:xfrm>
            <a:off x="3106861" y="4005063"/>
            <a:ext cx="2953327" cy="2287187"/>
          </a:xfrm>
          <a:prstGeom prst="rect">
            <a:avLst/>
          </a:prstGeom>
        </p:spPr>
      </p:pic>
      <p:sp>
        <p:nvSpPr>
          <p:cNvPr id="5" name="TextBox 4"/>
          <p:cNvSpPr txBox="1"/>
          <p:nvPr/>
        </p:nvSpPr>
        <p:spPr>
          <a:xfrm>
            <a:off x="552731" y="645032"/>
            <a:ext cx="526106" cy="523220"/>
          </a:xfrm>
          <a:prstGeom prst="rect">
            <a:avLst/>
          </a:prstGeom>
          <a:noFill/>
        </p:spPr>
        <p:txBody>
          <a:bodyPr wrap="none" rtlCol="0">
            <a:spAutoFit/>
          </a:bodyPr>
          <a:lstStyle/>
          <a:p>
            <a:r>
              <a:rPr lang="ru-RU" sz="2800" b="1" dirty="0" smtClean="0">
                <a:solidFill>
                  <a:srgbClr val="7030A0"/>
                </a:solidFill>
              </a:rPr>
              <a:t>9.</a:t>
            </a:r>
            <a:endParaRPr lang="ru-RU" sz="2800" b="1" dirty="0">
              <a:solidFill>
                <a:srgbClr val="7030A0"/>
              </a:solidFill>
            </a:endParaRPr>
          </a:p>
        </p:txBody>
      </p:sp>
    </p:spTree>
    <p:extLst>
      <p:ext uri="{BB962C8B-B14F-4D97-AF65-F5344CB8AC3E}">
        <p14:creationId xmlns:p14="http://schemas.microsoft.com/office/powerpoint/2010/main" xmlns="" val="453008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572000" y="1800818"/>
            <a:ext cx="3600400" cy="3112347"/>
          </a:xfrm>
          <a:prstGeom prst="hexagon">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43608" y="1800817"/>
            <a:ext cx="3355630" cy="3112347"/>
          </a:xfrm>
          <a:prstGeom prst="hexagon">
            <a:avLst/>
          </a:prstGeom>
        </p:spPr>
      </p:pic>
      <p:sp>
        <p:nvSpPr>
          <p:cNvPr id="4" name="TextBox 3"/>
          <p:cNvSpPr txBox="1"/>
          <p:nvPr/>
        </p:nvSpPr>
        <p:spPr>
          <a:xfrm>
            <a:off x="899592" y="731032"/>
            <a:ext cx="736099" cy="523220"/>
          </a:xfrm>
          <a:prstGeom prst="rect">
            <a:avLst/>
          </a:prstGeom>
          <a:noFill/>
        </p:spPr>
        <p:txBody>
          <a:bodyPr wrap="none" rtlCol="0">
            <a:spAutoFit/>
          </a:bodyPr>
          <a:lstStyle/>
          <a:p>
            <a:r>
              <a:rPr lang="ru-RU" sz="2800" b="1" dirty="0" smtClean="0">
                <a:solidFill>
                  <a:srgbClr val="7030A0"/>
                </a:solidFill>
              </a:rPr>
              <a:t>10.</a:t>
            </a:r>
            <a:endParaRPr lang="ru-RU" sz="2800" b="1" dirty="0">
              <a:solidFill>
                <a:srgbClr val="7030A0"/>
              </a:solidFill>
            </a:endParaRPr>
          </a:p>
        </p:txBody>
      </p:sp>
    </p:spTree>
    <p:extLst>
      <p:ext uri="{BB962C8B-B14F-4D97-AF65-F5344CB8AC3E}">
        <p14:creationId xmlns:p14="http://schemas.microsoft.com/office/powerpoint/2010/main" xmlns="" val="2260829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email">
            <a:clrChange>
              <a:clrFrom>
                <a:srgbClr val="FDF6F8"/>
              </a:clrFrom>
              <a:clrTo>
                <a:srgbClr val="FDF6F8">
                  <a:alpha val="0"/>
                </a:srgbClr>
              </a:clrTo>
            </a:clrChange>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a:stretch/>
        </p:blipFill>
        <p:spPr>
          <a:xfrm>
            <a:off x="683568" y="1156353"/>
            <a:ext cx="4650828" cy="2971724"/>
          </a:xfrm>
          <a:prstGeom prst="ellipse">
            <a:avLst/>
          </a:prstGeom>
        </p:spPr>
      </p:pic>
      <p:pic>
        <p:nvPicPr>
          <p:cNvPr id="3" name="Рисунок 2"/>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4427984" y="2132856"/>
            <a:ext cx="4104456" cy="3990443"/>
          </a:xfrm>
          <a:prstGeom prst="ellipse">
            <a:avLst/>
          </a:prstGeom>
        </p:spPr>
      </p:pic>
      <p:sp>
        <p:nvSpPr>
          <p:cNvPr id="4" name="TextBox 3"/>
          <p:cNvSpPr txBox="1"/>
          <p:nvPr/>
        </p:nvSpPr>
        <p:spPr>
          <a:xfrm>
            <a:off x="882869" y="764704"/>
            <a:ext cx="736099" cy="523220"/>
          </a:xfrm>
          <a:prstGeom prst="rect">
            <a:avLst/>
          </a:prstGeom>
          <a:noFill/>
        </p:spPr>
        <p:txBody>
          <a:bodyPr wrap="none" rtlCol="0">
            <a:spAutoFit/>
          </a:bodyPr>
          <a:lstStyle/>
          <a:p>
            <a:r>
              <a:rPr lang="ru-RU" sz="2800" b="1" dirty="0" smtClean="0">
                <a:solidFill>
                  <a:srgbClr val="7030A0"/>
                </a:solidFill>
              </a:rPr>
              <a:t>11.</a:t>
            </a:r>
            <a:endParaRPr lang="ru-RU" sz="2800" b="1" dirty="0">
              <a:solidFill>
                <a:srgbClr val="7030A0"/>
              </a:solidFill>
            </a:endParaRPr>
          </a:p>
        </p:txBody>
      </p:sp>
    </p:spTree>
    <p:extLst>
      <p:ext uri="{BB962C8B-B14F-4D97-AF65-F5344CB8AC3E}">
        <p14:creationId xmlns:p14="http://schemas.microsoft.com/office/powerpoint/2010/main" xmlns="" val="1533835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595694" y="1196751"/>
            <a:ext cx="2544258" cy="2631893"/>
          </a:xfrm>
          <a:prstGeom prst="ellipse">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841111" y="1098322"/>
            <a:ext cx="3024337" cy="3024337"/>
          </a:xfrm>
          <a:prstGeom prst="ellipse">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608863" y="3850649"/>
            <a:ext cx="3744416" cy="2462994"/>
          </a:xfrm>
          <a:prstGeom prst="ellipse">
            <a:avLst/>
          </a:prstGeom>
        </p:spPr>
      </p:pic>
      <p:sp>
        <p:nvSpPr>
          <p:cNvPr id="5" name="TextBox 4"/>
          <p:cNvSpPr txBox="1"/>
          <p:nvPr/>
        </p:nvSpPr>
        <p:spPr>
          <a:xfrm>
            <a:off x="784144" y="836712"/>
            <a:ext cx="736099" cy="523220"/>
          </a:xfrm>
          <a:prstGeom prst="rect">
            <a:avLst/>
          </a:prstGeom>
          <a:noFill/>
        </p:spPr>
        <p:txBody>
          <a:bodyPr wrap="none" rtlCol="0">
            <a:spAutoFit/>
          </a:bodyPr>
          <a:lstStyle/>
          <a:p>
            <a:r>
              <a:rPr lang="ru-RU" sz="2800" b="1" dirty="0" smtClean="0">
                <a:solidFill>
                  <a:srgbClr val="7030A0"/>
                </a:solidFill>
              </a:rPr>
              <a:t>12.</a:t>
            </a:r>
            <a:endParaRPr lang="ru-RU" sz="2800" b="1" dirty="0">
              <a:solidFill>
                <a:srgbClr val="7030A0"/>
              </a:solidFill>
            </a:endParaRPr>
          </a:p>
        </p:txBody>
      </p:sp>
    </p:spTree>
    <p:extLst>
      <p:ext uri="{BB962C8B-B14F-4D97-AF65-F5344CB8AC3E}">
        <p14:creationId xmlns:p14="http://schemas.microsoft.com/office/powerpoint/2010/main" xmlns="" val="791041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683568" y="1717637"/>
            <a:ext cx="3791878" cy="2814416"/>
          </a:xfrm>
          <a:prstGeom prst="ellipse">
            <a:avLst/>
          </a:prstGeom>
        </p:spPr>
      </p:pic>
      <p:pic>
        <p:nvPicPr>
          <p:cNvPr id="3" name="Рисунок 2"/>
          <p:cNvPicPr>
            <a:picLocks noChangeAspect="1"/>
          </p:cNvPicPr>
          <p:nvPr/>
        </p:nvPicPr>
        <p:blipFill>
          <a:blip r:embed="rId4" cstate="email">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4788024" y="1700808"/>
            <a:ext cx="3744416" cy="2812472"/>
          </a:xfrm>
          <a:prstGeom prst="ellipse">
            <a:avLst/>
          </a:prstGeom>
        </p:spPr>
      </p:pic>
      <p:sp>
        <p:nvSpPr>
          <p:cNvPr id="4" name="Прямоугольник 3"/>
          <p:cNvSpPr/>
          <p:nvPr/>
        </p:nvSpPr>
        <p:spPr>
          <a:xfrm>
            <a:off x="757702" y="908720"/>
            <a:ext cx="646331" cy="523220"/>
          </a:xfrm>
          <a:prstGeom prst="rect">
            <a:avLst/>
          </a:prstGeom>
        </p:spPr>
        <p:txBody>
          <a:bodyPr wrap="none">
            <a:spAutoFit/>
          </a:bodyPr>
          <a:lstStyle/>
          <a:p>
            <a:pPr lvl="0"/>
            <a:r>
              <a:rPr lang="ru-RU" sz="2800" b="1" dirty="0" smtClean="0">
                <a:solidFill>
                  <a:srgbClr val="7030A0"/>
                </a:solidFill>
              </a:rPr>
              <a:t>13.</a:t>
            </a:r>
            <a:endParaRPr lang="ru-RU" sz="2800" b="1" dirty="0">
              <a:solidFill>
                <a:srgbClr val="7030A0"/>
              </a:solidFill>
            </a:endParaRPr>
          </a:p>
        </p:txBody>
      </p:sp>
    </p:spTree>
    <p:extLst>
      <p:ext uri="{BB962C8B-B14F-4D97-AF65-F5344CB8AC3E}">
        <p14:creationId xmlns:p14="http://schemas.microsoft.com/office/powerpoint/2010/main" xmlns="" val="2403631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1605" y="4149080"/>
            <a:ext cx="8280920" cy="1508105"/>
          </a:xfrm>
          <a:prstGeom prst="rect">
            <a:avLst/>
          </a:prstGeom>
        </p:spPr>
        <p:txBody>
          <a:bodyPr wrap="square">
            <a:spAutoFit/>
          </a:bodyPr>
          <a:lstStyle/>
          <a:p>
            <a:pPr indent="342900">
              <a:lnSpc>
                <a:spcPct val="115000"/>
              </a:lnSpc>
              <a:spcBef>
                <a:spcPts val="750"/>
              </a:spcBef>
              <a:spcAft>
                <a:spcPts val="1125"/>
              </a:spcAft>
            </a:pPr>
            <a:r>
              <a:rPr lang="ru-RU" sz="2000" b="1" dirty="0" err="1" smtClean="0">
                <a:solidFill>
                  <a:srgbClr val="7030A0"/>
                </a:solidFill>
                <a:effectLst/>
                <a:latin typeface="Verdana" pitchFamily="34" charset="0"/>
                <a:ea typeface="Verdana" pitchFamily="34" charset="0"/>
                <a:cs typeface="Verdana" pitchFamily="34" charset="0"/>
              </a:rPr>
              <a:t>Полиме́рная</a:t>
            </a:r>
            <a:r>
              <a:rPr lang="ru-RU" sz="2000" b="1" dirty="0" smtClean="0">
                <a:solidFill>
                  <a:srgbClr val="7030A0"/>
                </a:solidFill>
                <a:effectLst/>
                <a:latin typeface="Verdana" pitchFamily="34" charset="0"/>
                <a:ea typeface="Verdana" pitchFamily="34" charset="0"/>
                <a:cs typeface="Verdana" pitchFamily="34" charset="0"/>
              </a:rPr>
              <a:t> </a:t>
            </a:r>
            <a:r>
              <a:rPr lang="ru-RU" sz="2000" b="1" dirty="0" err="1" smtClean="0">
                <a:solidFill>
                  <a:srgbClr val="7030A0"/>
                </a:solidFill>
                <a:effectLst/>
                <a:latin typeface="Verdana" pitchFamily="34" charset="0"/>
                <a:ea typeface="Verdana" pitchFamily="34" charset="0"/>
                <a:cs typeface="Verdana" pitchFamily="34" charset="0"/>
              </a:rPr>
              <a:t>гли́на</a:t>
            </a:r>
            <a:r>
              <a:rPr lang="ru-RU" sz="2000" b="1" dirty="0" smtClean="0">
                <a:solidFill>
                  <a:srgbClr val="7030A0"/>
                </a:solidFill>
                <a:effectLst/>
                <a:latin typeface="Verdana" pitchFamily="34" charset="0"/>
                <a:ea typeface="Verdana" pitchFamily="34" charset="0"/>
                <a:cs typeface="Verdana" pitchFamily="34" charset="0"/>
              </a:rPr>
              <a:t> (</a:t>
            </a:r>
            <a:r>
              <a:rPr lang="ru-RU" sz="2000" b="1" dirty="0" err="1" smtClean="0">
                <a:solidFill>
                  <a:srgbClr val="7030A0"/>
                </a:solidFill>
                <a:effectLst/>
                <a:latin typeface="Verdana" pitchFamily="34" charset="0"/>
                <a:ea typeface="Verdana" pitchFamily="34" charset="0"/>
                <a:cs typeface="Verdana" pitchFamily="34" charset="0"/>
              </a:rPr>
              <a:t>пла́стик</a:t>
            </a:r>
            <a:r>
              <a:rPr lang="ru-RU" sz="2000" b="1" dirty="0" smtClean="0">
                <a:solidFill>
                  <a:srgbClr val="7030A0"/>
                </a:solidFill>
                <a:effectLst/>
                <a:latin typeface="Verdana" pitchFamily="34" charset="0"/>
                <a:ea typeface="Verdana" pitchFamily="34" charset="0"/>
                <a:cs typeface="Verdana" pitchFamily="34" charset="0"/>
              </a:rPr>
              <a:t>)</a:t>
            </a:r>
            <a:r>
              <a:rPr lang="ru-RU" sz="2000" b="1" dirty="0" smtClean="0">
                <a:solidFill>
                  <a:srgbClr val="000000"/>
                </a:solidFill>
                <a:effectLst/>
                <a:latin typeface="Verdana" pitchFamily="34" charset="0"/>
                <a:ea typeface="Verdana" pitchFamily="34" charset="0"/>
                <a:cs typeface="Verdana" pitchFamily="34" charset="0"/>
              </a:rPr>
              <a:t> — </a:t>
            </a:r>
            <a:r>
              <a:rPr lang="ru-RU" sz="2000" b="1" dirty="0" smtClean="0">
                <a:solidFill>
                  <a:srgbClr val="000000"/>
                </a:solidFill>
                <a:effectLst/>
                <a:ea typeface="Verdana" pitchFamily="34" charset="0"/>
                <a:cs typeface="Verdana" pitchFamily="34" charset="0"/>
              </a:rPr>
              <a:t>пластичный материал  для   </a:t>
            </a:r>
            <a:r>
              <a:rPr lang="ru-RU" sz="2000" b="1" u="none" strike="noStrike" dirty="0" smtClean="0">
                <a:effectLst/>
                <a:ea typeface="Verdana" pitchFamily="34" charset="0"/>
                <a:cs typeface="Verdana" pitchFamily="34" charset="0"/>
              </a:rPr>
              <a:t>лепки</a:t>
            </a:r>
            <a:r>
              <a:rPr lang="ru-RU" sz="2000" b="1" dirty="0" smtClean="0">
                <a:solidFill>
                  <a:srgbClr val="000000"/>
                </a:solidFill>
                <a:effectLst/>
                <a:ea typeface="Verdana" pitchFamily="34" charset="0"/>
                <a:cs typeface="Verdana" pitchFamily="34" charset="0"/>
              </a:rPr>
              <a:t> небольших изделий (украшений, цветов, скульптурок, кукол) и моделирования, застывающий на воздухе или при нагревании (в зависимости от вида пластики).</a:t>
            </a:r>
            <a:endParaRPr lang="ru-RU" sz="2000" b="1" dirty="0">
              <a:effectLst/>
              <a:ea typeface="Verdana" pitchFamily="34" charset="0"/>
              <a:cs typeface="Verdana" pitchFamily="34" charset="0"/>
            </a:endParaRPr>
          </a:p>
        </p:txBody>
      </p:sp>
      <p:pic>
        <p:nvPicPr>
          <p:cNvPr id="2" name="Рисунок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77964" y="1462137"/>
            <a:ext cx="2164493" cy="1965551"/>
          </a:xfrm>
          <a:prstGeom prst="rect">
            <a:avLst/>
          </a:prstGeom>
        </p:spPr>
      </p:pic>
      <p:pic>
        <p:nvPicPr>
          <p:cNvPr id="3" name="Рисунок 2"/>
          <p:cNvPicPr>
            <a:picLocks noChangeAspect="1"/>
          </p:cNvPicPr>
          <p:nvPr/>
        </p:nvPicPr>
        <p:blipFill>
          <a:blip r:embed="rId3" cstate="email">
            <a:clrChange>
              <a:clrFrom>
                <a:srgbClr val="FFFEFF"/>
              </a:clrFrom>
              <a:clrTo>
                <a:srgbClr val="FFFEFF">
                  <a:alpha val="0"/>
                </a:srgbClr>
              </a:clrTo>
            </a:clrChange>
            <a:extLst>
              <a:ext uri="{28A0092B-C50C-407E-A947-70E740481C1C}">
                <a14:useLocalDpi xmlns:a14="http://schemas.microsoft.com/office/drawing/2010/main" xmlns="" val="0"/>
              </a:ext>
            </a:extLst>
          </a:blip>
          <a:stretch>
            <a:fillRect/>
          </a:stretch>
        </p:blipFill>
        <p:spPr>
          <a:xfrm>
            <a:off x="3635896" y="1857395"/>
            <a:ext cx="2448272" cy="1377989"/>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6660231" y="1394262"/>
            <a:ext cx="1454241" cy="2304256"/>
          </a:xfrm>
          <a:prstGeom prst="rect">
            <a:avLst/>
          </a:prstGeom>
        </p:spPr>
      </p:pic>
      <p:sp>
        <p:nvSpPr>
          <p:cNvPr id="7" name="TextBox 6"/>
          <p:cNvSpPr txBox="1"/>
          <p:nvPr/>
        </p:nvSpPr>
        <p:spPr>
          <a:xfrm>
            <a:off x="3077000" y="476672"/>
            <a:ext cx="3050130" cy="769441"/>
          </a:xfrm>
          <a:prstGeom prst="rect">
            <a:avLst/>
          </a:prstGeom>
          <a:noFill/>
        </p:spPr>
        <p:txBody>
          <a:bodyPr wrap="none" rtlCol="0">
            <a:spAutoFit/>
          </a:bodyPr>
          <a:lstStyle/>
          <a:p>
            <a:r>
              <a:rPr lang="ru-RU" sz="4400" dirty="0" smtClean="0">
                <a:solidFill>
                  <a:srgbClr val="002060"/>
                </a:solidFill>
              </a:rPr>
              <a:t>Материалы</a:t>
            </a:r>
            <a:endParaRPr lang="ru-RU" sz="4400" dirty="0">
              <a:solidFill>
                <a:srgbClr val="002060"/>
              </a:solidFill>
            </a:endParaRPr>
          </a:p>
        </p:txBody>
      </p:sp>
    </p:spTree>
    <p:extLst>
      <p:ext uri="{BB962C8B-B14F-4D97-AF65-F5344CB8AC3E}">
        <p14:creationId xmlns:p14="http://schemas.microsoft.com/office/powerpoint/2010/main" xmlns="" val="3778575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Н.Н\Творчество Воробьёвой Н.Н\полимерная глина\фото букетов и брошек н.н\IMG_2452.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33389" y="980728"/>
            <a:ext cx="2796304" cy="2755526"/>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F:\Н.Н\Творчество Воробьёвой Н.Н\полимерная глина\фото букетов и брошек н.н\IMG_2451.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273592" y="980728"/>
            <a:ext cx="2911193" cy="2755526"/>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F:\Н.Н\Творчество Воробьёвой Н.Н\полимерная глина\фото букетов и брошек н.н\IMG_2457.JPG"/>
          <p:cNvPicPr>
            <a:picLocks noChangeAspect="1" noChangeArrowheads="1"/>
          </p:cNvPicPr>
          <p:nvPr/>
        </p:nvPicPr>
        <p:blipFill>
          <a:blip r:embed="rId4" cstate="email">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3758334" y="3894446"/>
            <a:ext cx="1962467" cy="19209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8852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83401" y="3645024"/>
            <a:ext cx="8280920" cy="2246769"/>
          </a:xfrm>
          <a:prstGeom prst="rect">
            <a:avLst/>
          </a:prstGeom>
        </p:spPr>
        <p:txBody>
          <a:bodyPr wrap="square">
            <a:spAutoFit/>
          </a:bodyPr>
          <a:lstStyle/>
          <a:p>
            <a:r>
              <a:rPr lang="ru-RU" sz="2000" b="1" dirty="0" smtClean="0"/>
              <a:t>1. Всегда работайте острыми инструментами «от себя».</a:t>
            </a:r>
          </a:p>
          <a:p>
            <a:r>
              <a:rPr lang="ru-RU" sz="2000" b="1" dirty="0" smtClean="0"/>
              <a:t>2. Мойте руки теплой водой с мылом после того, как вы работали с пластикой.</a:t>
            </a:r>
          </a:p>
          <a:p>
            <a:r>
              <a:rPr lang="ru-RU" sz="2000" b="1" dirty="0" smtClean="0"/>
              <a:t>3. Для полимерной глины используйте отдельный нож, рекомендуется использовать специальные лезвия, которые более долговечны и удобны в работе.</a:t>
            </a:r>
          </a:p>
          <a:p>
            <a:r>
              <a:rPr lang="ru-RU" sz="2000" b="1" dirty="0" smtClean="0"/>
              <a:t>4. Обжиг в хорошо проветриваемом помещении.</a:t>
            </a:r>
            <a:endParaRPr lang="ru-RU" sz="2000" b="1" dirty="0"/>
          </a:p>
        </p:txBody>
      </p:sp>
      <p:sp>
        <p:nvSpPr>
          <p:cNvPr id="2" name="TextBox 1"/>
          <p:cNvSpPr txBox="1"/>
          <p:nvPr/>
        </p:nvSpPr>
        <p:spPr>
          <a:xfrm>
            <a:off x="179512" y="360592"/>
            <a:ext cx="8712968" cy="1446550"/>
          </a:xfrm>
          <a:prstGeom prst="rect">
            <a:avLst/>
          </a:prstGeom>
          <a:noFill/>
        </p:spPr>
        <p:txBody>
          <a:bodyPr wrap="square" rtlCol="0">
            <a:spAutoFit/>
          </a:bodyPr>
          <a:lstStyle/>
          <a:p>
            <a:pPr algn="ctr"/>
            <a:r>
              <a:rPr lang="ru-RU" sz="4400" dirty="0">
                <a:solidFill>
                  <a:srgbClr val="002060"/>
                </a:solidFill>
              </a:rPr>
              <a:t>Техника безопасности при работе с полимерной глиной</a:t>
            </a:r>
          </a:p>
        </p:txBody>
      </p:sp>
      <p:pic>
        <p:nvPicPr>
          <p:cNvPr id="1026" name="Picture 2" descr="C:\Users\user\AppData\Local\Microsoft\Windows\Temporary Internet Files\Content.IE5\BCRFJ5B9\MC900441805[1].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83401" y="1670900"/>
            <a:ext cx="1659632" cy="1659632"/>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user\AppData\Local\Microsoft\Windows\Temporary Internet Files\Content.IE5\16F2HLR1\MC900349601[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6216" y="1807142"/>
            <a:ext cx="1821485" cy="15233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6287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1959618" y="5733256"/>
            <a:ext cx="5143003" cy="835025"/>
          </a:xfrm>
        </p:spPr>
        <p:txBody>
          <a:bodyPr/>
          <a:lstStyle/>
          <a:p>
            <a:pPr marL="45720" indent="0">
              <a:buNone/>
            </a:pPr>
            <a:r>
              <a:rPr lang="ru-RU" dirty="0" smtClean="0">
                <a:solidFill>
                  <a:srgbClr val="7030A0"/>
                </a:solidFill>
              </a:rPr>
              <a:t>Автор: Воробьёва Надежда Николаевна</a:t>
            </a:r>
            <a:endParaRPr lang="ru-RU" dirty="0">
              <a:solidFill>
                <a:srgbClr val="7030A0"/>
              </a:solidFill>
            </a:endParaRPr>
          </a:p>
        </p:txBody>
      </p:sp>
      <p:pic>
        <p:nvPicPr>
          <p:cNvPr id="3074" name="Picture 2" descr="F:\Н.Н\Творчество Воробьёвой Н.Н\полимерная глина\IMG_3290.JPG"/>
          <p:cNvPicPr>
            <a:picLocks noChangeAspect="1" noChangeArrowheads="1"/>
          </p:cNvPicPr>
          <p:nvPr/>
        </p:nvPicPr>
        <p:blipFill>
          <a:blip r:embed="rId2" cstate="email">
            <a:clrChange>
              <a:clrFrom>
                <a:srgbClr val="FEFEFE"/>
              </a:clrFrom>
              <a:clrTo>
                <a:srgbClr val="FEFEFE">
                  <a:alpha val="0"/>
                </a:srgbClr>
              </a:clrTo>
            </a:clrChange>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2987824" y="1628800"/>
            <a:ext cx="3086592" cy="3764136"/>
          </a:xfrm>
          <a:prstGeom prst="flowChartMagneticDisk">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563888" y="652045"/>
            <a:ext cx="2388539" cy="769441"/>
          </a:xfrm>
          <a:prstGeom prst="rect">
            <a:avLst/>
          </a:prstGeom>
          <a:noFill/>
        </p:spPr>
        <p:txBody>
          <a:bodyPr wrap="none" rtlCol="0">
            <a:spAutoFit/>
          </a:bodyPr>
          <a:lstStyle/>
          <a:p>
            <a:r>
              <a:rPr lang="ru-RU" sz="4400" dirty="0" smtClean="0">
                <a:solidFill>
                  <a:srgbClr val="002060"/>
                </a:solidFill>
              </a:rPr>
              <a:t>Выставка</a:t>
            </a:r>
            <a:endParaRPr lang="ru-RU" sz="4400" dirty="0">
              <a:solidFill>
                <a:srgbClr val="002060"/>
              </a:solidFill>
            </a:endParaRPr>
          </a:p>
        </p:txBody>
      </p:sp>
      <p:pic>
        <p:nvPicPr>
          <p:cNvPr id="2" name="Рисунок 1"/>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rot="20018469">
            <a:off x="6507095" y="3767117"/>
            <a:ext cx="1714500" cy="1333500"/>
          </a:xfrm>
          <a:prstGeom prst="rect">
            <a:avLst/>
          </a:prstGeom>
        </p:spPr>
      </p:pic>
      <p:pic>
        <p:nvPicPr>
          <p:cNvPr id="6" name="Рисунок 5"/>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rot="4071949">
            <a:off x="1162336" y="1456375"/>
            <a:ext cx="1146155" cy="891454"/>
          </a:xfrm>
          <a:prstGeom prst="rect">
            <a:avLst/>
          </a:prstGeom>
        </p:spPr>
      </p:pic>
    </p:spTree>
    <p:extLst>
      <p:ext uri="{BB962C8B-B14F-4D97-AF65-F5344CB8AC3E}">
        <p14:creationId xmlns:p14="http://schemas.microsoft.com/office/powerpoint/2010/main" xmlns="" val="1417745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clrChange>
              <a:clrFrom>
                <a:srgbClr val="F6F6F8"/>
              </a:clrFrom>
              <a:clrTo>
                <a:srgbClr val="F6F6F8">
                  <a:alpha val="0"/>
                </a:srgbClr>
              </a:clrTo>
            </a:clrChange>
            <a:extLst>
              <a:ext uri="{28A0092B-C50C-407E-A947-70E740481C1C}">
                <a14:useLocalDpi xmlns:a14="http://schemas.microsoft.com/office/drawing/2010/main" xmlns="" val="0"/>
              </a:ext>
            </a:extLst>
          </a:blip>
          <a:stretch>
            <a:fillRect/>
          </a:stretch>
        </p:blipFill>
        <p:spPr>
          <a:xfrm rot="16200000">
            <a:off x="526742" y="1713619"/>
            <a:ext cx="4274095" cy="3096345"/>
          </a:xfrm>
          <a:prstGeom prst="rect">
            <a:avLst/>
          </a:prstGeom>
        </p:spPr>
      </p:pic>
      <p:pic>
        <p:nvPicPr>
          <p:cNvPr id="3" name="Рисунок 2"/>
          <p:cNvPicPr>
            <a:picLocks noChangeAspect="1"/>
          </p:cNvPicPr>
          <p:nvPr/>
        </p:nvPicPr>
        <p:blipFill>
          <a:blip r:embed="rId3" cstate="email">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4674217" y="1124744"/>
            <a:ext cx="3469597" cy="4242822"/>
          </a:xfrm>
          <a:prstGeom prst="rect">
            <a:avLst/>
          </a:prstGeom>
        </p:spPr>
      </p:pic>
    </p:spTree>
    <p:extLst>
      <p:ext uri="{BB962C8B-B14F-4D97-AF65-F5344CB8AC3E}">
        <p14:creationId xmlns:p14="http://schemas.microsoft.com/office/powerpoint/2010/main" xmlns="" val="724098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2833703" y="1484784"/>
            <a:ext cx="3580445" cy="3928196"/>
          </a:xfrm>
          <a:prstGeom prst="hexagon">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126960" y="1038793"/>
            <a:ext cx="1260772" cy="1847031"/>
          </a:xfrm>
          <a:prstGeom prst="ellipse">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6913024" y="994972"/>
            <a:ext cx="1274209" cy="1934674"/>
          </a:xfrm>
          <a:prstGeom prst="ellipse">
            <a:avLst/>
          </a:prstGeom>
        </p:spPr>
      </p:pic>
      <p:pic>
        <p:nvPicPr>
          <p:cNvPr id="5" name="Рисунок 4"/>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6444208" y="4100143"/>
            <a:ext cx="1763560" cy="1644519"/>
          </a:xfrm>
          <a:prstGeom prst="ellipse">
            <a:avLst/>
          </a:prstGeom>
        </p:spPr>
      </p:pic>
      <p:pic>
        <p:nvPicPr>
          <p:cNvPr id="6" name="Рисунок 5"/>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971600" y="4208497"/>
            <a:ext cx="1571492" cy="1427813"/>
          </a:xfrm>
          <a:prstGeom prst="ellipse">
            <a:avLst/>
          </a:prstGeom>
        </p:spPr>
      </p:pic>
    </p:spTree>
    <p:extLst>
      <p:ext uri="{BB962C8B-B14F-4D97-AF65-F5344CB8AC3E}">
        <p14:creationId xmlns:p14="http://schemas.microsoft.com/office/powerpoint/2010/main" xmlns="" val="2571235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770910" y="1124744"/>
            <a:ext cx="3816424" cy="3999927"/>
          </a:xfrm>
          <a:prstGeom prst="ellipse">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868825" y="1124744"/>
            <a:ext cx="3595440" cy="3999927"/>
          </a:xfrm>
          <a:prstGeom prst="ellipse">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rot="1561901">
            <a:off x="890723" y="517006"/>
            <a:ext cx="1390650" cy="962025"/>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987824" y="3933056"/>
            <a:ext cx="5107130" cy="1733329"/>
          </a:xfrm>
          <a:prstGeom prst="rect">
            <a:avLst/>
          </a:prstGeom>
        </p:spPr>
      </p:pic>
    </p:spTree>
    <p:extLst>
      <p:ext uri="{BB962C8B-B14F-4D97-AF65-F5344CB8AC3E}">
        <p14:creationId xmlns:p14="http://schemas.microsoft.com/office/powerpoint/2010/main" xmlns="" val="294105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683568" y="602518"/>
            <a:ext cx="3888432" cy="5297240"/>
          </a:xfrm>
          <a:prstGeom prst="ellipse">
            <a:avLst/>
          </a:prstGeom>
        </p:spPr>
      </p:pic>
      <p:pic>
        <p:nvPicPr>
          <p:cNvPr id="3" name="Рисунок 2"/>
          <p:cNvPicPr>
            <a:picLocks noChangeAspect="1"/>
          </p:cNvPicPr>
          <p:nvPr/>
        </p:nvPicPr>
        <p:blipFill>
          <a:blip r:embed="rId4" cstate="email">
            <a:extLst>
              <a:ext uri="{BEBA8EAE-BF5A-486C-A8C5-ECC9F3942E4B}">
                <a14:imgProps xmlns:a14="http://schemas.microsoft.com/office/drawing/2010/main" xmlns="">
                  <a14:imgLayer r:embed="rId5">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4932040" y="634230"/>
            <a:ext cx="3428635" cy="5297241"/>
          </a:xfrm>
          <a:prstGeom prst="ellipse">
            <a:avLst/>
          </a:prstGeom>
        </p:spPr>
      </p:pic>
      <p:pic>
        <p:nvPicPr>
          <p:cNvPr id="5" name="Рисунок 4"/>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rot="20223489">
            <a:off x="7147604" y="4677285"/>
            <a:ext cx="1333500" cy="923925"/>
          </a:xfrm>
          <a:prstGeom prst="rect">
            <a:avLst/>
          </a:prstGeom>
        </p:spPr>
      </p:pic>
      <p:pic>
        <p:nvPicPr>
          <p:cNvPr id="7" name="Рисунок 6"/>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rot="1977483">
            <a:off x="2963804" y="3401090"/>
            <a:ext cx="1390650" cy="962025"/>
          </a:xfrm>
          <a:prstGeom prst="rect">
            <a:avLst/>
          </a:prstGeom>
        </p:spPr>
      </p:pic>
      <p:pic>
        <p:nvPicPr>
          <p:cNvPr id="8" name="Рисунок 7"/>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rot="20535748">
            <a:off x="428564" y="789912"/>
            <a:ext cx="1447800" cy="1133475"/>
          </a:xfrm>
          <a:prstGeom prst="rect">
            <a:avLst/>
          </a:prstGeom>
        </p:spPr>
      </p:pic>
    </p:spTree>
    <p:extLst>
      <p:ext uri="{BB962C8B-B14F-4D97-AF65-F5344CB8AC3E}">
        <p14:creationId xmlns:p14="http://schemas.microsoft.com/office/powerpoint/2010/main" xmlns="" val="4450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Н.Н\Творчество Воробьёвой Н.Н\полимерная глина\календула\IMG_2828.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83568" y="908720"/>
            <a:ext cx="3860678" cy="4572000"/>
          </a:xfrm>
          <a:prstGeom prst="ellipse">
            <a:avLst/>
          </a:prstGeom>
          <a:noFill/>
          <a:extLst>
            <a:ext uri="{909E8E84-426E-40DD-AFC4-6F175D3DCCD1}">
              <a14:hiddenFill xmlns:a14="http://schemas.microsoft.com/office/drawing/2010/main" xmlns="">
                <a:solidFill>
                  <a:srgbClr val="FFFFFF"/>
                </a:solidFill>
              </a14:hiddenFill>
            </a:ext>
          </a:extLst>
        </p:spPr>
      </p:pic>
      <p:pic>
        <p:nvPicPr>
          <p:cNvPr id="5123" name="Picture 3" descr="F:\фото\дача13\2013-08-18 17-08-38.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716016" y="908720"/>
            <a:ext cx="3810000" cy="4572000"/>
          </a:xfrm>
          <a:prstGeom prst="ellipse">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0239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5008" y="3933056"/>
            <a:ext cx="8749480" cy="1938992"/>
          </a:xfrm>
          <a:prstGeom prst="rect">
            <a:avLst/>
          </a:prstGeom>
        </p:spPr>
        <p:txBody>
          <a:bodyPr wrap="square">
            <a:spAutoFit/>
          </a:bodyPr>
          <a:lstStyle/>
          <a:p>
            <a:r>
              <a:rPr lang="ru-RU" sz="2000" b="1" dirty="0" smtClean="0">
                <a:solidFill>
                  <a:srgbClr val="7030A0"/>
                </a:solidFill>
              </a:rPr>
              <a:t>Самозатвердевающая полимерная глина </a:t>
            </a:r>
            <a:r>
              <a:rPr lang="ru-RU" sz="2000" b="1" dirty="0" smtClean="0"/>
              <a:t>(пластика) как правило очень мягкая, легкая, на ощупь напоминающая зефир. Этот вид глины не требует тепловой обработки («запекания»). Изделия из этой глины высыхают на открытом воздухе от нескольких часов до суток (в зависимости от толщины изделия и вида глины). Хранить такую глину открытой нельзя.</a:t>
            </a:r>
            <a:endParaRPr lang="ru-RU" sz="2000" b="1" dirty="0"/>
          </a:p>
        </p:txBody>
      </p:sp>
      <p:pic>
        <p:nvPicPr>
          <p:cNvPr id="1026" name="Picture 2" descr="http://www.decoclay.com/images/clay/clay_white_lrg.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682359" y="1268760"/>
            <a:ext cx="3467150" cy="1886989"/>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Рисунок 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43608" y="1268760"/>
            <a:ext cx="3325091" cy="1886989"/>
          </a:xfrm>
          <a:prstGeom prst="rect">
            <a:avLst/>
          </a:prstGeom>
        </p:spPr>
      </p:pic>
    </p:spTree>
    <p:extLst>
      <p:ext uri="{BB962C8B-B14F-4D97-AF65-F5344CB8AC3E}">
        <p14:creationId xmlns:p14="http://schemas.microsoft.com/office/powerpoint/2010/main" xmlns="" val="3949518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941168"/>
            <a:ext cx="8695670" cy="1015663"/>
          </a:xfrm>
          <a:prstGeom prst="rect">
            <a:avLst/>
          </a:prstGeom>
        </p:spPr>
        <p:txBody>
          <a:bodyPr wrap="square">
            <a:spAutoFit/>
          </a:bodyPr>
          <a:lstStyle/>
          <a:p>
            <a:r>
              <a:rPr lang="ru-RU" sz="2000" b="1" dirty="0" smtClean="0">
                <a:solidFill>
                  <a:srgbClr val="7030A0"/>
                </a:solidFill>
              </a:rPr>
              <a:t>Выпускается</a:t>
            </a:r>
            <a:r>
              <a:rPr lang="ru-RU" sz="2000" b="1" dirty="0" smtClean="0"/>
              <a:t> в пачках:</a:t>
            </a:r>
          </a:p>
          <a:p>
            <a:r>
              <a:rPr lang="ru-RU" sz="2000" b="1" dirty="0" smtClean="0"/>
              <a:t> белого цвета (137 грамм), шести цветов (55 грамм).</a:t>
            </a:r>
          </a:p>
          <a:p>
            <a:r>
              <a:rPr lang="ru-RU" sz="2000" b="1" dirty="0" smtClean="0"/>
              <a:t>Тонируется путем смешивания базового белого цвета с цветными.</a:t>
            </a:r>
            <a:endParaRPr lang="ru-RU" sz="2000" b="1" dirty="0"/>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27584" y="1148833"/>
            <a:ext cx="3096344" cy="3096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Рисунок 3" descr="http://clayart.com.ua/images/stories/image008.jpg"/>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501094" y="1120931"/>
            <a:ext cx="3816424" cy="2928239"/>
          </a:xfrm>
          <a:prstGeom prst="rect">
            <a:avLst/>
          </a:prstGeom>
          <a:noFill/>
          <a:ln>
            <a:noFill/>
          </a:ln>
        </p:spPr>
      </p:pic>
    </p:spTree>
    <p:extLst>
      <p:ext uri="{BB962C8B-B14F-4D97-AF65-F5344CB8AC3E}">
        <p14:creationId xmlns:p14="http://schemas.microsoft.com/office/powerpoint/2010/main" xmlns="" val="3451726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661247"/>
            <a:ext cx="7848872" cy="461665"/>
          </a:xfrm>
          <a:prstGeom prst="rect">
            <a:avLst/>
          </a:prstGeom>
        </p:spPr>
        <p:txBody>
          <a:bodyPr wrap="square">
            <a:spAutoFit/>
          </a:bodyPr>
          <a:lstStyle/>
          <a:p>
            <a:r>
              <a:rPr lang="ru-RU" sz="2400" b="1" dirty="0" smtClean="0">
                <a:solidFill>
                  <a:srgbClr val="7030A0"/>
                </a:solidFill>
              </a:rPr>
              <a:t>Так выглядят цветы изготовленные из этой глины</a:t>
            </a:r>
            <a:endParaRPr lang="ru-RU" sz="2400" b="1" dirty="0">
              <a:solidFill>
                <a:srgbClr val="7030A0"/>
              </a:solidFill>
            </a:endParaRPr>
          </a:p>
        </p:txBody>
      </p:sp>
      <p:pic>
        <p:nvPicPr>
          <p:cNvPr id="3" name="Рисунок 2"/>
          <p:cNvPicPr>
            <a:picLocks noChangeAspect="1"/>
          </p:cNvPicPr>
          <p:nvPr/>
        </p:nvPicPr>
        <p:blipFill>
          <a:blip r:embed="rId2" cstate="print">
            <a:clrChange>
              <a:clrFrom>
                <a:srgbClr val="E1E9EC"/>
              </a:clrFrom>
              <a:clrTo>
                <a:srgbClr val="E1E9EC">
                  <a:alpha val="0"/>
                </a:srgbClr>
              </a:clrTo>
            </a:clrChange>
            <a:extLst>
              <a:ext uri="{28A0092B-C50C-407E-A947-70E740481C1C}">
                <a14:useLocalDpi xmlns:a14="http://schemas.microsoft.com/office/drawing/2010/main" xmlns="" val="0"/>
              </a:ext>
            </a:extLst>
          </a:blip>
          <a:stretch>
            <a:fillRect/>
          </a:stretch>
        </p:blipFill>
        <p:spPr>
          <a:xfrm>
            <a:off x="4595610" y="1628800"/>
            <a:ext cx="3885391" cy="3336581"/>
          </a:xfrm>
          <a:prstGeom prst="rect">
            <a:avLst/>
          </a:prstGeom>
        </p:spPr>
      </p:pic>
      <p:pic>
        <p:nvPicPr>
          <p:cNvPr id="10" name="Рисунок 9"/>
          <p:cNvPicPr>
            <a:picLocks noChangeAspect="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xmlns="" val="0"/>
              </a:ext>
            </a:extLst>
          </a:blip>
          <a:stretch>
            <a:fillRect/>
          </a:stretch>
        </p:blipFill>
        <p:spPr>
          <a:xfrm>
            <a:off x="737756" y="1603856"/>
            <a:ext cx="3870248" cy="3386467"/>
          </a:xfrm>
          <a:prstGeom prst="rect">
            <a:avLst/>
          </a:prstGeom>
        </p:spPr>
      </p:pic>
    </p:spTree>
    <p:extLst>
      <p:ext uri="{BB962C8B-B14F-4D97-AF65-F5344CB8AC3E}">
        <p14:creationId xmlns:p14="http://schemas.microsoft.com/office/powerpoint/2010/main" xmlns="" val="639984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83568" y="1556792"/>
            <a:ext cx="3759572" cy="3598447"/>
          </a:xfrm>
          <a:prstGeom prst="rect">
            <a:avLst/>
          </a:prstGeom>
        </p:spPr>
      </p:pic>
      <p:pic>
        <p:nvPicPr>
          <p:cNvPr id="2" name="Рисунок 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443141" y="1563353"/>
            <a:ext cx="4105012" cy="3591886"/>
          </a:xfrm>
          <a:prstGeom prst="rect">
            <a:avLst/>
          </a:prstGeom>
        </p:spPr>
      </p:pic>
    </p:spTree>
    <p:extLst>
      <p:ext uri="{BB962C8B-B14F-4D97-AF65-F5344CB8AC3E}">
        <p14:creationId xmlns:p14="http://schemas.microsoft.com/office/powerpoint/2010/main" xmlns="" val="1268424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3548" y="4221088"/>
            <a:ext cx="8424936" cy="1938992"/>
          </a:xfrm>
          <a:prstGeom prst="rect">
            <a:avLst/>
          </a:prstGeom>
        </p:spPr>
        <p:txBody>
          <a:bodyPr wrap="square">
            <a:spAutoFit/>
          </a:bodyPr>
          <a:lstStyle/>
          <a:p>
            <a:r>
              <a:rPr lang="ru-RU" sz="2000" b="1" dirty="0" smtClean="0">
                <a:solidFill>
                  <a:srgbClr val="7030A0"/>
                </a:solidFill>
              </a:rPr>
              <a:t>Глина </a:t>
            </a:r>
            <a:r>
              <a:rPr lang="ru-RU" sz="2000" b="1" i="1" u="sng" dirty="0" err="1" smtClean="0">
                <a:solidFill>
                  <a:srgbClr val="7030A0"/>
                </a:solidFill>
              </a:rPr>
              <a:t>Hearty</a:t>
            </a:r>
            <a:r>
              <a:rPr lang="ru-RU" sz="2000" b="1" dirty="0" smtClean="0">
                <a:solidFill>
                  <a:srgbClr val="7030A0"/>
                </a:solidFill>
              </a:rPr>
              <a:t> </a:t>
            </a:r>
            <a:r>
              <a:rPr lang="ru-RU" sz="2000" b="1" dirty="0" smtClean="0"/>
              <a:t>- производится в Японии фирмой PADICO. Очень хорошо подходит для создания цветочных композиций. Имеет приятную, мягкую на ощупь текстуру, может раскатываться в очень тонкие листы, что удобно для изготовления лепестков цветов. После высыхания – достаточно прочная. Может быть окрашена масляными или акриловыми красками. </a:t>
            </a:r>
            <a:endParaRPr lang="ru-RU" sz="2000" b="1" dirty="0"/>
          </a:p>
        </p:txBody>
      </p:sp>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105864" y="908720"/>
            <a:ext cx="3251255" cy="2660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716016" y="764704"/>
            <a:ext cx="3180403" cy="2804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9032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508104" y="1052736"/>
            <a:ext cx="2664296" cy="2664296"/>
          </a:xfrm>
          <a:prstGeom prst="rect">
            <a:avLst/>
          </a:prstGeom>
        </p:spPr>
      </p:pic>
      <p:sp>
        <p:nvSpPr>
          <p:cNvPr id="4" name="Прямоугольник 3"/>
          <p:cNvSpPr/>
          <p:nvPr/>
        </p:nvSpPr>
        <p:spPr>
          <a:xfrm>
            <a:off x="460563" y="4909307"/>
            <a:ext cx="8366887" cy="1015663"/>
          </a:xfrm>
          <a:prstGeom prst="rect">
            <a:avLst/>
          </a:prstGeom>
        </p:spPr>
        <p:txBody>
          <a:bodyPr wrap="square">
            <a:spAutoFit/>
          </a:bodyPr>
          <a:lstStyle/>
          <a:p>
            <a:pPr lvl="0"/>
            <a:r>
              <a:rPr lang="en-US" sz="2000" b="1" u="sng" dirty="0" smtClean="0">
                <a:solidFill>
                  <a:srgbClr val="7030A0"/>
                </a:solidFill>
              </a:rPr>
              <a:t>FLEUR</a:t>
            </a:r>
            <a:r>
              <a:rPr lang="ru-RU" sz="2000" b="1" u="sng" dirty="0" smtClean="0">
                <a:solidFill>
                  <a:srgbClr val="7030A0"/>
                </a:solidFill>
              </a:rPr>
              <a:t> </a:t>
            </a:r>
            <a:r>
              <a:rPr lang="ru-RU" sz="2000" b="1" dirty="0" smtClean="0">
                <a:solidFill>
                  <a:srgbClr val="7030A0"/>
                </a:solidFill>
              </a:rPr>
              <a:t>глина</a:t>
            </a:r>
            <a:r>
              <a:rPr lang="ru-RU" sz="2000" b="1" dirty="0" smtClean="0">
                <a:solidFill>
                  <a:prstClr val="black"/>
                </a:solidFill>
              </a:rPr>
              <a:t>, </a:t>
            </a:r>
            <a:r>
              <a:rPr lang="ru-RU" sz="2000" b="1" dirty="0">
                <a:solidFill>
                  <a:prstClr val="black"/>
                </a:solidFill>
              </a:rPr>
              <a:t>из которого создаются композиции, очень </a:t>
            </a:r>
            <a:r>
              <a:rPr lang="ru-RU" sz="2000" b="1" dirty="0" smtClean="0">
                <a:solidFill>
                  <a:prstClr val="black"/>
                </a:solidFill>
              </a:rPr>
              <a:t>приятна </a:t>
            </a:r>
            <a:r>
              <a:rPr lang="ru-RU" sz="2000" b="1" dirty="0">
                <a:solidFill>
                  <a:prstClr val="black"/>
                </a:solidFill>
              </a:rPr>
              <a:t>на ощупь, не сушит кожу рук. Глина производится только белого цвета. Для </a:t>
            </a:r>
            <a:r>
              <a:rPr lang="ru-RU" sz="2000" b="1" dirty="0" smtClean="0">
                <a:solidFill>
                  <a:prstClr val="black"/>
                </a:solidFill>
              </a:rPr>
              <a:t>подкраски </a:t>
            </a:r>
            <a:r>
              <a:rPr lang="ru-RU" sz="2000" b="1" dirty="0">
                <a:solidFill>
                  <a:prstClr val="black"/>
                </a:solidFill>
              </a:rPr>
              <a:t>используют масленую </a:t>
            </a:r>
            <a:r>
              <a:rPr lang="ru-RU" sz="2000" b="1" dirty="0" smtClean="0">
                <a:solidFill>
                  <a:prstClr val="black"/>
                </a:solidFill>
              </a:rPr>
              <a:t>краску.</a:t>
            </a:r>
            <a:endParaRPr lang="ru-RU" sz="2000" dirty="0"/>
          </a:p>
        </p:txBody>
      </p:sp>
      <p:pic>
        <p:nvPicPr>
          <p:cNvPr id="7" name="Рисунок 6"/>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909254" y="1071873"/>
            <a:ext cx="3751399" cy="2813549"/>
          </a:xfrm>
          <a:prstGeom prst="rect">
            <a:avLst/>
          </a:prstGeom>
        </p:spPr>
      </p:pic>
    </p:spTree>
    <p:extLst>
      <p:ext uri="{BB962C8B-B14F-4D97-AF65-F5344CB8AC3E}">
        <p14:creationId xmlns:p14="http://schemas.microsoft.com/office/powerpoint/2010/main" xmlns="" val="2227017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437112"/>
            <a:ext cx="8496944" cy="1938992"/>
          </a:xfrm>
          <a:prstGeom prst="rect">
            <a:avLst/>
          </a:prstGeom>
        </p:spPr>
        <p:txBody>
          <a:bodyPr wrap="square">
            <a:spAutoFit/>
          </a:bodyPr>
          <a:lstStyle/>
          <a:p>
            <a:r>
              <a:rPr lang="ru-RU" sz="2000" b="1" i="1" dirty="0" smtClean="0">
                <a:solidFill>
                  <a:srgbClr val="7030A0"/>
                </a:solidFill>
              </a:rPr>
              <a:t>Термопластика или «запекаемая глина» </a:t>
            </a:r>
            <a:r>
              <a:rPr lang="ru-RU" sz="2000" b="1" dirty="0" smtClean="0"/>
              <a:t>— это пластичная масса, по внешнему виду и на ощупь напоминает пластилин, обладает характерным травяным запахом. Для придания пластичности используют пластификаторы, которые целиком впитываются в основной материал при нагреве от 100 до 130 °C (в домашних условиях изделия «выпекают» в духовке). </a:t>
            </a:r>
            <a:endParaRPr lang="ru-RU" sz="2000" b="1" dirty="0"/>
          </a:p>
        </p:txBody>
      </p:sp>
      <p:pic>
        <p:nvPicPr>
          <p:cNvPr id="3" name="Рисунок 2" descr="http://clayart.com.ua/images/stories/2008_170_picarello1.jpg"/>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2" y="1052736"/>
            <a:ext cx="2376264" cy="2592288"/>
          </a:xfrm>
          <a:prstGeom prst="rect">
            <a:avLst/>
          </a:prstGeom>
          <a:noFill/>
          <a:ln>
            <a:noFill/>
          </a:ln>
        </p:spPr>
      </p:pic>
      <p:pic>
        <p:nvPicPr>
          <p:cNvPr id="4" name="Рисунок 3" descr="http://clayart.com.ua/images/stories/fimo1.jpg"/>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580112" y="620688"/>
            <a:ext cx="2780377" cy="1916281"/>
          </a:xfrm>
          <a:prstGeom prst="rect">
            <a:avLst/>
          </a:prstGeom>
          <a:noFill/>
          <a:ln>
            <a:noFill/>
          </a:ln>
        </p:spPr>
      </p:pic>
      <p:pic>
        <p:nvPicPr>
          <p:cNvPr id="5" name="Рисунок 4" descr="http://clayart.com.ua/images/stories/sculpey01.jpg"/>
          <p:cNvPicPr/>
          <p:nvPr/>
        </p:nvPicPr>
        <p:blipFill>
          <a:blip r:embed="rId4" cstate="email">
            <a:clrChange>
              <a:clrFrom>
                <a:srgbClr val="FEFFF6"/>
              </a:clrFrom>
              <a:clrTo>
                <a:srgbClr val="FEFFF6">
                  <a:alpha val="0"/>
                </a:srgbClr>
              </a:clrTo>
            </a:clrChange>
            <a:extLst>
              <a:ext uri="{28A0092B-C50C-407E-A947-70E740481C1C}">
                <a14:useLocalDpi xmlns:a14="http://schemas.microsoft.com/office/drawing/2010/main" xmlns="" val="0"/>
              </a:ext>
            </a:extLst>
          </a:blip>
          <a:srcRect/>
          <a:stretch>
            <a:fillRect/>
          </a:stretch>
        </p:blipFill>
        <p:spPr bwMode="auto">
          <a:xfrm rot="889381">
            <a:off x="4410565" y="2212104"/>
            <a:ext cx="2708440" cy="1904933"/>
          </a:xfrm>
          <a:prstGeom prst="rect">
            <a:avLst/>
          </a:prstGeom>
          <a:noFill/>
          <a:ln>
            <a:noFill/>
          </a:ln>
        </p:spPr>
      </p:pic>
    </p:spTree>
    <p:extLst>
      <p:ext uri="{BB962C8B-B14F-4D97-AF65-F5344CB8AC3E}">
        <p14:creationId xmlns:p14="http://schemas.microsoft.com/office/powerpoint/2010/main" xmlns="" val="1620171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1124</TotalTime>
  <Words>394</Words>
  <Application>Microsoft Office PowerPoint</Application>
  <PresentationFormat>Экран (4:3)</PresentationFormat>
  <Paragraphs>38</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Воздушный 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Цветы из полимерной глины</dc:title>
  <dc:creator>Воробьёва Н.Н.</dc:creator>
  <cp:keywords>полимерная глина</cp:keywords>
  <cp:lastModifiedBy>Tata</cp:lastModifiedBy>
  <cp:revision>56</cp:revision>
  <dcterms:created xsi:type="dcterms:W3CDTF">2012-10-20T12:36:17Z</dcterms:created>
  <dcterms:modified xsi:type="dcterms:W3CDTF">2014-02-17T19:16:20Z</dcterms:modified>
</cp:coreProperties>
</file>