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5" r:id="rId47"/>
    <p:sldId id="306" r:id="rId48"/>
    <p:sldId id="304" r:id="rId49"/>
    <p:sldId id="261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226"/>
    <a:srgbClr val="00133A"/>
    <a:srgbClr val="104031"/>
    <a:srgbClr val="51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7" autoAdjust="0"/>
    <p:restoredTop sz="94660"/>
  </p:normalViewPr>
  <p:slideViewPr>
    <p:cSldViewPr showGuides="1">
      <p:cViewPr varScale="1">
        <p:scale>
          <a:sx n="66" d="100"/>
          <a:sy n="66" d="100"/>
        </p:scale>
        <p:origin x="-444" y="-96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20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EE92F-F45C-4030-A3BE-C231C70E2C26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5060C-BB14-4667-A58B-79D527DE3A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736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060C-BB14-4667-A58B-79D527DE3A7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060C-BB14-4667-A58B-79D527DE3A7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93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060C-BB14-4667-A58B-79D527DE3A7C}" type="slidenum">
              <a:rPr lang="ru-RU" smtClean="0"/>
              <a:pPr/>
              <a:t>49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282" y="357166"/>
            <a:ext cx="8715436" cy="1470025"/>
          </a:xfrm>
        </p:spPr>
        <p:txBody>
          <a:bodyPr/>
          <a:lstStyle>
            <a:lvl1pPr>
              <a:defRPr b="1" baseline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+mj-ea"/>
                <a:cs typeface="Tahoma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28802"/>
            <a:ext cx="6400800" cy="1428760"/>
          </a:xfrm>
        </p:spPr>
        <p:txBody>
          <a:bodyPr/>
          <a:lstStyle>
            <a:lvl1pPr marL="0" indent="0" algn="ctr">
              <a:buNone/>
              <a:defRPr b="1" cap="none" spc="0">
                <a:ln w="19050">
                  <a:solidFill>
                    <a:srgbClr val="0C3226"/>
                  </a:solidFill>
                </a:ln>
                <a:solidFill>
                  <a:schemeClr val="bg1"/>
                </a:solidFill>
                <a:effectLst/>
                <a:latin typeface="+mn-lt"/>
                <a:cs typeface="Microsoft Sans Serif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buFontTx/>
              <a:buBlip>
                <a:blip r:embed="rId3"/>
              </a:buBlip>
              <a:defRPr/>
            </a:lvl1pPr>
            <a:lvl2pPr>
              <a:buFontTx/>
              <a:buBlip>
                <a:blip r:embed="rId4"/>
              </a:buBlip>
              <a:defRPr/>
            </a:lvl2pPr>
            <a:lvl3pPr>
              <a:buFontTx/>
              <a:buBlip>
                <a:blip r:embed="rId3"/>
              </a:buBlip>
              <a:defRPr/>
            </a:lvl3pPr>
            <a:lvl4pPr>
              <a:buFontTx/>
              <a:buBlip>
                <a:blip r:embed="rId4"/>
              </a:buBlip>
              <a:defRPr/>
            </a:lvl4pPr>
            <a:lvl5pPr>
              <a:buFontTx/>
              <a:buBlip>
                <a:blip r:embed="rId3"/>
              </a:buBlip>
              <a:defRPr/>
            </a:lvl5pPr>
            <a:lvl6pPr>
              <a:buFontTx/>
              <a:buBlip>
                <a:blip r:embed="rId4"/>
              </a:buBlip>
              <a:defRPr/>
            </a:lvl6pPr>
            <a:lvl7pPr>
              <a:buFontTx/>
              <a:buBlip>
                <a:blip r:embed="rId3"/>
              </a:buBlip>
              <a:defRPr/>
            </a:lvl7pPr>
            <a:lvl8pPr>
              <a:buFontTx/>
              <a:buBlip>
                <a:blip r:embed="rId4"/>
              </a:buBlip>
              <a:defRPr/>
            </a:lvl8pPr>
            <a:lvl9pPr>
              <a:buFontTx/>
              <a:buBlip>
                <a:blip r:embed="rId3"/>
              </a:buBlip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10403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2102A-6B4D-4072-A37F-9B400926AD4E}" type="datetimeFigureOut">
              <a:rPr lang="ru-RU" smtClean="0"/>
              <a:pPr/>
              <a:t>21.12.2013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0D8A8-B859-4C5B-B442-5FAB2CCC192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C3226"/>
                </a:solidFill>
              </a:defRPr>
            </a:lvl1pPr>
          </a:lstStyle>
          <a:p>
            <a:fld id="{8012102A-6B4D-4072-A37F-9B400926AD4E}" type="datetimeFigureOut">
              <a:rPr lang="ru-RU" smtClean="0"/>
              <a:pPr/>
              <a:t>21.12.2013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>
                <a:solidFill>
                  <a:srgbClr val="0C3226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C3226"/>
                </a:solidFill>
              </a:defRPr>
            </a:lvl1pPr>
          </a:lstStyle>
          <a:p>
            <a:fld id="{2C30D8A8-B859-4C5B-B442-5FAB2CCC192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 baseline="0">
          <a:ln w="19050">
            <a:solidFill>
              <a:schemeClr val="bg1"/>
            </a:solidFill>
          </a:ln>
          <a:solidFill>
            <a:srgbClr val="00133A"/>
          </a:solidFill>
          <a:effectLst/>
          <a:latin typeface="+mj-lt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3200" kern="1200">
          <a:solidFill>
            <a:srgbClr val="10403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5"/>
        </a:buBlip>
        <a:defRPr sz="2800" kern="1200">
          <a:solidFill>
            <a:srgbClr val="10403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400" kern="1200">
          <a:solidFill>
            <a:srgbClr val="10403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2000" kern="1200">
          <a:solidFill>
            <a:srgbClr val="10403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rgbClr val="10403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rgbClr val="10403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9" Type="http://schemas.openxmlformats.org/officeDocument/2006/relationships/slide" Target="slide39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34" Type="http://schemas.openxmlformats.org/officeDocument/2006/relationships/slide" Target="slide34.xml"/><Relationship Id="rId42" Type="http://schemas.openxmlformats.org/officeDocument/2006/relationships/slide" Target="slide4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33" Type="http://schemas.openxmlformats.org/officeDocument/2006/relationships/slide" Target="slide33.xml"/><Relationship Id="rId38" Type="http://schemas.openxmlformats.org/officeDocument/2006/relationships/slide" Target="slide38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41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32" Type="http://schemas.openxmlformats.org/officeDocument/2006/relationships/slide" Target="slide32.xml"/><Relationship Id="rId37" Type="http://schemas.openxmlformats.org/officeDocument/2006/relationships/slide" Target="slide37.xml"/><Relationship Id="rId40" Type="http://schemas.openxmlformats.org/officeDocument/2006/relationships/slide" Target="slide40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36" Type="http://schemas.openxmlformats.org/officeDocument/2006/relationships/slide" Target="slide36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4" Type="http://schemas.openxmlformats.org/officeDocument/2006/relationships/slide" Target="slide43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Relationship Id="rId35" Type="http://schemas.openxmlformats.org/officeDocument/2006/relationships/slide" Target="slide35.xml"/><Relationship Id="rId43" Type="http://schemas.openxmlformats.org/officeDocument/2006/relationships/slide" Target="slide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____________Microsoft_PowerPoint1.pptx"/><Relationship Id="rId3" Type="http://schemas.openxmlformats.org/officeDocument/2006/relationships/slide" Target="slide2.xml"/><Relationship Id="rId7" Type="http://schemas.openxmlformats.org/officeDocument/2006/relationships/oleObject" Target="../embeddings/oleObject1.bin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slide" Target="slide47.xml"/><Relationship Id="rId11" Type="http://schemas.openxmlformats.org/officeDocument/2006/relationships/slide" Target="slide45.xml"/><Relationship Id="rId5" Type="http://schemas.openxmlformats.org/officeDocument/2006/relationships/slide" Target="slide46.xml"/><Relationship Id="rId10" Type="http://schemas.openxmlformats.org/officeDocument/2006/relationships/hyperlink" Target="file:///C:\&#1055;&#1083;&#1086;&#1093;&#1086;&#1090;&#1085;&#1080;&#1082;&#1086;&#1074;&#1072;%20&#1054;.&#1043;._&#1074;&#1085;&#1077;&#1082;&#1083;&#1072;&#1089;&#1089;&#1085;&#1086;&#1077;%20&#1084;&#1077;&#1088;&#1086;&#1087;&#1088;&#1080;&#1103;&#1090;&#1080;&#1077;\&#1050;&#1088;&#1086;&#1089;&#1089;&#1074;&#1086;&#1088;&#1076;%20&#1089;%20&#1087;&#1077;&#1088;&#1077;&#1090;&#1072;&#1089;&#1082;&#1080;&#1074;&#1072;&#1085;&#1080;&#1077;&#1084;%20&#1086;&#1073;&#1098;&#1077;&#1082;&#1090;&#1086;&#1074;%20&#1074;&#1072;&#1088;&#1080;&#1072;&#1085;&#1090;%203.pptm#-1,1,1. 1. &#1050;&#1088;&#1086;&#1089;&#1089;&#1074;&#1086;&#1088;&#1076;" TargetMode="External"/><Relationship Id="rId4" Type="http://schemas.openxmlformats.org/officeDocument/2006/relationships/slide" Target="slide44.xml"/><Relationship Id="rId9" Type="http://schemas.openxmlformats.org/officeDocument/2006/relationships/image" Target="../media/image2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2.png"/><Relationship Id="rId4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" Target="slide2.xml"/><Relationship Id="rId7" Type="http://schemas.openxmlformats.org/officeDocument/2006/relationships/package" Target="../embeddings/____________Microsoft_PowerPoint2.ppt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png"/><Relationship Id="rId5" Type="http://schemas.openxmlformats.org/officeDocument/2006/relationships/slide" Target="slide47.xml"/><Relationship Id="rId10" Type="http://schemas.openxmlformats.org/officeDocument/2006/relationships/slide" Target="slide43.xml"/><Relationship Id="rId4" Type="http://schemas.openxmlformats.org/officeDocument/2006/relationships/slide" Target="slide46.xml"/><Relationship Id="rId9" Type="http://schemas.openxmlformats.org/officeDocument/2006/relationships/hyperlink" Target="file:///C:\&#1055;&#1088;&#1077;&#1079;&#1077;&#1085;&#1090;&#1072;&#1094;&#1080;&#1103;2.pptm#-1,1,&#1050;&#1088;&#1086;&#1089;&#1089;&#1074;&#1086;&#1088;&#1076;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" Target="slide2.xml"/><Relationship Id="rId7" Type="http://schemas.openxmlformats.org/officeDocument/2006/relationships/slide" Target="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11" Type="http://schemas.openxmlformats.org/officeDocument/2006/relationships/slide" Target="slide44.xml"/><Relationship Id="rId5" Type="http://schemas.openxmlformats.org/officeDocument/2006/relationships/slide" Target="slide45.xml"/><Relationship Id="rId10" Type="http://schemas.openxmlformats.org/officeDocument/2006/relationships/image" Target="../media/image20.emf"/><Relationship Id="rId4" Type="http://schemas.openxmlformats.org/officeDocument/2006/relationships/hyperlink" Target="file:///C:\&#1055;&#1088;&#1077;&#1079;&#1077;&#1085;&#1090;&#1072;&#1094;&#1080;&#1103;2.pptm#-1,1,&#1050;&#1088;&#1086;&#1089;&#1089;&#1074;&#1086;&#1088;&#1076;" TargetMode="External"/><Relationship Id="rId9" Type="http://schemas.openxmlformats.org/officeDocument/2006/relationships/package" Target="../embeddings/____________Microsoft_PowerPoint3.pptx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2.xml"/><Relationship Id="rId7" Type="http://schemas.openxmlformats.org/officeDocument/2006/relationships/slide" Target="slide45.xml"/><Relationship Id="rId12" Type="http://schemas.openxmlformats.org/officeDocument/2006/relationships/image" Target="../media/image20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hyperlink" Target="file:///C:\&#1055;&#1088;&#1077;&#1079;&#1077;&#1085;&#1090;&#1072;&#1094;&#1080;&#1103;2.pptm#-1,1,&#1050;&#1088;&#1086;&#1089;&#1089;&#1074;&#1086;&#1088;&#1076;" TargetMode="External"/><Relationship Id="rId11" Type="http://schemas.openxmlformats.org/officeDocument/2006/relationships/package" Target="../embeddings/____________Microsoft_PowerPoint4.pptx"/><Relationship Id="rId5" Type="http://schemas.openxmlformats.org/officeDocument/2006/relationships/slide" Target="slide46.xml"/><Relationship Id="rId10" Type="http://schemas.openxmlformats.org/officeDocument/2006/relationships/oleObject" Target="../embeddings/oleObject4.bin"/><Relationship Id="rId4" Type="http://schemas.openxmlformats.org/officeDocument/2006/relationships/slide" Target="slide44.xml"/><Relationship Id="rId9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thumb/1/14/Comet_Hale_Bopp.jpg/200px-Comet_Hale_Bopp.jpg" TargetMode="External"/><Relationship Id="rId13" Type="http://schemas.openxmlformats.org/officeDocument/2006/relationships/hyperlink" Target="http://im7-tub-ru.yandex.net/i?id=84697071-03-72&amp;n=21" TargetMode="External"/><Relationship Id="rId3" Type="http://schemas.openxmlformats.org/officeDocument/2006/relationships/hyperlink" Target="http://ogogos.ru/uploads/images/lsgallery/2013/06/09/57eaad5512.jpg" TargetMode="External"/><Relationship Id="rId7" Type="http://schemas.openxmlformats.org/officeDocument/2006/relationships/hyperlink" Target="http://upload.wikimedia.org/wikipedia/commons/b/b6/2007-03-03_-_Lunar_Eclipse_small-43img.gif" TargetMode="External"/><Relationship Id="rId12" Type="http://schemas.openxmlformats.org/officeDocument/2006/relationships/hyperlink" Target="http://im8-tub-ru.yandex.net/i?id=81673900-33-72&amp;n=21" TargetMode="External"/><Relationship Id="rId2" Type="http://schemas.openxmlformats.org/officeDocument/2006/relationships/hyperlink" Target="http://im4-tub-ru.yandex.net/i?id=10655094-05-72&amp;n=2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pload.wikimedia.org/wikipedia/commons/thumb/9/9f/Lunar_eclipse-ru.svg/220px-Lunar_eclipse-ru.svg.png" TargetMode="External"/><Relationship Id="rId11" Type="http://schemas.openxmlformats.org/officeDocument/2006/relationships/hyperlink" Target="http://it-n.ru/communities.aspx?cat_no=13748&amp;d_no=187986&amp;ext=Attachment.aspx?Id=76966" TargetMode="External"/><Relationship Id="rId5" Type="http://schemas.openxmlformats.org/officeDocument/2006/relationships/hyperlink" Target="http://upload.wikimedia.org/wikipedia/commons/thumb/e/e9/Haeckel_Diatomea.jpg/275px-Haeckel_Diatomea.jpg" TargetMode="External"/><Relationship Id="rId15" Type="http://schemas.openxmlformats.org/officeDocument/2006/relationships/slide" Target="slide49.xml"/><Relationship Id="rId10" Type="http://schemas.openxmlformats.org/officeDocument/2006/relationships/hyperlink" Target="http://video.mail.ru/mail/marisha77n/20/5079.html" TargetMode="External"/><Relationship Id="rId4" Type="http://schemas.openxmlformats.org/officeDocument/2006/relationships/hyperlink" Target="http://www.help-rus-student.ru/pictures/63/738_2.jpg" TargetMode="External"/><Relationship Id="rId9" Type="http://schemas.openxmlformats.org/officeDocument/2006/relationships/hyperlink" Target="http://upload.wikimedia.org/wikipedia/commons/thumb/c/c7/Solar_eclipse_1999_4.jpg/300px-Solar_eclipse_1999_4.jpg" TargetMode="External"/><Relationship Id="rId14" Type="http://schemas.openxmlformats.org/officeDocument/2006/relationships/hyperlink" Target="http://im5-tub-ru.yandex.net/i?id=473503121-70-72&amp;n=2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Своя игра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>
            <a:off x="8616428" y="6367188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2109" y="6252106"/>
            <a:ext cx="4953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Плохотникова</a:t>
            </a:r>
            <a:r>
              <a:rPr lang="ru-RU" sz="1400" dirty="0" smtClean="0"/>
              <a:t> Оксана </a:t>
            </a:r>
            <a:r>
              <a:rPr lang="ru-RU" sz="1400" dirty="0" smtClean="0"/>
              <a:t>Григорьевна </a:t>
            </a:r>
            <a:r>
              <a:rPr lang="en-US" sz="1400" dirty="0" smtClean="0"/>
              <a:t>[</a:t>
            </a:r>
            <a:r>
              <a:rPr lang="ru-RU" sz="1400" dirty="0" smtClean="0"/>
              <a:t>261-585-765</a:t>
            </a:r>
            <a:r>
              <a:rPr lang="en-US" sz="1400" dirty="0" smtClean="0"/>
              <a:t>]</a:t>
            </a:r>
            <a:r>
              <a:rPr lang="ru-RU" sz="1400" dirty="0" smtClean="0"/>
              <a:t>,</a:t>
            </a:r>
            <a:endParaRPr lang="ru-RU" sz="1400" dirty="0" smtClean="0"/>
          </a:p>
          <a:p>
            <a:r>
              <a:rPr lang="ru-RU" sz="1400" dirty="0" smtClean="0"/>
              <a:t>МБОУ «</a:t>
            </a:r>
            <a:r>
              <a:rPr lang="ru-RU" sz="1400" dirty="0" err="1" smtClean="0"/>
              <a:t>Оссорская</a:t>
            </a:r>
            <a:r>
              <a:rPr lang="ru-RU" sz="1400" dirty="0" smtClean="0"/>
              <a:t> СОШ», </a:t>
            </a:r>
            <a:r>
              <a:rPr lang="ru-RU" sz="1400" dirty="0" smtClean="0"/>
              <a:t>учитель географии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30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3465" y="2132856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циклон?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933056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b="1" dirty="0" err="1"/>
              <a:t>Цикло́н</a:t>
            </a:r>
            <a:r>
              <a:rPr lang="ru-RU" sz="2400" dirty="0"/>
              <a:t> (от др.-греч. </a:t>
            </a:r>
            <a:r>
              <a:rPr lang="ru-RU" sz="2400" dirty="0" err="1"/>
              <a:t>κυκλῶν</a:t>
            </a:r>
            <a:r>
              <a:rPr lang="ru-RU" sz="2400" dirty="0"/>
              <a:t> — «вращающийся») — атмосферный вихрь огромного (от сотен до нескольких тысяч километров) диаметра с пониженным давлением воздуха в центре.</a:t>
            </a:r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4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3465" y="2132856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Как образуется буря?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5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6" y="1654565"/>
            <a:ext cx="91470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климат?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Сколько существует климатических поясов?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Чем они характеризуются?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59" y="3811012"/>
            <a:ext cx="792088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300" b="1" dirty="0" err="1"/>
              <a:t>Кли́мат</a:t>
            </a:r>
            <a:r>
              <a:rPr lang="ru-RU" sz="2300" dirty="0"/>
              <a:t> (др.-греч. </a:t>
            </a:r>
            <a:r>
              <a:rPr lang="ru-RU" sz="2300" dirty="0" err="1"/>
              <a:t>κλίμ</a:t>
            </a:r>
            <a:r>
              <a:rPr lang="ru-RU" sz="2300" dirty="0"/>
              <a:t>α (род. п. </a:t>
            </a:r>
            <a:r>
              <a:rPr lang="ru-RU" sz="2300" dirty="0" err="1"/>
              <a:t>κλίμ</a:t>
            </a:r>
            <a:r>
              <a:rPr lang="ru-RU" sz="2300" dirty="0"/>
              <a:t>ατος) — </a:t>
            </a:r>
            <a:r>
              <a:rPr lang="ru-RU" sz="2300" dirty="0" smtClean="0"/>
              <a:t>наклон)</a:t>
            </a:r>
            <a:r>
              <a:rPr lang="ru-RU" sz="2300" dirty="0"/>
              <a:t> — многолетний режим погоды, характерный для данной местности в силу её географического положения</a:t>
            </a:r>
            <a:r>
              <a:rPr lang="ru-RU" sz="2300" dirty="0" smtClean="0"/>
              <a:t>.</a:t>
            </a:r>
            <a:endParaRPr lang="ru-RU" sz="2300" dirty="0"/>
          </a:p>
          <a:p>
            <a:pPr indent="447675" algn="just"/>
            <a:r>
              <a:rPr lang="ru-RU" sz="2300" dirty="0" smtClean="0"/>
              <a:t>Климатологи выделяют 7 климатических поясов: экваториальный, субэкваториальный, тропический, субтропический, умеренный, субполярный и полярный.</a:t>
            </a:r>
            <a:endParaRPr lang="ru-RU" sz="2300" dirty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5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05857" y="1484784"/>
            <a:ext cx="55322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теория Дарвина?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069559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708920"/>
            <a:ext cx="84969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dirty="0"/>
              <a:t>Эволюционная теория Дарвина представляет собой целостное учение об историческом развитии органического мира. </a:t>
            </a:r>
            <a:r>
              <a:rPr lang="ru-RU" dirty="0" smtClean="0"/>
              <a:t>Основные положения:</a:t>
            </a:r>
            <a:endParaRPr lang="ru-RU" dirty="0"/>
          </a:p>
          <a:p>
            <a:pPr marL="457200" indent="-457200" algn="just">
              <a:buFont typeface="+mj-lt"/>
              <a:buAutoNum type="arabicPeriod"/>
            </a:pPr>
            <a:r>
              <a:rPr lang="ru-RU" dirty="0"/>
              <a:t>Все виды живых существ, населяющих Землю, никогда не были кем-то </a:t>
            </a:r>
            <a:r>
              <a:rPr lang="ru-RU" dirty="0" smtClean="0"/>
              <a:t>созданы.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/>
              <a:t>Возникнув </a:t>
            </a:r>
            <a:r>
              <a:rPr lang="ru-RU" dirty="0"/>
              <a:t>естественным путем, органические формы медленно и постепенно преобразовывались и совершенствовались в соответствии с окружающими </a:t>
            </a:r>
            <a:r>
              <a:rPr lang="ru-RU" dirty="0" smtClean="0"/>
              <a:t>условиями.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/>
              <a:t>В </a:t>
            </a:r>
            <a:r>
              <a:rPr lang="ru-RU" dirty="0"/>
              <a:t>основе преобразования видов в природе лежат такие свойства организмов, как </a:t>
            </a:r>
            <a:r>
              <a:rPr lang="ru-RU" dirty="0" smtClean="0"/>
              <a:t>наследственность, изменчивость и естественный </a:t>
            </a:r>
            <a:r>
              <a:rPr lang="ru-RU" dirty="0"/>
              <a:t>отбор. </a:t>
            </a:r>
            <a:endParaRPr lang="ru-RU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ru-RU" dirty="0" smtClean="0"/>
              <a:t>Результатом </a:t>
            </a:r>
            <a:r>
              <a:rPr lang="ru-RU" dirty="0"/>
              <a:t>эволюции является приспособленность организмов к условиям их обитания и многообразие видов в природе.</a:t>
            </a:r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7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3465" y="2132856"/>
            <a:ext cx="3570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амеба?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3933056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b="1" dirty="0" smtClean="0"/>
              <a:t>Амёбы</a:t>
            </a:r>
            <a:r>
              <a:rPr lang="ru-RU" sz="2400" dirty="0" smtClean="0"/>
              <a:t> — </a:t>
            </a:r>
            <a:r>
              <a:rPr lang="ru-RU" sz="2400" dirty="0"/>
              <a:t>род микроскопических одноклеточных </a:t>
            </a:r>
            <a:r>
              <a:rPr lang="ru-RU" sz="2400" dirty="0" smtClean="0"/>
              <a:t>организмов. </a:t>
            </a:r>
            <a:r>
              <a:rPr lang="ru-RU" sz="2400" dirty="0"/>
              <a:t>У </a:t>
            </a:r>
            <a:r>
              <a:rPr lang="ru-RU" sz="2400" b="1" dirty="0"/>
              <a:t>амёб</a:t>
            </a:r>
            <a:r>
              <a:rPr lang="ru-RU" sz="2400" dirty="0"/>
              <a:t> неправильная, постоянно меняющаяся форма. Передвигается при помощи ложноножек (псевдоподий).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6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026" name="Picture 2" descr="http://www.help-rus-student.ru/pictures/63/738_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480" y="4132256"/>
            <a:ext cx="2091366" cy="1909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ятиугольник 9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1704" y="-1"/>
            <a:ext cx="9165704" cy="687330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 descr="http://www.help-rus-student.ru/pictures/63/738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511" y="1376324"/>
            <a:ext cx="4512116" cy="41206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6544344" y="1214396"/>
            <a:ext cx="320566" cy="288032"/>
            <a:chOff x="7600456" y="1186631"/>
            <a:chExt cx="320566" cy="288032"/>
          </a:xfrm>
        </p:grpSpPr>
        <p:sp>
          <p:nvSpPr>
            <p:cNvPr id="15" name="Овал 14"/>
            <p:cNvSpPr/>
            <p:nvPr/>
          </p:nvSpPr>
          <p:spPr>
            <a:xfrm>
              <a:off x="7600456" y="1186631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Умножение 15"/>
            <p:cNvSpPr/>
            <p:nvPr/>
          </p:nvSpPr>
          <p:spPr>
            <a:xfrm>
              <a:off x="7602765" y="1214396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0341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199" y="2132856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палеоботаника?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9330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b="1" dirty="0" err="1"/>
              <a:t>Палеобота́ника</a:t>
            </a:r>
            <a:r>
              <a:rPr lang="ru-RU" sz="2400" dirty="0"/>
              <a:t>, или </a:t>
            </a:r>
            <a:r>
              <a:rPr lang="ru-RU" sz="2400" b="1" dirty="0" err="1"/>
              <a:t>ботани́ческая</a:t>
            </a:r>
            <a:r>
              <a:rPr lang="ru-RU" sz="2400" b="1" dirty="0"/>
              <a:t> </a:t>
            </a:r>
            <a:r>
              <a:rPr lang="ru-RU" sz="2400" b="1" dirty="0" err="1"/>
              <a:t>палеонтоло́гия</a:t>
            </a:r>
            <a:r>
              <a:rPr lang="ru-RU" sz="2400" dirty="0"/>
              <a:t> — наука об ископаемых растительных остатках.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7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77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303" y="2132856"/>
            <a:ext cx="7619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Как распространяются семена травы?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852936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516" y="3457679"/>
            <a:ext cx="8712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/>
            <a:r>
              <a:rPr lang="ru-RU" sz="2400" dirty="0" smtClean="0"/>
              <a:t>Семена</a:t>
            </a:r>
            <a:r>
              <a:rPr lang="ru-RU" sz="2400" dirty="0"/>
              <a:t> распространяются многими путя­ми</a:t>
            </a:r>
            <a:r>
              <a:rPr lang="ru-RU" sz="2400" dirty="0" smtClean="0"/>
              <a:t>. Например: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Семена, покрытые </a:t>
            </a:r>
            <a:r>
              <a:rPr lang="ru-RU" sz="2400" dirty="0"/>
              <a:t>длинными волосками, </a:t>
            </a:r>
            <a:r>
              <a:rPr lang="ru-RU" sz="2400" dirty="0" smtClean="0"/>
              <a:t>разносит </a:t>
            </a:r>
            <a:r>
              <a:rPr lang="ru-RU" sz="2400" dirty="0"/>
              <a:t>ветер. </a:t>
            </a:r>
            <a:r>
              <a:rPr lang="ru-RU" sz="2400" dirty="0" smtClean="0"/>
              <a:t>Некоторые </a:t>
            </a:r>
            <a:r>
              <a:rPr lang="ru-RU" sz="2400" dirty="0"/>
              <a:t>ка­тятся по земле. 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Птицы </a:t>
            </a:r>
            <a:r>
              <a:rPr lang="ru-RU" sz="2400" dirty="0"/>
              <a:t>разносят семена в клювах, потому что кормятся ими. </a:t>
            </a:r>
            <a:endParaRPr lang="ru-RU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/>
              <a:t>Семена с острыми ко­лючками прицепляются </a:t>
            </a:r>
            <a:r>
              <a:rPr lang="ru-RU" sz="2400" dirty="0"/>
              <a:t>к животным или человеку, проходящим мимо </a:t>
            </a:r>
            <a:r>
              <a:rPr lang="ru-RU" sz="2400" dirty="0" smtClean="0"/>
              <a:t>рас­тения.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8</a:t>
            </a: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21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1287" y="2132856"/>
            <a:ext cx="6141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Почему вымерли динозавры?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9</a:t>
            </a: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2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4249" y="2132856"/>
            <a:ext cx="51155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Какое животное первым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появилось на суше?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8498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9330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 smtClean="0"/>
              <a:t>160 млн лет назад морские обитатели, похожие на рыб, стали выползать на сушу.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10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5801" y="2132856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Где живут бактерии?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933056"/>
            <a:ext cx="6768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 smtClean="0"/>
              <a:t>Бактерии окружают нас повсюду.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20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81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761753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2481833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Comic Sans MS" pitchFamily="66" charset="0"/>
              </a:rPr>
              <a:t>6</a:t>
            </a:r>
          </a:p>
        </p:txBody>
      </p:sp>
      <p:sp>
        <p:nvSpPr>
          <p:cNvPr id="7" name="Прямоугольник 6">
            <a:hlinkClick r:id="rId5" action="ppaction://hlinksldjump"/>
          </p:cNvPr>
          <p:cNvSpPr/>
          <p:nvPr/>
        </p:nvSpPr>
        <p:spPr>
          <a:xfrm>
            <a:off x="3201913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7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8" name="Прямоугольник 7">
            <a:hlinkClick r:id="rId6" action="ppaction://hlinksldjump"/>
          </p:cNvPr>
          <p:cNvSpPr/>
          <p:nvPr/>
        </p:nvSpPr>
        <p:spPr>
          <a:xfrm>
            <a:off x="392392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8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464400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9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536408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1" name="Прямоугольник 10">
            <a:hlinkClick r:id="rId9" action="ppaction://hlinksldjump"/>
          </p:cNvPr>
          <p:cNvSpPr/>
          <p:nvPr/>
        </p:nvSpPr>
        <p:spPr>
          <a:xfrm>
            <a:off x="608416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680424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3" name="Прямоугольник 12">
            <a:hlinkClick r:id="rId11" action="ppaction://hlinksldjump"/>
          </p:cNvPr>
          <p:cNvSpPr/>
          <p:nvPr/>
        </p:nvSpPr>
        <p:spPr>
          <a:xfrm>
            <a:off x="752432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40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4" name="Прямоугольник 13">
            <a:hlinkClick r:id="rId12" action="ppaction://hlinksldjump"/>
          </p:cNvPr>
          <p:cNvSpPr/>
          <p:nvPr/>
        </p:nvSpPr>
        <p:spPr>
          <a:xfrm>
            <a:off x="8244408" y="227687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5" name="Прямоугольник 14">
            <a:hlinkClick r:id="rId13" action="ppaction://hlinksldjump"/>
          </p:cNvPr>
          <p:cNvSpPr/>
          <p:nvPr/>
        </p:nvSpPr>
        <p:spPr>
          <a:xfrm>
            <a:off x="1761753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6" name="Прямоугольник 15">
            <a:hlinkClick r:id="rId14" action="ppaction://hlinksldjump"/>
          </p:cNvPr>
          <p:cNvSpPr/>
          <p:nvPr/>
        </p:nvSpPr>
        <p:spPr>
          <a:xfrm>
            <a:off x="2481833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6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7" name="Прямоугольник 16">
            <a:hlinkClick r:id="rId15" action="ppaction://hlinksldjump"/>
          </p:cNvPr>
          <p:cNvSpPr/>
          <p:nvPr/>
        </p:nvSpPr>
        <p:spPr>
          <a:xfrm>
            <a:off x="3201913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7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8" name="Прямоугольник 17">
            <a:hlinkClick r:id="rId16" action="ppaction://hlinksldjump"/>
          </p:cNvPr>
          <p:cNvSpPr/>
          <p:nvPr/>
        </p:nvSpPr>
        <p:spPr>
          <a:xfrm>
            <a:off x="392392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8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19" name="Прямоугольник 18">
            <a:hlinkClick r:id="rId17" action="ppaction://hlinksldjump"/>
          </p:cNvPr>
          <p:cNvSpPr/>
          <p:nvPr/>
        </p:nvSpPr>
        <p:spPr>
          <a:xfrm>
            <a:off x="464400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9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0" name="Прямоугольник 19">
            <a:hlinkClick r:id="rId18" action="ppaction://hlinksldjump"/>
          </p:cNvPr>
          <p:cNvSpPr/>
          <p:nvPr/>
        </p:nvSpPr>
        <p:spPr>
          <a:xfrm>
            <a:off x="536408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1" name="Прямоугольник 20">
            <a:hlinkClick r:id="rId19" action="ppaction://hlinksldjump"/>
          </p:cNvPr>
          <p:cNvSpPr/>
          <p:nvPr/>
        </p:nvSpPr>
        <p:spPr>
          <a:xfrm>
            <a:off x="608416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2" name="Прямоугольник 21">
            <a:hlinkClick r:id="rId20" action="ppaction://hlinksldjump"/>
          </p:cNvPr>
          <p:cNvSpPr/>
          <p:nvPr/>
        </p:nvSpPr>
        <p:spPr>
          <a:xfrm>
            <a:off x="680424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3" name="Прямоугольник 22">
            <a:hlinkClick r:id="rId21" action="ppaction://hlinksldjump"/>
          </p:cNvPr>
          <p:cNvSpPr/>
          <p:nvPr/>
        </p:nvSpPr>
        <p:spPr>
          <a:xfrm>
            <a:off x="752432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40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4" name="Прямоугольник 23">
            <a:hlinkClick r:id="rId22" action="ppaction://hlinksldjump"/>
          </p:cNvPr>
          <p:cNvSpPr/>
          <p:nvPr/>
        </p:nvSpPr>
        <p:spPr>
          <a:xfrm>
            <a:off x="8244408" y="3077344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5" name="Прямоугольник 24">
            <a:hlinkClick r:id="rId23" action="ppaction://hlinksldjump"/>
          </p:cNvPr>
          <p:cNvSpPr/>
          <p:nvPr/>
        </p:nvSpPr>
        <p:spPr>
          <a:xfrm>
            <a:off x="1761753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6" name="Прямоугольник 25">
            <a:hlinkClick r:id="rId24" action="ppaction://hlinksldjump"/>
          </p:cNvPr>
          <p:cNvSpPr/>
          <p:nvPr/>
        </p:nvSpPr>
        <p:spPr>
          <a:xfrm>
            <a:off x="2481833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6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7" name="Прямоугольник 26">
            <a:hlinkClick r:id="rId25" action="ppaction://hlinksldjump"/>
          </p:cNvPr>
          <p:cNvSpPr/>
          <p:nvPr/>
        </p:nvSpPr>
        <p:spPr>
          <a:xfrm>
            <a:off x="3201913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7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8" name="Прямоугольник 27">
            <a:hlinkClick r:id="rId26" action="ppaction://hlinksldjump"/>
          </p:cNvPr>
          <p:cNvSpPr/>
          <p:nvPr/>
        </p:nvSpPr>
        <p:spPr>
          <a:xfrm>
            <a:off x="392392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8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29" name="Прямоугольник 28">
            <a:hlinkClick r:id="rId27" action="ppaction://hlinksldjump"/>
          </p:cNvPr>
          <p:cNvSpPr/>
          <p:nvPr/>
        </p:nvSpPr>
        <p:spPr>
          <a:xfrm>
            <a:off x="464400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9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0" name="Прямоугольник 29">
            <a:hlinkClick r:id="rId28" action="ppaction://hlinksldjump"/>
          </p:cNvPr>
          <p:cNvSpPr/>
          <p:nvPr/>
        </p:nvSpPr>
        <p:spPr>
          <a:xfrm>
            <a:off x="536408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1" name="Прямоугольник 30">
            <a:hlinkClick r:id="rId29" action="ppaction://hlinksldjump"/>
          </p:cNvPr>
          <p:cNvSpPr/>
          <p:nvPr/>
        </p:nvSpPr>
        <p:spPr>
          <a:xfrm>
            <a:off x="608416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2" name="Прямоугольник 31">
            <a:hlinkClick r:id="rId30" action="ppaction://hlinksldjump"/>
          </p:cNvPr>
          <p:cNvSpPr/>
          <p:nvPr/>
        </p:nvSpPr>
        <p:spPr>
          <a:xfrm>
            <a:off x="680424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3" name="Прямоугольник 32">
            <a:hlinkClick r:id="rId31" action="ppaction://hlinksldjump"/>
          </p:cNvPr>
          <p:cNvSpPr/>
          <p:nvPr/>
        </p:nvSpPr>
        <p:spPr>
          <a:xfrm>
            <a:off x="752432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40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4" name="Прямоугольник 33">
            <a:hlinkClick r:id="rId32" action="ppaction://hlinksldjump"/>
          </p:cNvPr>
          <p:cNvSpPr/>
          <p:nvPr/>
        </p:nvSpPr>
        <p:spPr>
          <a:xfrm>
            <a:off x="8244408" y="3861048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5" name="Прямоугольник 34">
            <a:hlinkClick r:id="rId33" action="ppaction://hlinksldjump"/>
          </p:cNvPr>
          <p:cNvSpPr/>
          <p:nvPr/>
        </p:nvSpPr>
        <p:spPr>
          <a:xfrm>
            <a:off x="1761753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6" name="Прямоугольник 35">
            <a:hlinkClick r:id="rId34" action="ppaction://hlinksldjump"/>
          </p:cNvPr>
          <p:cNvSpPr/>
          <p:nvPr/>
        </p:nvSpPr>
        <p:spPr>
          <a:xfrm>
            <a:off x="2481833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6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7" name="Прямоугольник 36">
            <a:hlinkClick r:id="rId35" action="ppaction://hlinksldjump"/>
          </p:cNvPr>
          <p:cNvSpPr/>
          <p:nvPr/>
        </p:nvSpPr>
        <p:spPr>
          <a:xfrm>
            <a:off x="3201913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7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8" name="Прямоугольник 37">
            <a:hlinkClick r:id="rId36" action="ppaction://hlinksldjump"/>
          </p:cNvPr>
          <p:cNvSpPr/>
          <p:nvPr/>
        </p:nvSpPr>
        <p:spPr>
          <a:xfrm>
            <a:off x="392392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8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39" name="Прямоугольник 38">
            <a:hlinkClick r:id="rId37" action="ppaction://hlinksldjump"/>
          </p:cNvPr>
          <p:cNvSpPr/>
          <p:nvPr/>
        </p:nvSpPr>
        <p:spPr>
          <a:xfrm>
            <a:off x="464400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9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0" name="Прямоугольник 39">
            <a:hlinkClick r:id="rId38" action="ppaction://hlinksldjump"/>
          </p:cNvPr>
          <p:cNvSpPr/>
          <p:nvPr/>
        </p:nvSpPr>
        <p:spPr>
          <a:xfrm>
            <a:off x="536408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10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1" name="Прямоугольник 40">
            <a:hlinkClick r:id="rId39" action="ppaction://hlinksldjump"/>
          </p:cNvPr>
          <p:cNvSpPr/>
          <p:nvPr/>
        </p:nvSpPr>
        <p:spPr>
          <a:xfrm>
            <a:off x="608416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20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2" name="Прямоугольник 41">
            <a:hlinkClick r:id="rId40" action="ppaction://hlinksldjump"/>
          </p:cNvPr>
          <p:cNvSpPr/>
          <p:nvPr/>
        </p:nvSpPr>
        <p:spPr>
          <a:xfrm>
            <a:off x="680424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30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3" name="Прямоугольник 42">
            <a:hlinkClick r:id="rId41" action="ppaction://hlinksldjump"/>
          </p:cNvPr>
          <p:cNvSpPr/>
          <p:nvPr/>
        </p:nvSpPr>
        <p:spPr>
          <a:xfrm>
            <a:off x="752432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40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4" name="Прямоугольник 43">
            <a:hlinkClick r:id="rId42" action="ppaction://hlinksldjump"/>
          </p:cNvPr>
          <p:cNvSpPr/>
          <p:nvPr/>
        </p:nvSpPr>
        <p:spPr>
          <a:xfrm>
            <a:off x="8244408" y="4653136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Comic Sans MS" pitchFamily="66" charset="0"/>
              </a:rPr>
              <a:t>50</a:t>
            </a:r>
            <a:endParaRPr lang="ru-RU" sz="3200" b="1" dirty="0">
              <a:latin typeface="Comic Sans MS" pitchFamily="66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7504" y="2276872"/>
            <a:ext cx="158417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Comic Sans MS" pitchFamily="66" charset="0"/>
              </a:rPr>
              <a:t>География 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7504" y="3077344"/>
            <a:ext cx="1584176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Comic Sans MS" pitchFamily="66" charset="0"/>
              </a:rPr>
              <a:t>Биология</a:t>
            </a:r>
            <a:endParaRPr lang="ru-RU" sz="2000" b="1" dirty="0">
              <a:latin typeface="Comic Sans MS" pitchFamily="66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07504" y="3861048"/>
            <a:ext cx="1584176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История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4653136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49" name="Пятиугольник 48">
            <a:hlinkClick r:id="rId43" action="ppaction://hlinksldjump"/>
          </p:cNvPr>
          <p:cNvSpPr/>
          <p:nvPr/>
        </p:nvSpPr>
        <p:spPr>
          <a:xfrm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Умножение 4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hlinkClick r:id="rId44" action="ppaction://hlinksldjump"/>
          </p:cNvPr>
          <p:cNvSpPr txBox="1"/>
          <p:nvPr/>
        </p:nvSpPr>
        <p:spPr>
          <a:xfrm>
            <a:off x="2771667" y="5800278"/>
            <a:ext cx="3600666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5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0435" y="2132856"/>
            <a:ext cx="5343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нитробактерии?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87624" y="39330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 smtClean="0"/>
              <a:t>Нитробактерии – это бактерии, способные фиксировать азот </a:t>
            </a:r>
            <a:r>
              <a:rPr lang="ru-RU" sz="2400" dirty="0"/>
              <a:t>из </a:t>
            </a:r>
            <a:r>
              <a:rPr lang="ru-RU" sz="2400" dirty="0" smtClean="0"/>
              <a:t>воздуха.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3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90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9353" y="2132856"/>
            <a:ext cx="6925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диатомовая водоросль?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4117722"/>
            <a:ext cx="6984776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2400" b="1" dirty="0" smtClean="0"/>
              <a:t>Диатомовые водоросли</a:t>
            </a:r>
            <a:r>
              <a:rPr lang="ru-RU" sz="2400" dirty="0" smtClean="0"/>
              <a:t>, </a:t>
            </a:r>
            <a:r>
              <a:rPr lang="ru-RU" sz="2400" b="1" dirty="0" smtClean="0"/>
              <a:t>диатомеи</a:t>
            </a:r>
            <a:r>
              <a:rPr lang="ru-RU" sz="2400" dirty="0"/>
              <a:t> — группа одноклеточных и колониальных водорослей, отличающаяся наличием у клеток своеобразного «панциря», состоящего из кремнезёма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40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050" name="Picture 2" descr="http://upload.wikimedia.org/wikipedia/commons/thumb/e/e9/Haeckel_Diatomea.jpg/275px-Haeckel_Diatomea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421" y="4041596"/>
            <a:ext cx="1753864" cy="24681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1704" y="0"/>
            <a:ext cx="9165704" cy="687330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upload.wikimedia.org/wikipedia/commons/thumb/e/e9/Haeckel_Diatomea.jpg/275px-Haeckel_Diatomea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4063" y="447270"/>
            <a:ext cx="4174170" cy="597876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486795" y="279881"/>
            <a:ext cx="320566" cy="288032"/>
            <a:chOff x="6486795" y="279881"/>
            <a:chExt cx="320566" cy="288032"/>
          </a:xfrm>
        </p:grpSpPr>
        <p:sp>
          <p:nvSpPr>
            <p:cNvPr id="13" name="Овал 12"/>
            <p:cNvSpPr/>
            <p:nvPr/>
          </p:nvSpPr>
          <p:spPr>
            <a:xfrm>
              <a:off x="6486795" y="279881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Умножение 13"/>
            <p:cNvSpPr/>
            <p:nvPr/>
          </p:nvSpPr>
          <p:spPr>
            <a:xfrm>
              <a:off x="6489104" y="307646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34658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2082" y="2132856"/>
            <a:ext cx="5719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млекопитающее?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117722"/>
            <a:ext cx="8352928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b="1" dirty="0" err="1"/>
              <a:t>Млекопита́ющие</a:t>
            </a:r>
            <a:r>
              <a:rPr lang="ru-RU" sz="2400" dirty="0"/>
              <a:t> (лат. </a:t>
            </a:r>
            <a:r>
              <a:rPr lang="ru-RU" sz="2400" i="1" dirty="0" err="1"/>
              <a:t>Mammalia</a:t>
            </a:r>
            <a:r>
              <a:rPr lang="ru-RU" sz="2400" dirty="0"/>
              <a:t>) </a:t>
            </a:r>
            <a:r>
              <a:rPr lang="ru-RU" sz="2400" dirty="0" smtClean="0"/>
              <a:t>—класс</a:t>
            </a:r>
            <a:r>
              <a:rPr lang="ru-RU" sz="2400" dirty="0"/>
              <a:t> позвоночных животных, основной отличительной особенностью которых является вскармливание детёнышей молоком (подрастая, постепенно переходят с молока на твёрдую пищу)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>
                <a:latin typeface="Comic Sans MS" pitchFamily="66" charset="0"/>
              </a:rPr>
              <a:t>Биология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5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3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8797" y="2132856"/>
            <a:ext cx="794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Когда появилась первая цивилизация?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117722"/>
            <a:ext cx="8352928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Изобретение письменности считается началом эпохи цивилизации, так как она позволяла человеку зафиксировать события прошлого, изучать опыт предков.  Это произошло около 5000-6000 лет назад.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5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44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28214" y="2132856"/>
            <a:ext cx="72875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Как на </a:t>
            </a:r>
            <a:r>
              <a:rPr lang="ru-RU" sz="3200" dirty="0">
                <a:latin typeface="Comic Sans MS" pitchFamily="66" charset="0"/>
              </a:rPr>
              <a:t>Р</a:t>
            </a:r>
            <a:r>
              <a:rPr lang="ru-RU" sz="3200" dirty="0" smtClean="0">
                <a:latin typeface="Comic Sans MS" pitchFamily="66" charset="0"/>
              </a:rPr>
              <a:t>уси появился первый царь?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730438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246724"/>
            <a:ext cx="8352928" cy="34470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000" dirty="0"/>
              <a:t>Первым из великих князей, которые пра­вили в объединившейся уже Руси, стал на­зывать себя царем Иван III Васильевич из династии Великого князя варяга </a:t>
            </a:r>
            <a:r>
              <a:rPr lang="ru-RU" sz="2000" dirty="0" smtClean="0"/>
              <a:t>Рюрика.</a:t>
            </a:r>
          </a:p>
          <a:p>
            <a:pPr indent="447675" algn="just"/>
            <a:r>
              <a:rPr lang="ru-RU" sz="2000" dirty="0" smtClean="0"/>
              <a:t>Но </a:t>
            </a:r>
            <a:r>
              <a:rPr lang="ru-RU" sz="2000" dirty="0"/>
              <a:t>первым официально венчанным на царство царем стал все-таки не Иван III. Прошло еще некоторое время, когда вели­кие князья, правившие Русью, стали на­зываться официально царями и передавать этот титул по </a:t>
            </a:r>
            <a:r>
              <a:rPr lang="ru-RU" sz="2000" dirty="0" smtClean="0"/>
              <a:t>наследству.</a:t>
            </a:r>
          </a:p>
          <a:p>
            <a:pPr indent="447675" algn="just"/>
            <a:r>
              <a:rPr lang="ru-RU" sz="2000" dirty="0" smtClean="0"/>
              <a:t>Первым </a:t>
            </a:r>
            <a:r>
              <a:rPr lang="ru-RU" sz="2000" dirty="0"/>
              <a:t>русским царем, которого офи­циально стали так называть во всем мире, стал внук Ивана III, Иван IV Васильевич Грозный в 1547 году.</a:t>
            </a:r>
          </a:p>
          <a:p>
            <a:pPr indent="447675" algn="just"/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6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5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948" y="1916832"/>
            <a:ext cx="54361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Почему в старину Москву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называли белокаменной?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059668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563724"/>
            <a:ext cx="8352928" cy="304698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Это поэтичное название столицы России пришло к нам из глубины веков, и теперь уже никто точно не скажет, кто первый назвал Москву белокаменной. Известно, что великие князья и бояре любили стро­ить свои дома и церкви из белого камня или украшать их белокаменными фигура­ми. Так что в древней Москве сооружения из белого камня были не редкостью.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7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6746" y="2132856"/>
            <a:ext cx="3730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Кто такие варяги?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748390"/>
            <a:ext cx="8352928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Еще в IX веке в торговых поселениях восточных славян, а также на торговых путях, которые через их земли шли на Ви­зантию, начали появляться «заморские пришельцы с Балтийского моря» (иногда его еще называли Варяжским морем). Сла­вяне называли этих заморских гостей ва­рягами.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8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60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399" y="2132856"/>
            <a:ext cx="837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В каком году произошло крещение Руси?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958084"/>
            <a:ext cx="835292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В 988 году при Владимире Святославовиче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9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94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685" y="2132856"/>
            <a:ext cx="42226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полюдье?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773418"/>
            <a:ext cx="8352928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В Древней Руси так называли объезд князьями подвластных Киеву земель.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10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5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2497" y="1664834"/>
            <a:ext cx="783900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При каком князе вышел первый свод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писанных норм древнерусского права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Русская правда?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35699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5" y="4188916"/>
            <a:ext cx="835292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ctr"/>
            <a:r>
              <a:rPr lang="ru-RU" sz="2400" dirty="0" smtClean="0"/>
              <a:t>При Ярославле Мудром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2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4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5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6536" y="2132856"/>
            <a:ext cx="7370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континентальный шельф?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48652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43711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b="1" dirty="0" err="1"/>
              <a:t>Ше́льф</a:t>
            </a:r>
            <a:r>
              <a:rPr lang="ru-RU" sz="2400" dirty="0"/>
              <a:t> (англ. </a:t>
            </a:r>
            <a:r>
              <a:rPr lang="ru-RU" sz="2400" i="1" dirty="0" err="1"/>
              <a:t>shelf</a:t>
            </a:r>
            <a:r>
              <a:rPr lang="ru-RU" sz="2400" dirty="0"/>
              <a:t> — отмель) — выровненная область подводной окраины материка, примыкающая к суше и характеризующаяся общим с ней геологическим строением.</a:t>
            </a:r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6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486" y="1988840"/>
            <a:ext cx="80650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Какова была социальная структура при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Ярославе Мудром?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861048"/>
            <a:ext cx="8352928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Свободными людьми были: крестьяне — общинники; граждане (или городское население - ремесленники и торговцы); представители высших слоев (князья, бояре, дружинники). Зависимое население: закупы, рядовичи, холопы, рабы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30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1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9691" y="2132856"/>
            <a:ext cx="6470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Назовите императоров России?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763205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685674"/>
            <a:ext cx="8352928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Петр I </a:t>
            </a:r>
            <a:r>
              <a:rPr lang="ru-RU" dirty="0"/>
              <a:t>(1721-1725)</a:t>
            </a:r>
            <a:r>
              <a:rPr lang="ru-RU" sz="2400" dirty="0"/>
              <a:t>, </a:t>
            </a:r>
            <a:r>
              <a:rPr lang="ru-RU" sz="2400" dirty="0" smtClean="0"/>
              <a:t>Екатерина </a:t>
            </a:r>
            <a:r>
              <a:rPr lang="ru-RU" sz="2400" dirty="0"/>
              <a:t>I </a:t>
            </a:r>
            <a:r>
              <a:rPr lang="ru-RU" dirty="0"/>
              <a:t>(1725-1727)</a:t>
            </a:r>
            <a:r>
              <a:rPr lang="ru-RU" sz="2400" dirty="0"/>
              <a:t>, </a:t>
            </a:r>
            <a:r>
              <a:rPr lang="ru-RU" sz="2400" dirty="0" smtClean="0"/>
              <a:t>Петр </a:t>
            </a:r>
            <a:r>
              <a:rPr lang="ru-RU" sz="2400" dirty="0"/>
              <a:t>II (Алексеевич) </a:t>
            </a:r>
            <a:r>
              <a:rPr lang="ru-RU" dirty="0"/>
              <a:t>(1727-1730)</a:t>
            </a:r>
            <a:r>
              <a:rPr lang="ru-RU" sz="2400" dirty="0"/>
              <a:t>, </a:t>
            </a:r>
            <a:r>
              <a:rPr lang="ru-RU" sz="2400" dirty="0" smtClean="0"/>
              <a:t>Анна </a:t>
            </a:r>
            <a:r>
              <a:rPr lang="ru-RU" sz="2400" dirty="0"/>
              <a:t>Иоанновна </a:t>
            </a:r>
            <a:r>
              <a:rPr lang="ru-RU" dirty="0"/>
              <a:t>(1730-1740)</a:t>
            </a:r>
            <a:r>
              <a:rPr lang="ru-RU" sz="2400" dirty="0"/>
              <a:t>, </a:t>
            </a:r>
            <a:r>
              <a:rPr lang="ru-RU" sz="2400" dirty="0" smtClean="0"/>
              <a:t>Елизавета </a:t>
            </a:r>
            <a:r>
              <a:rPr lang="ru-RU" sz="2400" dirty="0"/>
              <a:t>I Петровна </a:t>
            </a:r>
            <a:r>
              <a:rPr lang="ru-RU" dirty="0"/>
              <a:t>(1741-1761)</a:t>
            </a:r>
            <a:r>
              <a:rPr lang="ru-RU" sz="2400" dirty="0"/>
              <a:t>, </a:t>
            </a:r>
            <a:r>
              <a:rPr lang="ru-RU" sz="2400" dirty="0" smtClean="0"/>
              <a:t>Петр </a:t>
            </a:r>
            <a:r>
              <a:rPr lang="ru-RU" sz="2400" dirty="0"/>
              <a:t>III </a:t>
            </a:r>
            <a:r>
              <a:rPr lang="ru-RU" dirty="0"/>
              <a:t>(1761-1762)</a:t>
            </a:r>
            <a:r>
              <a:rPr lang="ru-RU" sz="2400" dirty="0"/>
              <a:t>, </a:t>
            </a:r>
            <a:r>
              <a:rPr lang="ru-RU" sz="2400" dirty="0" smtClean="0"/>
              <a:t>Екатерина </a:t>
            </a:r>
            <a:r>
              <a:rPr lang="ru-RU" sz="2400" dirty="0"/>
              <a:t>II </a:t>
            </a:r>
            <a:r>
              <a:rPr lang="ru-RU" dirty="0"/>
              <a:t>(1762-1796)</a:t>
            </a:r>
            <a:r>
              <a:rPr lang="ru-RU" sz="2400" dirty="0"/>
              <a:t>, </a:t>
            </a:r>
            <a:r>
              <a:rPr lang="ru-RU" sz="2400" dirty="0" smtClean="0"/>
              <a:t>Павел I </a:t>
            </a:r>
            <a:r>
              <a:rPr lang="ru-RU" dirty="0" smtClean="0"/>
              <a:t>(1796-1801)</a:t>
            </a:r>
            <a:r>
              <a:rPr lang="ru-RU" sz="2400" dirty="0" smtClean="0"/>
              <a:t>, Александр I </a:t>
            </a:r>
            <a:r>
              <a:rPr lang="ru-RU" dirty="0" smtClean="0"/>
              <a:t>(1801-1825)</a:t>
            </a:r>
            <a:r>
              <a:rPr lang="ru-RU" sz="2400" dirty="0" smtClean="0"/>
              <a:t>, Николай I </a:t>
            </a:r>
            <a:r>
              <a:rPr lang="ru-RU" dirty="0" smtClean="0"/>
              <a:t>(1825- 1855)</a:t>
            </a:r>
            <a:r>
              <a:rPr lang="ru-RU" sz="2400" dirty="0" smtClean="0"/>
              <a:t>, Александр II </a:t>
            </a:r>
            <a:r>
              <a:rPr lang="ru-RU" dirty="0" smtClean="0"/>
              <a:t>(1855-1881)</a:t>
            </a:r>
            <a:r>
              <a:rPr lang="ru-RU" sz="2400" dirty="0" smtClean="0"/>
              <a:t>, Александр III </a:t>
            </a:r>
            <a:r>
              <a:rPr lang="ru-RU" dirty="0" smtClean="0"/>
              <a:t>(1881-1894)</a:t>
            </a:r>
            <a:r>
              <a:rPr lang="ru-RU" sz="2400" dirty="0" smtClean="0"/>
              <a:t>, Николай II </a:t>
            </a:r>
            <a:r>
              <a:rPr lang="ru-RU" dirty="0" smtClean="0"/>
              <a:t>(1894-1917).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40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62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4876" y="2132856"/>
            <a:ext cx="6154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Сколько существует религий?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2763205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870340"/>
            <a:ext cx="8352928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Наиболее известные </a:t>
            </a:r>
            <a:r>
              <a:rPr lang="ru-RU" sz="2400" b="1" dirty="0"/>
              <a:t>индуизм</a:t>
            </a:r>
            <a:r>
              <a:rPr lang="ru-RU" sz="2400" dirty="0"/>
              <a:t>, </a:t>
            </a:r>
            <a:r>
              <a:rPr lang="ru-RU" sz="2400" b="1" dirty="0"/>
              <a:t>буддизм, конфуцианство, даосизм, синтоизм, зороастризм, магометанство, иудаизм и христианство</a:t>
            </a:r>
            <a:r>
              <a:rPr lang="ru-RU" sz="2400" dirty="0"/>
              <a:t>. Эти религии вместе имеют в целом около 2 549 161 000 последователей, что составляет большинство цивилизованного мира.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История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50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9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7231" y="2132856"/>
            <a:ext cx="79095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 древние астрономы представляли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себе Вселенную?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5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31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2014" y="2132856"/>
            <a:ext cx="62199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Солнечная система?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43" y="321007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870340"/>
            <a:ext cx="8352928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Солнечная система - это Солнце и все тела, вращающиеся вокруг него под действием его притяжения. Солнечная система состоит из планет, спутников, астероидов и комет, находящихся под влиянием силы притяжения Солнца.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6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0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1139" y="2132856"/>
            <a:ext cx="8861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Почему мы не чувствуем вращение Земли?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43" y="321007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191" y="4374396"/>
            <a:ext cx="8352928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Мы </a:t>
            </a:r>
            <a:r>
              <a:rPr lang="ru-RU" sz="2400" dirty="0"/>
              <a:t>движемся вместе с поверхностью Земли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7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0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28439" y="2132856"/>
            <a:ext cx="4487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ось Земли?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43" y="321007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2191" y="3861048"/>
            <a:ext cx="8352928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/>
              <a:t>Земная ось -  </a:t>
            </a:r>
            <a:r>
              <a:rPr lang="ru-RU" sz="2400" dirty="0" smtClean="0"/>
              <a:t>это прямая</a:t>
            </a:r>
            <a:r>
              <a:rPr lang="ru-RU" sz="2400" dirty="0"/>
              <a:t>, вокруг которой происходит суточное вращение Земли; проходит через центр Земли и пересекает земную поверхность в географических полюсах. 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8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44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9075" y="1988840"/>
            <a:ext cx="53591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происходит во время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лунного затмения?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43" y="321007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04692" y="3714130"/>
            <a:ext cx="4967386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b="1" dirty="0" err="1"/>
              <a:t>Лу́нное</a:t>
            </a:r>
            <a:r>
              <a:rPr lang="ru-RU" sz="2400" b="1" dirty="0"/>
              <a:t> </a:t>
            </a:r>
            <a:r>
              <a:rPr lang="ru-RU" sz="2400" b="1" dirty="0" err="1"/>
              <a:t>затме́ние</a:t>
            </a:r>
            <a:r>
              <a:rPr lang="ru-RU" sz="2400" dirty="0"/>
              <a:t> — затмение, которое наступает, когда Луна входит в конус тени, отбрасываемой Землёй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9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9218" name="Picture 2" descr="http://upload.wikimedia.org/wikipedia/commons/thumb/9/9f/Lunar_eclipse-ru.svg/220px-Lunar_eclipse-ru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00" y="2785093"/>
            <a:ext cx="2095500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upload.wikimedia.org/wikipedia/commons/b/b6/2007-03-03_-_Lunar_Eclipse_small-43im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8729" y="3947142"/>
            <a:ext cx="1657350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ятиугольник 9">
            <a:hlinkClick r:id="rId4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24198" y="-30992"/>
            <a:ext cx="9165704" cy="688899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6" descr="http://upload.wikimedia.org/wikipedia/commons/b/b6/2007-03-03_-_Lunar_Eclipse_small-43img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6920" y="1347553"/>
            <a:ext cx="5030161" cy="416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925643" y="1203537"/>
            <a:ext cx="320566" cy="288032"/>
            <a:chOff x="6925643" y="1203537"/>
            <a:chExt cx="320566" cy="288032"/>
          </a:xfrm>
        </p:grpSpPr>
        <p:sp>
          <p:nvSpPr>
            <p:cNvPr id="15" name="Овал 14"/>
            <p:cNvSpPr/>
            <p:nvPr/>
          </p:nvSpPr>
          <p:spPr>
            <a:xfrm>
              <a:off x="6925643" y="1203537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Умножение 15"/>
            <p:cNvSpPr/>
            <p:nvPr/>
          </p:nvSpPr>
          <p:spPr>
            <a:xfrm>
              <a:off x="6927952" y="1231302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3573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12" grpId="1" animBg="1"/>
      <p:bldP spid="12" grpId="2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4870" y="1988840"/>
            <a:ext cx="6867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заставляет вращаться Землю </a:t>
            </a:r>
          </a:p>
          <a:p>
            <a:pPr algn="ctr"/>
            <a:r>
              <a:rPr lang="ru-RU" sz="3200" dirty="0" smtClean="0">
                <a:latin typeface="Comic Sans MS" pitchFamily="66" charset="0"/>
              </a:rPr>
              <a:t>вокруг солнца?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43" y="321007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452793"/>
            <a:ext cx="8432526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ctr"/>
            <a:r>
              <a:rPr lang="ru-RU" sz="2400" dirty="0"/>
              <a:t>С</a:t>
            </a:r>
            <a:r>
              <a:rPr lang="ru-RU" sz="2400" dirty="0" smtClean="0"/>
              <a:t>олнечная </a:t>
            </a:r>
            <a:r>
              <a:rPr lang="ru-RU" sz="2400" dirty="0"/>
              <a:t>гравитация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10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1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4685" y="1844824"/>
            <a:ext cx="5347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Как образовались звезды?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99891" y="2452328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7" y="3080499"/>
            <a:ext cx="7848873" cy="37856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000" dirty="0"/>
              <a:t>Звезда - это огромный шар из яркого раскаленного </a:t>
            </a:r>
            <a:r>
              <a:rPr lang="ru-RU" sz="2000" dirty="0" smtClean="0"/>
              <a:t>газа.</a:t>
            </a:r>
          </a:p>
          <a:p>
            <a:pPr indent="447675" algn="just"/>
            <a:r>
              <a:rPr lang="ru-RU" sz="2000" dirty="0" smtClean="0"/>
              <a:t>Звезды </a:t>
            </a:r>
            <a:r>
              <a:rPr lang="ru-RU" sz="2000" dirty="0"/>
              <a:t>возникают из плотных облаков пыли и газа, движущихся по Вселенной. </a:t>
            </a:r>
            <a:r>
              <a:rPr lang="ru-RU" sz="2000" dirty="0" smtClean="0"/>
              <a:t>Частички </a:t>
            </a:r>
            <a:r>
              <a:rPr lang="ru-RU" sz="2000" dirty="0"/>
              <a:t>образовывают большой газовый </a:t>
            </a:r>
            <a:r>
              <a:rPr lang="ru-RU" sz="2000" dirty="0" smtClean="0"/>
              <a:t>шар. Шар </a:t>
            </a:r>
            <a:r>
              <a:rPr lang="ru-RU" sz="2000" dirty="0"/>
              <a:t>растет, частички спрессовываются, и давление внутри шара увеличивается. В конце концов давление становится таким большим, что увеличивает температуру газа, и он начинает светиться. Когда давление и температура внутри шара становятся очень высокими, начинают происходить термоядерные реакции. Газы становятся </a:t>
            </a:r>
            <a:r>
              <a:rPr lang="ru-RU" sz="2000" dirty="0" smtClean="0"/>
              <a:t>звездой.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2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1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6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3679" y="2132856"/>
            <a:ext cx="52966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Кто открыл Гренландию?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48652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429309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 smtClean="0"/>
              <a:t>В 992 году исландец по имени Эрик </a:t>
            </a:r>
            <a:r>
              <a:rPr lang="ru-RU" sz="2400" dirty="0" err="1" smtClean="0"/>
              <a:t>Торвалдсон</a:t>
            </a:r>
            <a:r>
              <a:rPr lang="ru-RU" sz="2400" dirty="0" smtClean="0"/>
              <a:t> попал в юго-западную Гренландию. Этот суровый человек, известный больше как Рыжий Эдик, был сослан из Исландии на три года за убийство человека. Эрик провел три года в ссылке, исследуя западные земли. </a:t>
            </a:r>
            <a:endParaRPr lang="ru-RU" sz="2400" dirty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5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762" y="1988840"/>
            <a:ext cx="3781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комета?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53" y="2708920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6500" y="3429000"/>
            <a:ext cx="6723208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Комета - гигантский </a:t>
            </a:r>
            <a:r>
              <a:rPr lang="ru-RU" sz="2400" dirty="0"/>
              <a:t>поток твердых частиц и удерживаемых возле них силой притяжения газов. Самая яркая часть кометы - ее голова</a:t>
            </a:r>
            <a:r>
              <a:rPr lang="ru-RU" sz="2400" dirty="0" smtClean="0"/>
              <a:t>. </a:t>
            </a:r>
            <a:r>
              <a:rPr lang="ru-RU" sz="2400" dirty="0"/>
              <a:t>Позади кометы тянется хвост, состоящий из разряженных газов и очень мелких </a:t>
            </a:r>
            <a:r>
              <a:rPr lang="ru-RU" sz="2400" dirty="0" smtClean="0"/>
              <a:t>частиц.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3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5602" name="Picture 2" descr="http://upload.wikimedia.org/wikipedia/commons/thumb/1/14/Comet_Hale_Bopp.jpg/200px-Comet_Hale_Bo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335" y="4105840"/>
            <a:ext cx="1905000" cy="13239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1704" y="0"/>
            <a:ext cx="9165704" cy="687330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upload.wikimedia.org/wikipedia/commons/thumb/1/14/Comet_Hale_Bopp.jpg/200px-Comet_Hale_Bo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1563" y="2010896"/>
            <a:ext cx="4080874" cy="28362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471856" y="1844824"/>
            <a:ext cx="320566" cy="288032"/>
            <a:chOff x="6471856" y="1844824"/>
            <a:chExt cx="320566" cy="288032"/>
          </a:xfrm>
        </p:grpSpPr>
        <p:sp>
          <p:nvSpPr>
            <p:cNvPr id="13" name="Овал 12"/>
            <p:cNvSpPr/>
            <p:nvPr/>
          </p:nvSpPr>
          <p:spPr>
            <a:xfrm>
              <a:off x="6471856" y="1844824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Умножение 13"/>
            <p:cNvSpPr/>
            <p:nvPr/>
          </p:nvSpPr>
          <p:spPr>
            <a:xfrm>
              <a:off x="6474165" y="1872589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3818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4064" y="1988840"/>
            <a:ext cx="60292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Из чего сделаны метеориты?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53" y="2708920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429000"/>
            <a:ext cx="8474172" cy="267765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dirty="0" smtClean="0"/>
              <a:t>Метеориты – это обломки </a:t>
            </a:r>
            <a:r>
              <a:rPr lang="ru-RU" sz="2400" dirty="0"/>
              <a:t>комет. Когда кометы разрушаются на миллионы маленьких и больших кусочков, то последние продолжают движение в виде «роев», или метеорных потоков. Эти метеорные потоки или отдельные особенно крупные метеоры двигаются в космосе по постоянным орбитам.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40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33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976" y="1988840"/>
            <a:ext cx="5915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Что такое солнечная корона?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50553" y="2708920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3613666"/>
            <a:ext cx="6169916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447675" algn="just"/>
            <a:r>
              <a:rPr lang="ru-RU" sz="2400" b="1" dirty="0"/>
              <a:t>Солнечная корона</a:t>
            </a:r>
            <a:r>
              <a:rPr lang="ru-RU" sz="2400" dirty="0"/>
              <a:t> — внешние слои атмосферы Солнца, начинающиеся выше тонкого переходного слоя над хромосферой, в котором температура возрастает в 100 </a:t>
            </a:r>
            <a:r>
              <a:rPr lang="ru-RU" sz="2400" dirty="0" smtClean="0"/>
              <a:t>раз</a:t>
            </a:r>
            <a:r>
              <a:rPr lang="ru-RU" sz="2400" baseline="30000" dirty="0"/>
              <a:t>.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116632"/>
            <a:ext cx="1584176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Астрономия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5</a:t>
            </a:r>
            <a:r>
              <a:rPr lang="ru-RU" sz="2400" b="1" dirty="0" smtClean="0">
                <a:latin typeface="Comic Sans MS" pitchFamily="66" charset="0"/>
              </a:rPr>
              <a:t>0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28674" name="Picture 2" descr="http://upload.wikimedia.org/wikipedia/commons/thumb/c/c7/Solar_eclipse_1999_4.jpg/300px-Solar_eclipse_1999_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741113"/>
            <a:ext cx="2088232" cy="20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ятиугольник 8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1704" y="0"/>
            <a:ext cx="9165704" cy="687330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upload.wikimedia.org/wikipedia/commons/thumb/c/c7/Solar_eclipse_1999_4.jpg/300px-Solar_eclipse_1999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950724"/>
            <a:ext cx="5040560" cy="495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6930842" y="818753"/>
            <a:ext cx="320566" cy="288032"/>
            <a:chOff x="6930842" y="818753"/>
            <a:chExt cx="320566" cy="288032"/>
          </a:xfrm>
        </p:grpSpPr>
        <p:sp>
          <p:nvSpPr>
            <p:cNvPr id="13" name="Овал 12"/>
            <p:cNvSpPr/>
            <p:nvPr/>
          </p:nvSpPr>
          <p:spPr>
            <a:xfrm>
              <a:off x="6930842" y="818753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Умножение 13"/>
            <p:cNvSpPr/>
            <p:nvPr/>
          </p:nvSpPr>
          <p:spPr>
            <a:xfrm>
              <a:off x="6933151" y="846518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660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86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67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  <p:sp>
        <p:nvSpPr>
          <p:cNvPr id="10" name="Прямоугольник 9">
            <a:hlinkClick r:id="rId4" action="ppaction://hlinksldjump"/>
            <a:hlinkHover r:id="rId5" action="ppaction://hlinksldjump"/>
          </p:cNvPr>
          <p:cNvSpPr/>
          <p:nvPr/>
        </p:nvSpPr>
        <p:spPr>
          <a:xfrm>
            <a:off x="5508104" y="1844824"/>
            <a:ext cx="2880000" cy="21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Эрудит-пауза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«Это интересно»</a:t>
            </a:r>
            <a:endParaRPr lang="ru-RU" sz="2400" b="1" dirty="0">
              <a:latin typeface="Comic Sans MS" pitchFamily="66" charset="0"/>
            </a:endParaRPr>
          </a:p>
        </p:txBody>
      </p:sp>
      <p:graphicFrame>
        <p:nvGraphicFramePr>
          <p:cNvPr id="5" name="Объект 4">
            <a:hlinkClick r:id="" action="ppaction://ole?verb=0"/>
            <a:hlinkHover r:id="rId6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961258"/>
              </p:ext>
            </p:extLst>
          </p:nvPr>
        </p:nvGraphicFramePr>
        <p:xfrm>
          <a:off x="3131667" y="4387208"/>
          <a:ext cx="2880667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Презентация" r:id="rId8" imgW="4568900" imgH="3425883" progId="PowerPoint.Show.12">
                  <p:embed/>
                </p:oleObj>
              </mc:Choice>
              <mc:Fallback>
                <p:oleObj name="Презентация" r:id="rId8" imgW="4568900" imgH="34258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31667" y="4387208"/>
                        <a:ext cx="2880667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2">
            <a:hlinkClick r:id="rId10" action="ppaction://hlinkpres?slideindex=1&amp;slidetitle=1. 1. Кроссворд"/>
            <a:hlinkHover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585" y="1840103"/>
            <a:ext cx="2880000" cy="216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6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ятиугольник 3">
            <a:hlinkClick r:id="rId4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цветочные часы1~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998730"/>
            <a:ext cx="648072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  <p:sp>
        <p:nvSpPr>
          <p:cNvPr id="10" name="Прямоугольник 9">
            <a:hlinkClick r:id="rId4" action="ppaction://hlinksldjump"/>
            <a:hlinkHover r:id="rId4" action="ppaction://hlinksldjump"/>
          </p:cNvPr>
          <p:cNvSpPr/>
          <p:nvPr/>
        </p:nvSpPr>
        <p:spPr>
          <a:xfrm>
            <a:off x="5508104" y="1844824"/>
            <a:ext cx="2880000" cy="21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Эрудит-пауза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«Это интересно»</a:t>
            </a:r>
            <a:endParaRPr lang="ru-RU" sz="2400" b="1" dirty="0">
              <a:latin typeface="Comic Sans MS" pitchFamily="66" charset="0"/>
            </a:endParaRPr>
          </a:p>
        </p:txBody>
      </p:sp>
      <p:graphicFrame>
        <p:nvGraphicFramePr>
          <p:cNvPr id="5" name="Объект 4">
            <a:hlinkClick r:id="" action="ppaction://ole?verb=0"/>
            <a:hlinkHover r:id="rId5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133121"/>
              </p:ext>
            </p:extLst>
          </p:nvPr>
        </p:nvGraphicFramePr>
        <p:xfrm>
          <a:off x="3131667" y="4387208"/>
          <a:ext cx="2880667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Презентация" r:id="rId7" imgW="4568900" imgH="3425883" progId="PowerPoint.Show.12">
                  <p:embed/>
                </p:oleObj>
              </mc:Choice>
              <mc:Fallback>
                <p:oleObj name="Презентация" r:id="rId7" imgW="4568900" imgH="342588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31667" y="4387208"/>
                        <a:ext cx="2880667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2">
            <a:hlinkClick r:id="rId9" action="ppaction://hlinkpres?slideindex=1&amp;slidetitle=Кроссворд"/>
            <a:hlinkHover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585" y="1840103"/>
            <a:ext cx="2880000" cy="2164721"/>
          </a:xfrm>
          <a:prstGeom prst="rect">
            <a:avLst/>
          </a:prstGeom>
          <a:noFill/>
          <a:ln w="7620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25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  <p:pic>
        <p:nvPicPr>
          <p:cNvPr id="1036" name="Picture 12">
            <a:hlinkClick r:id="rId4" action="ppaction://hlinkpres?slideindex=1&amp;slidetitle=Кроссворд"/>
            <a:hlinkHover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585" y="1840103"/>
            <a:ext cx="2880000" cy="216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Объект 5">
            <a:hlinkClick r:id="" action="ppaction://ole?verb=0"/>
            <a:hlinkHover r:id="rId7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308779"/>
              </p:ext>
            </p:extLst>
          </p:nvPr>
        </p:nvGraphicFramePr>
        <p:xfrm>
          <a:off x="3132138" y="4387850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Презентация" r:id="rId9" imgW="4568900" imgH="3425883" progId="PowerPoint.Show.12">
                  <p:embed/>
                </p:oleObj>
              </mc:Choice>
              <mc:Fallback>
                <p:oleObj name="Презентация" r:id="rId9" imgW="4568900" imgH="3425883" progId="PowerPoint.Show.12">
                  <p:embed/>
                  <p:pic>
                    <p:nvPicPr>
                      <p:cNvPr id="0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4387850"/>
                        <a:ext cx="2879725" cy="215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>
            <a:hlinkClick r:id="rId11" action="ppaction://hlinksldjump"/>
          </p:cNvPr>
          <p:cNvSpPr/>
          <p:nvPr/>
        </p:nvSpPr>
        <p:spPr>
          <a:xfrm>
            <a:off x="5508104" y="1844824"/>
            <a:ext cx="2880000" cy="2160000"/>
          </a:xfrm>
          <a:prstGeom prst="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Эрудит-пауза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«Это интересно»</a:t>
            </a:r>
            <a:endParaRPr lang="ru-RU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2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ятиугольник 1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множение 2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Дополнительные материалы</a:t>
            </a:r>
            <a:endParaRPr lang="ru-RU" dirty="0"/>
          </a:p>
        </p:txBody>
      </p:sp>
      <p:sp>
        <p:nvSpPr>
          <p:cNvPr id="10" name="Прямоугольник 9">
            <a:hlinkClick r:id="rId4" action="ppaction://hlinksldjump"/>
            <a:hlinkHover r:id="rId5" action="ppaction://hlinksldjump"/>
          </p:cNvPr>
          <p:cNvSpPr/>
          <p:nvPr/>
        </p:nvSpPr>
        <p:spPr>
          <a:xfrm>
            <a:off x="5508104" y="1844824"/>
            <a:ext cx="2880000" cy="216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itchFamily="66" charset="0"/>
              </a:rPr>
              <a:t>Эрудит-пауза </a:t>
            </a:r>
          </a:p>
          <a:p>
            <a:pPr algn="ctr"/>
            <a:r>
              <a:rPr lang="ru-RU" sz="2400" b="1" dirty="0" smtClean="0">
                <a:latin typeface="Comic Sans MS" pitchFamily="66" charset="0"/>
              </a:rPr>
              <a:t>«Это интересно»</a:t>
            </a:r>
            <a:endParaRPr lang="ru-RU" sz="2400" b="1" dirty="0">
              <a:latin typeface="Comic Sans MS" pitchFamily="66" charset="0"/>
            </a:endParaRPr>
          </a:p>
        </p:txBody>
      </p:sp>
      <p:pic>
        <p:nvPicPr>
          <p:cNvPr id="1036" name="Picture 12">
            <a:hlinkClick r:id="rId6" action="ppaction://hlinkpres?slideindex=1&amp;slidetitle=Кроссворд"/>
            <a:hlinkHover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4585" y="1840103"/>
            <a:ext cx="2880000" cy="216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Объект 6">
            <a:hlinkClick r:id="" action="ppaction://ole?verb=0"/>
            <a:hlinkHover r:id="rId9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231686"/>
              </p:ext>
            </p:extLst>
          </p:nvPr>
        </p:nvGraphicFramePr>
        <p:xfrm>
          <a:off x="3203848" y="4395120"/>
          <a:ext cx="2879725" cy="215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Презентация" r:id="rId11" imgW="4568900" imgH="3425883" progId="PowerPoint.Show.12">
                  <p:embed/>
                </p:oleObj>
              </mc:Choice>
              <mc:Fallback>
                <p:oleObj name="Презентация" r:id="rId11" imgW="4568900" imgH="3425883" progId="PowerPoint.Show.12">
                  <p:embed/>
                  <p:pic>
                    <p:nvPicPr>
                      <p:cNvPr id="0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4395120"/>
                        <a:ext cx="2879725" cy="2159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7620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5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1100" dirty="0" smtClean="0"/>
              <a:t>Викторина «Своя игра» // Внеклассные мероприятия: 8 класс /  Авт.-сост. </a:t>
            </a:r>
            <a:r>
              <a:rPr lang="ru-RU" sz="1100" dirty="0" err="1" smtClean="0"/>
              <a:t>О.Г.Черных</a:t>
            </a:r>
            <a:r>
              <a:rPr lang="ru-RU" sz="1100" dirty="0" smtClean="0"/>
              <a:t>. –М.: ВАКО, 2011. – С. </a:t>
            </a:r>
            <a:r>
              <a:rPr lang="ru-RU" sz="1100" smtClean="0"/>
              <a:t>227-242.</a:t>
            </a:r>
            <a:endParaRPr lang="ru-RU" sz="1100" dirty="0" smtClean="0"/>
          </a:p>
          <a:p>
            <a:r>
              <a:rPr lang="ru-RU" sz="1100" dirty="0" smtClean="0"/>
              <a:t>Байкал </a:t>
            </a:r>
            <a:r>
              <a:rPr lang="en-US" sz="1100" dirty="0">
                <a:hlinkClick r:id="rId2"/>
              </a:rPr>
              <a:t>http://</a:t>
            </a:r>
            <a:r>
              <a:rPr lang="en-US" sz="1100" dirty="0" smtClean="0">
                <a:hlinkClick r:id="rId2"/>
              </a:rPr>
              <a:t>im4-tub-ru.yandex.net/i?id=10655094-05-72&amp;n=21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Байкал </a:t>
            </a:r>
            <a:r>
              <a:rPr lang="en-US" sz="1100" dirty="0">
                <a:hlinkClick r:id="rId3"/>
              </a:rPr>
              <a:t>http://</a:t>
            </a:r>
            <a:r>
              <a:rPr lang="en-US" sz="1100" dirty="0" smtClean="0">
                <a:hlinkClick r:id="rId3"/>
              </a:rPr>
              <a:t>ogogos.ru/uploads/images/lsgallery/2013/06/09/57eaad5512.jpg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Амеба </a:t>
            </a:r>
            <a:r>
              <a:rPr lang="en-US" sz="1100" dirty="0">
                <a:hlinkClick r:id="rId4"/>
              </a:rPr>
              <a:t>http://</a:t>
            </a:r>
            <a:r>
              <a:rPr lang="en-US" sz="1100" dirty="0" smtClean="0">
                <a:hlinkClick r:id="rId4"/>
              </a:rPr>
              <a:t>www.help-rus-student.ru/pictures/63/738_2.jpg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Диатомовая водоросль </a:t>
            </a:r>
            <a:r>
              <a:rPr lang="en-US" sz="1100" dirty="0">
                <a:hlinkClick r:id="rId5"/>
              </a:rPr>
              <a:t>http://</a:t>
            </a:r>
            <a:r>
              <a:rPr lang="en-US" sz="1100" dirty="0" smtClean="0">
                <a:hlinkClick r:id="rId5"/>
              </a:rPr>
              <a:t>upload.wikimedia.org/wikipedia/commons/thumb/e/e9/Haeckel_Diatomea.jpg/275px-Haeckel_Diatomea.jpg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Схема лунного затмения </a:t>
            </a:r>
            <a:r>
              <a:rPr lang="en-US" sz="1100" dirty="0">
                <a:hlinkClick r:id="rId6"/>
              </a:rPr>
              <a:t>http://</a:t>
            </a:r>
            <a:r>
              <a:rPr lang="en-US" sz="1100" dirty="0" smtClean="0">
                <a:hlinkClick r:id="rId6"/>
              </a:rPr>
              <a:t>upload.wikimedia.org/wikipedia/commons/thumb/9/9f/Lunar_eclipse-ru.svg/220px-Lunar_eclipse-ru.svg.png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Вид Луны при затмении </a:t>
            </a:r>
            <a:r>
              <a:rPr lang="en-US" sz="1100" dirty="0">
                <a:hlinkClick r:id="rId7"/>
              </a:rPr>
              <a:t>http://upload.wikimedia.org/wikipedia/commons/b/b6/2007-03-03_-_</a:t>
            </a:r>
            <a:r>
              <a:rPr lang="en-US" sz="1100" dirty="0" smtClean="0">
                <a:hlinkClick r:id="rId7"/>
              </a:rPr>
              <a:t>Lunar_Eclipse_small-43img.gif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Комета </a:t>
            </a:r>
            <a:r>
              <a:rPr lang="en-US" sz="1100" dirty="0">
                <a:hlinkClick r:id="rId8"/>
              </a:rPr>
              <a:t>http://</a:t>
            </a:r>
            <a:r>
              <a:rPr lang="en-US" sz="1100" dirty="0" smtClean="0">
                <a:hlinkClick r:id="rId8"/>
              </a:rPr>
              <a:t>upload.wikimedia.org/wikipedia/commons/thumb/1/14/Comet_Hale_Bopp.jpg/200px-Comet_Hale_Bopp.jpg</a:t>
            </a:r>
            <a:r>
              <a:rPr lang="ru-RU" sz="1100" dirty="0" smtClean="0"/>
              <a:t> </a:t>
            </a:r>
          </a:p>
          <a:p>
            <a:r>
              <a:rPr lang="ru-RU" sz="1100" dirty="0" smtClean="0"/>
              <a:t>Солнечное затмение </a:t>
            </a:r>
            <a:r>
              <a:rPr lang="en-US" sz="1100" dirty="0">
                <a:hlinkClick r:id="rId9"/>
              </a:rPr>
              <a:t>http://</a:t>
            </a:r>
            <a:r>
              <a:rPr lang="en-US" sz="1100" dirty="0" smtClean="0">
                <a:hlinkClick r:id="rId9"/>
              </a:rPr>
              <a:t>upload.wikimedia.org/wikipedia/commons/thumb/c/c7/Solar_eclipse_1999_4.jpg/300px-Solar_eclipse_1999_4.jpg</a:t>
            </a:r>
            <a:r>
              <a:rPr lang="ru-RU" sz="1100" dirty="0" smtClean="0"/>
              <a:t> </a:t>
            </a:r>
          </a:p>
          <a:p>
            <a:r>
              <a:rPr lang="ru-RU" sz="1100" u="sng" dirty="0">
                <a:hlinkClick r:id="rId10"/>
              </a:rPr>
              <a:t>http://video.mail.ru/mail/marisha77n/20/5079.html</a:t>
            </a:r>
            <a:r>
              <a:rPr lang="ru-RU" sz="1100" dirty="0"/>
              <a:t> «Цветочные часы» Хочу все знать </a:t>
            </a:r>
            <a:r>
              <a:rPr lang="ru-RU" sz="1100" dirty="0" smtClean="0"/>
              <a:t>с </a:t>
            </a:r>
            <a:r>
              <a:rPr lang="ru-RU" sz="1100" dirty="0"/>
              <a:t>Михаилом </a:t>
            </a:r>
            <a:r>
              <a:rPr lang="ru-RU" sz="1100" dirty="0" err="1" smtClean="0"/>
              <a:t>Ширвиндом</a:t>
            </a:r>
            <a:endParaRPr lang="ru-RU" sz="1100" dirty="0" smtClean="0"/>
          </a:p>
          <a:p>
            <a:r>
              <a:rPr lang="ru-RU" sz="1100" dirty="0"/>
              <a:t>шаблон презентации с макросом перетаскивания объектов  </a:t>
            </a:r>
            <a:r>
              <a:rPr lang="ru-RU" sz="1100" u="sng" dirty="0">
                <a:hlinkClick r:id="rId11"/>
              </a:rPr>
              <a:t>http://</a:t>
            </a:r>
            <a:r>
              <a:rPr lang="ru-RU" sz="1100" u="sng" dirty="0" smtClean="0">
                <a:hlinkClick r:id="rId11"/>
              </a:rPr>
              <a:t>it-n.ru/communities.aspx?cat_no=13748&amp;d_no=187986&amp;ext=Attachment.aspx?Id=76966</a:t>
            </a:r>
            <a:endParaRPr lang="ru-RU" sz="1100" u="sng" dirty="0" smtClean="0"/>
          </a:p>
          <a:p>
            <a:r>
              <a:rPr lang="ru-RU" sz="1100" dirty="0" smtClean="0"/>
              <a:t>В рефлексии использованы:</a:t>
            </a:r>
          </a:p>
          <a:p>
            <a:pPr lvl="1"/>
            <a:r>
              <a:rPr lang="en-US" sz="700" dirty="0">
                <a:hlinkClick r:id="rId12"/>
              </a:rPr>
              <a:t>http://im8-tub-ru.yandex.net/i?id=81673900-33-72&amp;n=21</a:t>
            </a:r>
            <a:r>
              <a:rPr lang="ru-RU" sz="700" dirty="0"/>
              <a:t> улыбающийся смайлик</a:t>
            </a:r>
          </a:p>
          <a:p>
            <a:pPr lvl="1"/>
            <a:r>
              <a:rPr lang="en-US" sz="700" dirty="0">
                <a:hlinkClick r:id="rId13"/>
              </a:rPr>
              <a:t>http://im7-tub-ru.yandex.net/i?id=84697071-03-72&amp;n=21</a:t>
            </a:r>
            <a:r>
              <a:rPr lang="ru-RU" sz="700" dirty="0"/>
              <a:t> серьезный смайлик</a:t>
            </a:r>
          </a:p>
          <a:p>
            <a:pPr lvl="1"/>
            <a:r>
              <a:rPr lang="en-US" sz="700" dirty="0">
                <a:hlinkClick r:id="rId14"/>
              </a:rPr>
              <a:t>http://im5-tub-ru.yandex.net/i?id=473503121-70-72&amp;n=21</a:t>
            </a:r>
            <a:r>
              <a:rPr lang="ru-RU" sz="700" dirty="0"/>
              <a:t> недовольный </a:t>
            </a:r>
            <a:r>
              <a:rPr lang="ru-RU" sz="700" dirty="0" smtClean="0"/>
              <a:t>смайлик</a:t>
            </a:r>
            <a:endParaRPr lang="ru-RU" sz="700" dirty="0"/>
          </a:p>
        </p:txBody>
      </p:sp>
      <p:sp>
        <p:nvSpPr>
          <p:cNvPr id="4" name="Умножение 3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иугольник 5">
            <a:hlinkClick r:id="rId15" action="ppaction://hlinksldjump"/>
          </p:cNvPr>
          <p:cNvSpPr/>
          <p:nvPr/>
        </p:nvSpPr>
        <p:spPr>
          <a:xfrm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Своя игра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викторина</a:t>
            </a:r>
            <a:endParaRPr lang="ru-RU" dirty="0"/>
          </a:p>
        </p:txBody>
      </p:sp>
      <p:sp>
        <p:nvSpPr>
          <p:cNvPr id="4" name="Пятиугольник 3">
            <a:hlinkClick r:id="rId3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632109" y="6252106"/>
            <a:ext cx="4953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/>
              <a:t>Плохотникова</a:t>
            </a:r>
            <a:r>
              <a:rPr lang="ru-RU" sz="1400" dirty="0" smtClean="0"/>
              <a:t> Оксана </a:t>
            </a:r>
            <a:r>
              <a:rPr lang="ru-RU" sz="1400" dirty="0" smtClean="0"/>
              <a:t>Григорьевна </a:t>
            </a:r>
            <a:r>
              <a:rPr lang="en-US" sz="1400" dirty="0" smtClean="0"/>
              <a:t>[</a:t>
            </a:r>
            <a:r>
              <a:rPr lang="ru-RU" sz="1400" dirty="0" smtClean="0"/>
              <a:t>261-585-765</a:t>
            </a:r>
            <a:r>
              <a:rPr lang="en-US" sz="1400" dirty="0" smtClean="0"/>
              <a:t>]</a:t>
            </a:r>
            <a:r>
              <a:rPr lang="ru-RU" sz="1400" dirty="0" smtClean="0"/>
              <a:t>,</a:t>
            </a:r>
            <a:endParaRPr lang="ru-RU" sz="1400" dirty="0" smtClean="0"/>
          </a:p>
          <a:p>
            <a:r>
              <a:rPr lang="ru-RU" sz="1400" dirty="0" smtClean="0"/>
              <a:t>МБОУ «</a:t>
            </a:r>
            <a:r>
              <a:rPr lang="ru-RU" sz="1400" dirty="0" err="1" smtClean="0"/>
              <a:t>Оссорская</a:t>
            </a:r>
            <a:r>
              <a:rPr lang="ru-RU" sz="1400" dirty="0" smtClean="0"/>
              <a:t> СОШ», </a:t>
            </a:r>
            <a:r>
              <a:rPr lang="ru-RU" sz="1400" dirty="0" smtClean="0"/>
              <a:t>учитель географии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8033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9817" y="2132856"/>
            <a:ext cx="7284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Какое озеро самое пресное в мире?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48652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pic>
        <p:nvPicPr>
          <p:cNvPr id="1026" name="Picture 2" descr="http://img1.liveinternet.ru/images/attach/c/8/101/880/101880367_large_5177462_large_16_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136369"/>
            <a:ext cx="3822030" cy="25141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ogogos.ru/uploads/images/lsgallery/2013/06/09/57eaad55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136369"/>
            <a:ext cx="3244102" cy="25141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10072" y="5162626"/>
            <a:ext cx="1260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Comic Sans MS" pitchFamily="66" charset="0"/>
              </a:rPr>
              <a:t>Байкал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9" name="Пятиугольник 8">
            <a:hlinkClick r:id="rId4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1704" y="0"/>
            <a:ext cx="9165704" cy="6873302"/>
          </a:xfrm>
          <a:prstGeom prst="rect">
            <a:avLst/>
          </a:prstGeom>
          <a:solidFill>
            <a:schemeClr val="bg1">
              <a:lumMod val="5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http://img1.liveinternet.ru/images/attach/c/8/101/880/101880367_large_5177462_large_16_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2106" y="1330647"/>
            <a:ext cx="6379788" cy="419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7600456" y="1186631"/>
            <a:ext cx="320566" cy="288032"/>
            <a:chOff x="7600456" y="1186631"/>
            <a:chExt cx="320566" cy="288032"/>
          </a:xfrm>
        </p:grpSpPr>
        <p:sp>
          <p:nvSpPr>
            <p:cNvPr id="13" name="Овал 12"/>
            <p:cNvSpPr/>
            <p:nvPr/>
          </p:nvSpPr>
          <p:spPr>
            <a:xfrm>
              <a:off x="7600456" y="1186631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Умножение 13"/>
            <p:cNvSpPr/>
            <p:nvPr/>
          </p:nvSpPr>
          <p:spPr>
            <a:xfrm>
              <a:off x="7602765" y="1214396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Picture 4" descr="http://ogogos.ru/uploads/images/lsgallery/2013/06/09/57eaad551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870" y="1220923"/>
            <a:ext cx="5698261" cy="44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184741" y="1042615"/>
            <a:ext cx="320566" cy="288032"/>
            <a:chOff x="7184741" y="1042615"/>
            <a:chExt cx="320566" cy="288032"/>
          </a:xfrm>
        </p:grpSpPr>
        <p:sp>
          <p:nvSpPr>
            <p:cNvPr id="20" name="Овал 19"/>
            <p:cNvSpPr/>
            <p:nvPr/>
          </p:nvSpPr>
          <p:spPr>
            <a:xfrm>
              <a:off x="7184741" y="1042615"/>
              <a:ext cx="318257" cy="288032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Умножение 20"/>
            <p:cNvSpPr/>
            <p:nvPr/>
          </p:nvSpPr>
          <p:spPr>
            <a:xfrm>
              <a:off x="7187050" y="1070380"/>
              <a:ext cx="318257" cy="232502"/>
            </a:xfrm>
            <a:prstGeom prst="mathMultiply">
              <a:avLst>
                <a:gd name="adj1" fmla="val 26616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641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1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8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200" y="2132856"/>
            <a:ext cx="64475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парниковый эффект?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48652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4293096"/>
            <a:ext cx="70567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b="1" dirty="0" err="1"/>
              <a:t>Парнико́вый</a:t>
            </a:r>
            <a:r>
              <a:rPr lang="ru-RU" sz="2400" b="1" dirty="0"/>
              <a:t> </a:t>
            </a:r>
            <a:r>
              <a:rPr lang="ru-RU" sz="2400" b="1" dirty="0" err="1"/>
              <a:t>эффе́кт</a:t>
            </a:r>
            <a:r>
              <a:rPr lang="ru-RU" sz="2400" dirty="0"/>
              <a:t> — повышение температуры нижних слоёв атмосферы планеты по сравнению с эффективной температурой, то есть температурой теплового излучения планеты, наблюдаемого из космоса.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10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atin typeface="Comic Sans MS" pitchFamily="66" charset="0"/>
              </a:rPr>
              <a:t>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5589" y="2132856"/>
            <a:ext cx="5392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Движутся ли континенты?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486522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293096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ru-RU" sz="2400" dirty="0"/>
              <a:t>Теория о том, что континенты движутся, впервые была выдвинута немецким ученым Альфредом </a:t>
            </a:r>
            <a:r>
              <a:rPr lang="ru-RU" sz="2400" dirty="0" err="1"/>
              <a:t>Вегенером</a:t>
            </a:r>
            <a:r>
              <a:rPr lang="ru-RU" sz="2400" dirty="0"/>
              <a:t> в 1912 </a:t>
            </a:r>
            <a:r>
              <a:rPr lang="ru-RU" sz="2400" dirty="0" smtClean="0"/>
              <a:t>году. </a:t>
            </a:r>
          </a:p>
          <a:p>
            <a:pPr indent="447675" algn="just"/>
            <a:r>
              <a:rPr lang="ru-RU" sz="2400" dirty="0" err="1"/>
              <a:t>Вегенер</a:t>
            </a:r>
            <a:r>
              <a:rPr lang="ru-RU" sz="2400" dirty="0"/>
              <a:t> решил, что все континенты сначала входили в один большой континент, потом они разошлись и заняли сегодняшнее положение.</a:t>
            </a:r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73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10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4938" y="2132856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Как образуются вулканы?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Пятиугольник 4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07504" y="6252107"/>
            <a:ext cx="648072" cy="590203"/>
          </a:xfrm>
          <a:prstGeom prst="mathMultiply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116632"/>
            <a:ext cx="144016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latin typeface="Comic Sans MS" pitchFamily="66" charset="0"/>
              </a:rPr>
              <a:t>География 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88024" y="1166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latin typeface="Comic Sans MS" pitchFamily="66" charset="0"/>
              </a:rPr>
              <a:t>20</a:t>
            </a:r>
            <a:endParaRPr 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3465" y="2132856"/>
            <a:ext cx="3817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Comic Sans MS" pitchFamily="66" charset="0"/>
              </a:rPr>
              <a:t>Что такое муссон?</a:t>
            </a:r>
            <a:endParaRPr lang="ru-RU" sz="3200" dirty="0">
              <a:latin typeface="Comic Sans MS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63888" y="3234494"/>
            <a:ext cx="2016224" cy="5040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Comic Sans MS" pitchFamily="66" charset="0"/>
              </a:rPr>
              <a:t>Ответ</a:t>
            </a:r>
            <a:endParaRPr lang="ru-RU" sz="2400" dirty="0"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933056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7675" algn="just"/>
            <a:r>
              <a:rPr lang="vi-VN" sz="2400" b="1" dirty="0"/>
              <a:t>Муссо́н</a:t>
            </a:r>
            <a:r>
              <a:rPr lang="vi-VN" sz="2400" dirty="0"/>
              <a:t> </a:t>
            </a:r>
            <a:r>
              <a:rPr lang="en-US" sz="2400" dirty="0" smtClean="0"/>
              <a:t>— </a:t>
            </a:r>
            <a:r>
              <a:rPr lang="vi-VN" sz="2400" dirty="0"/>
              <a:t>устойчивые ветры, периодически меняющие свое направление; летом дуют с океана, зимой - с суши; свойственны тропическим областям и некоторым приморским странам умеренного пояса (Дальний Восток). Муссонный климат характеризуется повышенной влажностью в летний </a:t>
            </a:r>
            <a:r>
              <a:rPr lang="vi-VN" sz="2400" dirty="0" smtClean="0"/>
              <a:t>период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7" name="Пятиугольник 6">
            <a:hlinkClick r:id="rId2" action="ppaction://hlinksldjump"/>
          </p:cNvPr>
          <p:cNvSpPr/>
          <p:nvPr/>
        </p:nvSpPr>
        <p:spPr>
          <a:xfrm rot="10800000">
            <a:off x="8532440" y="6367189"/>
            <a:ext cx="432048" cy="360040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7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Викторина Своя игра">
  <a:themeElements>
    <a:clrScheme name="Wrapper">
      <a:dk1>
        <a:sysClr val="windowText" lastClr="000000"/>
      </a:dk1>
      <a:lt1>
        <a:sysClr val="window" lastClr="FFFFFF"/>
      </a:lt1>
      <a:dk2>
        <a:srgbClr val="006270"/>
      </a:dk2>
      <a:lt2>
        <a:srgbClr val="FBFEC6"/>
      </a:lt2>
      <a:accent1>
        <a:srgbClr val="A0C435"/>
      </a:accent1>
      <a:accent2>
        <a:srgbClr val="F29F26"/>
      </a:accent2>
      <a:accent3>
        <a:srgbClr val="08BBDB"/>
      </a:accent3>
      <a:accent4>
        <a:srgbClr val="687CDD"/>
      </a:accent4>
      <a:accent5>
        <a:srgbClr val="28C874"/>
      </a:accent5>
      <a:accent6>
        <a:srgbClr val="E47963"/>
      </a:accent6>
      <a:hlink>
        <a:srgbClr val="64C143"/>
      </a:hlink>
      <a:folHlink>
        <a:srgbClr val="9A9A9A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Calligraph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30000"/>
              </a:schemeClr>
            </a:gs>
            <a:gs pos="50000">
              <a:schemeClr val="phClr">
                <a:tint val="45000"/>
                <a:satMod val="220000"/>
              </a:schemeClr>
            </a:gs>
            <a:gs pos="100000">
              <a:schemeClr val="phClr">
                <a:tint val="90000"/>
                <a:satMod val="13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200000"/>
              </a:schemeClr>
            </a:gs>
            <a:gs pos="50000">
              <a:schemeClr val="phClr">
                <a:tint val="100000"/>
                <a:shade val="60000"/>
                <a:hueMod val="100000"/>
                <a:satMod val="180000"/>
              </a:schemeClr>
            </a:gs>
            <a:gs pos="100000">
              <a:schemeClr val="phClr">
                <a:tint val="100000"/>
                <a:shade val="90000"/>
                <a:hueMod val="100000"/>
                <a:satMod val="2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50600">
              <a:schemeClr val="phClr">
                <a:alpha val="40000"/>
              </a:schemeClr>
            </a:glow>
          </a:effectLst>
        </a:effectStyle>
        <a:effectStyle>
          <a:effectLst>
            <a:glow rad="101600">
              <a:schemeClr val="phClr">
                <a:alpha val="60000"/>
              </a:schemeClr>
            </a:glow>
          </a:effectLst>
          <a:scene3d>
            <a:camera prst="isometricLeftDown" fov="0">
              <a:rot lat="0" lon="0" rev="0"/>
            </a:camera>
            <a:lightRig rig="harsh" dir="tl">
              <a:rot lat="0" lon="0" rev="14280000"/>
            </a:lightRig>
          </a:scene3d>
          <a:sp3d prstMaterial="flat">
            <a:bevelT w="38100" h="50800" prst="softRound"/>
          </a:sp3d>
        </a:effectStyle>
        <a:effectStyle>
          <a:effectLst>
            <a:glow>
              <a:schemeClr val="phClr"/>
            </a:glow>
          </a:effectLst>
          <a:scene3d>
            <a:camera prst="isometricLeftDown">
              <a:rot lat="0" lon="0" rev="0"/>
            </a:camera>
            <a:lightRig rig="harsh" dir="tl">
              <a:rot lat="0" lon="0" rev="1428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DA432B2-95E8-4AFB-A408-2EFCC0E842B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Викторина Своя игра</Template>
  <TotalTime>0</TotalTime>
  <Words>1330</Words>
  <Application>Microsoft Office PowerPoint</Application>
  <PresentationFormat>Экран (4:3)</PresentationFormat>
  <Paragraphs>298</Paragraphs>
  <Slides>49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1" baseType="lpstr">
      <vt:lpstr>Викторина Своя игра</vt:lpstr>
      <vt:lpstr>Презентация</vt:lpstr>
      <vt:lpstr>Своя игра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Дополнительные материалы</vt:lpstr>
      <vt:lpstr>Презентация PowerPoint</vt:lpstr>
      <vt:lpstr>Дополнительные материалы</vt:lpstr>
      <vt:lpstr>Дополнительные материалы</vt:lpstr>
      <vt:lpstr>Дополнительные материалы</vt:lpstr>
      <vt:lpstr>Литература</vt:lpstr>
      <vt:lpstr>Своя игра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2013-12-21T01:27:00Z</dcterms:created>
  <dcterms:modified xsi:type="dcterms:W3CDTF">2013-12-21T01:57:04Z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TC103626499990</vt:lpwstr>
  </property>
</Properties>
</file>