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0" r:id="rId1"/>
  </p:sldMasterIdLst>
  <p:notesMasterIdLst>
    <p:notesMasterId r:id="rId31"/>
  </p:notesMasterIdLst>
  <p:sldIdLst>
    <p:sldId id="257" r:id="rId2"/>
    <p:sldId id="258" r:id="rId3"/>
    <p:sldId id="260" r:id="rId4"/>
    <p:sldId id="262" r:id="rId5"/>
    <p:sldId id="283" r:id="rId6"/>
    <p:sldId id="267" r:id="rId7"/>
    <p:sldId id="268" r:id="rId8"/>
    <p:sldId id="284" r:id="rId9"/>
    <p:sldId id="285" r:id="rId10"/>
    <p:sldId id="263" r:id="rId11"/>
    <p:sldId id="264" r:id="rId12"/>
    <p:sldId id="265" r:id="rId13"/>
    <p:sldId id="266" r:id="rId14"/>
    <p:sldId id="269" r:id="rId15"/>
    <p:sldId id="286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FF74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5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93DFE-6A21-4C90-93CF-F0176414F73D}" type="datetimeFigureOut">
              <a:rPr lang="ru-RU" smtClean="0"/>
              <a:t>20.12.2013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43239-4D94-45AA-AEBE-6502D07F1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730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43239-4D94-45AA-AEBE-6502D07F170C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05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0D9FE-C150-4937-BD8C-1D2516ED6B0C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FDF4E-F91C-469D-8BAA-2C4716982DA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84363-5311-485C-BDCF-5DB4845779CB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85E7818-1615-461F-9534-9CCF31AFD1EE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94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3400" y="1828800"/>
            <a:ext cx="40005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33400" y="3924300"/>
            <a:ext cx="40005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1EE0868-C576-470A-8D2C-D66B62BB648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27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1540-CC37-40D4-9E20-6B4FCAF5D17D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C2E1A-8E14-462A-AE70-58383454A31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89588-3332-47B0-B5AF-45811C483834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BE0C3-58EB-4B6A-996C-35227CA0449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F7374-9E9A-4FFB-A20D-648A80CB6FB2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FD900-7AEA-4A63-B3D8-15D278DFDCD6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2CA4E-FF89-400F-9A4F-BD407013B30A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12594-E385-4C1D-BBAF-06ACC48CD363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D7991D-49B8-4E27-80F0-64724ABBED28}" type="slidenum">
              <a:rPr lang="ru-RU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FF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2" r:id="rId12"/>
    <p:sldLayoutId id="214748405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ltika-diving.ru/files/leonardo_da_vinci.jpg" TargetMode="External"/><Relationship Id="rId2" Type="http://schemas.openxmlformats.org/officeDocument/2006/relationships/hyperlink" Target="http://ru.wikipedia.org/wiki/%D0%9B%D0%B5%D0%BE%D0%BD%D0%B0%D1%80%D0%B4%D0%BE_%D0%B4%D0%B0_%D0%92%D0%B8%D0%BD%D1%87%D0%B8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upload.wikimedia.org/wikipedia/ru/6/62/800px-Hornet-vespa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hyperlink" Target="http://www.fotobw.ru/gal/insect/007_m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5%D0%BE%D0%BD%D0%B0%D1%80%D0%B4%D0%BE_%D0%B4%D0%B0_%D0%92%D0%B8%D0%BD%D1%87%D0%B8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ru.wikipedia.org/wiki/%D0%9E%D1%80%D0%BD%D0%B8%D1%82%D0%BE%D0%BF%D1%82%D0%B5%D1%80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virtlib.odessa.net/people/leonardo/img/mechan70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empire.ru/gologramma01.jpg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00"/>
            <a:ext cx="8229600" cy="288032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так обо всем позаботилась, что повсюду ты находишь чему учиться.»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600200"/>
            <a:ext cx="4038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4100" dirty="0" smtClean="0">
              <a:hlinkClick r:id="rId2" tooltip="Леонардо да Винчи"/>
            </a:endParaRPr>
          </a:p>
          <a:p>
            <a:pPr>
              <a:buFont typeface="Wingdings" pitchFamily="2" charset="2"/>
              <a:buNone/>
            </a:pPr>
            <a:r>
              <a:rPr lang="ru-RU" sz="4100" dirty="0" smtClean="0">
                <a:hlinkClick r:id="rId2" tooltip="Леонардо да Винчи"/>
              </a:rPr>
              <a:t>Леонардо </a:t>
            </a:r>
            <a:r>
              <a:rPr lang="ru-RU" sz="4100" dirty="0">
                <a:hlinkClick r:id="rId2" tooltip="Леонардо да Винчи"/>
              </a:rPr>
              <a:t>да Винчи</a:t>
            </a:r>
            <a:endParaRPr lang="en-US" sz="4100" dirty="0"/>
          </a:p>
          <a:p>
            <a:pPr>
              <a:buFont typeface="Wingdings" pitchFamily="2" charset="2"/>
              <a:buNone/>
            </a:pPr>
            <a:r>
              <a:rPr lang="ru-RU" sz="2000" dirty="0"/>
              <a:t>     Великий итальянский ученый, философ, мыслитель эпохи Возрождения.</a:t>
            </a:r>
            <a:endParaRPr lang="en-US" sz="2000" dirty="0"/>
          </a:p>
          <a:p>
            <a:pPr>
              <a:buFont typeface="Wingdings" pitchFamily="2" charset="2"/>
              <a:buNone/>
            </a:pPr>
            <a:endParaRPr lang="en-US" sz="2000" dirty="0"/>
          </a:p>
          <a:p>
            <a:pPr>
              <a:buFont typeface="Wingdings" pitchFamily="2" charset="2"/>
              <a:buNone/>
            </a:pPr>
            <a:endParaRPr lang="ru-RU" sz="2000" dirty="0"/>
          </a:p>
        </p:txBody>
      </p:sp>
      <p:pic>
        <p:nvPicPr>
          <p:cNvPr id="26628" name="Picture 4" descr="Картинка 4 из 493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3671887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18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ЗМЕИНЫЙ ЗУБ</a:t>
            </a:r>
          </a:p>
        </p:txBody>
      </p:sp>
      <p:pic>
        <p:nvPicPr>
          <p:cNvPr id="57348" name="Picture 4" descr="0629_01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1658273"/>
            <a:ext cx="4038600" cy="2705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347" name="Picture 3" descr="0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58273"/>
            <a:ext cx="403225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84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964613" cy="113982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 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иглы</a:t>
            </a:r>
          </a:p>
        </p:txBody>
      </p:sp>
      <p:pic>
        <p:nvPicPr>
          <p:cNvPr id="58371" name="Picture 3" descr="kletchatk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141663"/>
            <a:ext cx="238125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4" descr="11915434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636838"/>
            <a:ext cx="28575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57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Лотос </a:t>
            </a:r>
            <a:r>
              <a:rPr lang="ru-RU" sz="4800" dirty="0" smtClean="0">
                <a:solidFill>
                  <a:schemeClr val="folHlink"/>
                </a:solidFill>
              </a:rPr>
              <a:t>  </a:t>
            </a:r>
            <a:endParaRPr lang="ru-RU" sz="4800" dirty="0">
              <a:solidFill>
                <a:schemeClr val="folHlink"/>
              </a:solidFill>
            </a:endParaRPr>
          </a:p>
        </p:txBody>
      </p:sp>
      <p:pic>
        <p:nvPicPr>
          <p:cNvPr id="99333" name="Picture 5" descr="555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8325" y="1772816"/>
            <a:ext cx="5467350" cy="3781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30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49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Лотос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краска «</a:t>
            </a:r>
            <a:r>
              <a:rPr lang="ru-RU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лотосан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56323" name="Picture 3" descr="555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" y="2420888"/>
            <a:ext cx="4000500" cy="24907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1"/>
            <a:ext cx="4038600" cy="4205063"/>
          </a:xfrm>
        </p:spPr>
        <p:txBody>
          <a:bodyPr/>
          <a:lstStyle/>
          <a:p>
            <a:endParaRPr lang="ru-RU" sz="2700" b="1" dirty="0" smtClean="0"/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лепестки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белого лотоса  усеяны крошечными остриями, на которых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частички пыли и грязи легко смываются каплями дождя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160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Основание Эйфелевой башни напоминает костную структуру головки бедренной кости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3284538"/>
            <a:ext cx="2808288" cy="2665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0" name="Rectangle 4"/>
          <p:cNvSpPr>
            <a:spLocks noGrp="1" noChangeArrowheads="1"/>
          </p:cNvSpPr>
          <p:nvPr>
            <p:ph sz="quarter" idx="14"/>
          </p:nvPr>
        </p:nvSpPr>
        <p:spPr>
          <a:xfrm>
            <a:off x="4325938" y="692696"/>
            <a:ext cx="4494534" cy="6912768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ru-RU" sz="1800" dirty="0">
              <a:latin typeface="Franklin Gothic Book" pitchFamily="34" charset="0"/>
            </a:endParaRPr>
          </a:p>
          <a:p>
            <a:pPr>
              <a:lnSpc>
                <a:spcPct val="80000"/>
              </a:lnSpc>
            </a:pPr>
            <a:endParaRPr lang="ru-RU" sz="1800" dirty="0" smtClean="0">
              <a:latin typeface="Franklin Gothic Book" pitchFamily="34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latin typeface="Franklin Gothic Book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300-метровая башня инженера-мостовика Александра Гюстава Эйфеля стала своеобразным символом Парижа.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Интересно, что конструкция Эйфелевой башни в точности повторяет строение большой берцовой кости, легко выдерживающей тяжесть человеческого тела. Совпадают даже углы между несущими поверхностями.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723677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Эйфелева башня и берцовая кость</a:t>
            </a:r>
          </a:p>
        </p:txBody>
      </p:sp>
      <p:pic>
        <p:nvPicPr>
          <p:cNvPr id="39941" name="Picture 5" descr="13"/>
          <p:cNvPicPr>
            <a:picLocks noChangeAspect="1" noChangeArrowheads="1"/>
          </p:cNvPicPr>
          <p:nvPr/>
        </p:nvPicPr>
        <p:blipFill>
          <a:blip r:embed="rId3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773238"/>
            <a:ext cx="158432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23850" y="1844675"/>
            <a:ext cx="18716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/>
              <a:t>Костная структура головки бедренной кости</a:t>
            </a:r>
            <a:r>
              <a:rPr lang="ru-RU" sz="1200"/>
              <a:t> 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492500" y="5373688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200" b="1">
                <a:effectLst>
                  <a:outerShdw blurRad="38100" dist="38100" dir="2700000" algn="tl">
                    <a:srgbClr val="666633"/>
                  </a:outerShdw>
                </a:effectLst>
              </a:rPr>
              <a:t>Строительство Эйфелевой башни</a:t>
            </a:r>
            <a:r>
              <a:rPr lang="ru-RU" sz="12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7112958"/>
      </p:ext>
    </p:extLst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6" name="Picture 6" descr="67076_200610091404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205038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/>
              <a:t>         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Нобелевская премия</a:t>
            </a:r>
          </a:p>
        </p:txBody>
      </p:sp>
    </p:spTree>
    <p:extLst>
      <p:ext uri="{BB962C8B-B14F-4D97-AF65-F5344CB8AC3E}">
        <p14:creationId xmlns:p14="http://schemas.microsoft.com/office/powerpoint/2010/main" val="198190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tx1"/>
                </a:solidFill>
              </a:rPr>
              <a:t>         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</a:t>
            </a:r>
            <a:b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задание №1   Изобретение !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--------- тоже была изобретена не человеком, а стенными осами и шершнями. Они разжевывали старую -----------, производя 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при этом серую -------- для постройки своих гнезд. За осами, очевидно, подсмотрел китаец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Цай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Лунь, который нашел способ делать -------.</a:t>
            </a:r>
          </a:p>
        </p:txBody>
      </p:sp>
    </p:spTree>
    <p:extLst>
      <p:ext uri="{BB962C8B-B14F-4D97-AF65-F5344CB8AC3E}">
        <p14:creationId xmlns:p14="http://schemas.microsoft.com/office/powerpoint/2010/main" val="359335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7924800" cy="922114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   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Изобретение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бумаги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тоже была изобретена не человеком, а стенными осами и шершнями. Они разжевывали старую </a:t>
            </a:r>
            <a:r>
              <a:rPr lang="ru-RU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древесину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производя при этом серую </a:t>
            </a:r>
            <a:r>
              <a:rPr lang="ru-RU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бумагу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постройки своих гнезд. За осами, очевидно, подсмотрел китаец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Цай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Лунь, который нашел способ делать </a:t>
            </a:r>
            <a:r>
              <a:rPr lang="ru-RU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бумагу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87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2" y="277813"/>
            <a:ext cx="7761287" cy="1139825"/>
          </a:xfrm>
        </p:spPr>
        <p:txBody>
          <a:bodyPr/>
          <a:lstStyle/>
          <a:p>
            <a:pPr algn="ctr"/>
            <a:r>
              <a:rPr lang="ru-RU" dirty="0"/>
              <a:t>         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шершни ,осы и бумага</a:t>
            </a:r>
          </a:p>
        </p:txBody>
      </p:sp>
      <p:pic>
        <p:nvPicPr>
          <p:cNvPr id="41987" name="Picture 3" descr="Изображение:800px-Hornet-vesp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28775"/>
            <a:ext cx="4175125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Картинка 1 из 1859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628775"/>
            <a:ext cx="3816350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73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1"/>
                </a:solidFill>
              </a:rPr>
              <a:t>           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 2 </a:t>
            </a:r>
            <a:b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задание №1 Изобретение !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видов водяных жуков, прихватив воздушный пузырь опускается с ним под ------  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Пузырь служит в качестве ---------. Он принимает от жука углекислый газ, выпускает его в воду, а из нее набирает растворенный в воде кислород. Таким образом жук---------. Жак-Ив Кусто просто позаимствовал идею      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------- у этого замечательного насекомого. </a:t>
            </a:r>
          </a:p>
        </p:txBody>
      </p:sp>
    </p:spTree>
    <p:extLst>
      <p:ext uri="{BB962C8B-B14F-4D97-AF65-F5344CB8AC3E}">
        <p14:creationId xmlns:p14="http://schemas.microsoft.com/office/powerpoint/2010/main" val="30515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i="1" dirty="0"/>
              <a:t>          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развития</a:t>
            </a:r>
            <a:b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0" name="Picture 4" descr="le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00200"/>
            <a:ext cx="3048000" cy="4279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300"/>
              <a:t>Идея применения знаний о живой природе для решения инженерных задач принадлежит </a:t>
            </a:r>
            <a:r>
              <a:rPr lang="ru-RU" sz="4100">
                <a:hlinkClick r:id="rId3" tooltip="Леонардо да Винчи"/>
              </a:rPr>
              <a:t>Леонардо да Винчи</a:t>
            </a:r>
            <a:r>
              <a:rPr lang="ru-RU" sz="4100"/>
              <a:t>,</a:t>
            </a:r>
            <a:r>
              <a:rPr lang="ru-RU" sz="2300"/>
              <a:t> который пытался построить летательный аппарат с машущими крыльями, как у птиц: </a:t>
            </a:r>
            <a:r>
              <a:rPr lang="ru-RU" sz="2300">
                <a:hlinkClick r:id="rId4" tooltip="Орнитоптер"/>
              </a:rPr>
              <a:t>орнитоптер</a:t>
            </a:r>
            <a:r>
              <a:rPr lang="ru-RU" sz="23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51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Изобретение </a:t>
            </a:r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акваланга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видов водяных жуков, прихватив воздушный пузырь опускается с ним под</a:t>
            </a:r>
            <a:r>
              <a:rPr lang="ru-RU" sz="28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воду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Пузырь служит в качестве </a:t>
            </a:r>
            <a:r>
              <a:rPr lang="ru-RU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легкого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 принимает от жука углекислый газ, выпускает его в воду, а из нее набирает растворенный </a:t>
            </a:r>
          </a:p>
          <a:p>
            <a:pPr>
              <a:buFont typeface="Wingdings" pitchFamily="2" charset="2"/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в воде кислород. Таким образом жук </a:t>
            </a:r>
            <a:r>
              <a:rPr lang="ru-RU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дышит.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Жак-Ив Кусто  просто позаимствовал идею </a:t>
            </a:r>
            <a:r>
              <a:rPr lang="ru-RU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акваланга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этого замечательного насекомого. </a:t>
            </a:r>
          </a:p>
          <a:p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49244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  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изобретение акваланга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3012" name="Picture 4" descr="pou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72816"/>
            <a:ext cx="2525861" cy="36963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/>
              <a:t> </a:t>
            </a:r>
          </a:p>
        </p:txBody>
      </p:sp>
      <p:pic>
        <p:nvPicPr>
          <p:cNvPr id="43013" name="Picture 5" descr="pou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024" y="2420888"/>
            <a:ext cx="3457078" cy="216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01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7924800" cy="157018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1.      Задание № 2.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Кровеносные сосуды и нефтепровод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51388" y="1988840"/>
            <a:ext cx="4392612" cy="4032448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Японцы подметили, что стенки кровеносных сосудов ------------, и догадались перенести природный опыт на нефтепроводы. В результате ---------- способность труб резко возросла. </a:t>
            </a:r>
          </a:p>
        </p:txBody>
      </p:sp>
      <p:pic>
        <p:nvPicPr>
          <p:cNvPr id="7173" name="Picture 5" descr="i?id=27172816&amp;tov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0888"/>
            <a:ext cx="2995613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48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7924800" cy="142617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1.      Задание № 2.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Кровеносные сосуды и нефтепровод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35488" y="1828800"/>
            <a:ext cx="4608512" cy="403860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Японцы подметили, что стенки кровеносных сосудов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шероховаты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догадались перенести природный опыт на нефтепроводы. В результате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пропускная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труб резко возросла.</a:t>
            </a:r>
          </a:p>
        </p:txBody>
      </p:sp>
      <p:pic>
        <p:nvPicPr>
          <p:cNvPr id="106500" name="Picture 4" descr="i?id=27172816&amp;tov=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2276872"/>
            <a:ext cx="2995613" cy="2614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25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   Задание № 2</a:t>
            </a:r>
            <a:b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Муха и прибор для авиации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196" name="Picture 4" descr="0_1bc3_9d1ecc7d_X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844675"/>
            <a:ext cx="3213100" cy="1951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5" descr="ins-glan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3933825"/>
            <a:ext cx="3240088" cy="1871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140200" y="1828800"/>
            <a:ext cx="4546600" cy="462453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бионики оказалось очень полезной.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Глаза мухи ---------- .Муха одновременно видит не одно, а много изображений какого-либо предмета. Когда это предмет движется, то он как бы переходит от одного изображения в другое. А это дает возможность с большой точностью определять -----------движения тела.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Этот принцип устройства  глаз был изучен и  инженеры создали новый прибор - “глаз мухи”, предназначенный для  определения  ----------  самолетов.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9317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85952"/>
            <a:ext cx="8153400" cy="110308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   Задание № 2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Муха и прибор для авиации.</a:t>
            </a:r>
          </a:p>
        </p:txBody>
      </p:sp>
      <p:pic>
        <p:nvPicPr>
          <p:cNvPr id="63492" name="Picture 4" descr="0_1bc3_9d1ecc7d_X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599166"/>
            <a:ext cx="3168650" cy="1951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493" name="Picture 5" descr="ins-glan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188" y="3717032"/>
            <a:ext cx="3175000" cy="18716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491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3707904" y="1412776"/>
            <a:ext cx="5256583" cy="4896544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ru-RU" sz="6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уха </a:t>
            </a:r>
            <a:r>
              <a:rPr lang="ru-RU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бионики оказалось очень полезной.  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ru-RU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Глаза </a:t>
            </a:r>
            <a:r>
              <a:rPr lang="ru-RU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мухи </a:t>
            </a:r>
            <a:r>
              <a:rPr lang="ru-RU" sz="6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фасеточные</a:t>
            </a:r>
            <a:r>
              <a:rPr lang="ru-RU" sz="6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Муха одновременно видит не одно, а много изображений какого-либо предмета. Когда это предмет движется, то он как бы переходит от одного изображения в другое. А это дает возможность с большой точностью определять </a:t>
            </a:r>
            <a:r>
              <a:rPr lang="ru-RU" sz="6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</a:t>
            </a:r>
            <a:r>
              <a:rPr lang="ru-RU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движения тела. </a:t>
            </a:r>
            <a:br>
              <a:rPr lang="ru-RU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Этот принцип устройства  глаз был изучен и  инженеры создали новый прибор - “глаз мухи”, предназначенный для определения </a:t>
            </a:r>
            <a:r>
              <a:rPr lang="ru-RU" sz="6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скорости </a:t>
            </a:r>
            <a:r>
              <a:rPr lang="ru-RU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самолетов. </a:t>
            </a:r>
            <a:br>
              <a:rPr lang="ru-RU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8764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7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476672"/>
            <a:ext cx="8712968" cy="1143000"/>
          </a:xfrm>
        </p:spPr>
        <p:txBody>
          <a:bodyPr/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задание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Написать эссе на тему  «Бионика»</a:t>
            </a:r>
          </a:p>
        </p:txBody>
      </p:sp>
      <p:sp>
        <p:nvSpPr>
          <p:cNvPr id="89098" name="Rectangle 10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619672"/>
            <a:ext cx="8568952" cy="440161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Какое значение имеет изучение биологии для научно-технического прогресса?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Какими свойствами должен обладать специалист, занимающийся бионикой.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3.Почему необходимо так наблюдать за природой и брать у неё примеры?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Почему живые организмы служат нам примером?</a:t>
            </a:r>
          </a:p>
        </p:txBody>
      </p:sp>
    </p:spTree>
    <p:extLst>
      <p:ext uri="{BB962C8B-B14F-4D97-AF65-F5344CB8AC3E}">
        <p14:creationId xmlns:p14="http://schemas.microsoft.com/office/powerpoint/2010/main" val="194665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526640" y="2276475"/>
            <a:ext cx="3097212" cy="345757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19" name="Picture 3" descr="CA8L2NW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69" y="2539604"/>
            <a:ext cx="1223963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827088" y="3825479"/>
            <a:ext cx="27368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/>
              <a:t>Зеленый лист и солнечные батареи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4032250" y="333375"/>
            <a:ext cx="4537075" cy="3455988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24" name="Picture 8" descr="CAIJS7WB эхолокато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765175"/>
            <a:ext cx="935038" cy="93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788024" y="2205038"/>
            <a:ext cx="216024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Явление радио- и </a:t>
            </a:r>
            <a:r>
              <a:rPr lang="ru-RU" b="1" dirty="0" err="1"/>
              <a:t>эхолокации</a:t>
            </a:r>
            <a:endParaRPr lang="ru-RU" b="1" dirty="0"/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7092950" y="1773238"/>
            <a:ext cx="1655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локаторы</a:t>
            </a:r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3889375" y="3933825"/>
            <a:ext cx="4679950" cy="208756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29" name="Picture 13" descr="CA6W781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6" r="21022"/>
          <a:stretch>
            <a:fillRect/>
          </a:stretch>
        </p:blipFill>
        <p:spPr bwMode="auto">
          <a:xfrm>
            <a:off x="6372225" y="4582318"/>
            <a:ext cx="863600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1" name="Picture 15" descr="CA6PB65F"/>
          <p:cNvPicPr>
            <a:picLocks noChangeAspect="1" noChangeArrowheads="1"/>
          </p:cNvPicPr>
          <p:nvPr/>
        </p:nvPicPr>
        <p:blipFill>
          <a:blip r:embed="rId6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403" y="4075906"/>
            <a:ext cx="873125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5076825" y="4149725"/>
            <a:ext cx="3095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/>
              <a:t>        Реактивное </a:t>
            </a:r>
            <a:r>
              <a:rPr lang="ru-RU" sz="2000" b="1" dirty="0"/>
              <a:t>движение</a:t>
            </a:r>
          </a:p>
        </p:txBody>
      </p:sp>
      <p:pic>
        <p:nvPicPr>
          <p:cNvPr id="9233" name="Picture 17" descr="CA0PIRC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404" y="626440"/>
            <a:ext cx="2128416" cy="143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827088" y="765175"/>
            <a:ext cx="35274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атенты»     природы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35" name="Picture 19" descr="CA8JUB2J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349500"/>
            <a:ext cx="882650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7" name="Picture 21" descr="CAVJ51KQ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39" y="4364831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43715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3" name="Rectangle 13"/>
          <p:cNvSpPr>
            <a:spLocks noGrp="1" noChangeArrowheads="1"/>
          </p:cNvSpPr>
          <p:nvPr>
            <p:ph type="title"/>
          </p:nvPr>
        </p:nvSpPr>
        <p:spPr>
          <a:xfrm>
            <a:off x="1260079" y="293689"/>
            <a:ext cx="6912768" cy="623886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«Патенты» живой природы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1547813" y="1412875"/>
            <a:ext cx="5761037" cy="51117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700" dirty="0"/>
              <a:t>		</a:t>
            </a:r>
            <a:endParaRPr lang="ru-RU" sz="2000" dirty="0"/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441327" y="815975"/>
            <a:ext cx="1368425" cy="496887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44" name="Picture 4" descr="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6" y="1250250"/>
            <a:ext cx="1152525" cy="12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7445094" y="883444"/>
            <a:ext cx="1439863" cy="504031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endParaRPr lang="ru-RU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49" name="Picture 9" descr="CAA7ODU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37" y="1050276"/>
            <a:ext cx="1195388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CA8LM30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768" y="2155428"/>
            <a:ext cx="1152525" cy="126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566" y="3477228"/>
            <a:ext cx="11509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4" name="AutoShape 14"/>
          <p:cNvSpPr>
            <a:spLocks noChangeArrowheads="1"/>
          </p:cNvSpPr>
          <p:nvPr/>
        </p:nvSpPr>
        <p:spPr bwMode="auto">
          <a:xfrm>
            <a:off x="2390403" y="1268413"/>
            <a:ext cx="4608512" cy="360045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2722935" y="4868863"/>
            <a:ext cx="242512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Стебля пшеницы и высотного здания</a:t>
            </a: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7451725" y="4437063"/>
            <a:ext cx="151288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666633"/>
                  </a:outerShdw>
                </a:effectLst>
              </a:rPr>
              <a:t>                  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застежка «молния»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перо птиц</a:t>
            </a: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512671" y="4676776"/>
            <a:ext cx="129708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«липучки»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соплодие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репейника</a:t>
            </a:r>
          </a:p>
        </p:txBody>
      </p:sp>
      <p:pic>
        <p:nvPicPr>
          <p:cNvPr id="10260" name="Picture 20" descr="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548" y="1851058"/>
            <a:ext cx="211455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1" name="Picture 21" descr="0000297003-previe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659" y="1480972"/>
            <a:ext cx="2205038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2525549" y="4164013"/>
            <a:ext cx="24782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666633"/>
                  </a:outerShdw>
                </a:effectLst>
              </a:rPr>
              <a:t>ПРИНЦИП СТРОЕНИЯ</a:t>
            </a:r>
          </a:p>
        </p:txBody>
      </p:sp>
      <p:pic>
        <p:nvPicPr>
          <p:cNvPr id="10265" name="Picture 25" descr="0979349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02" y="2802365"/>
            <a:ext cx="1231181" cy="136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8418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03648" y="1988840"/>
            <a:ext cx="6400800" cy="3600400"/>
          </a:xfrm>
        </p:spPr>
        <p:txBody>
          <a:bodyPr/>
          <a:lstStyle/>
          <a:p>
            <a:r>
              <a:rPr lang="ru-RU" sz="2400" dirty="0" smtClean="0"/>
              <a:t>АВТОР ПРЕЗЕНТАЦИИ: </a:t>
            </a:r>
          </a:p>
          <a:p>
            <a:r>
              <a:rPr lang="ru-RU" sz="2400" dirty="0" smtClean="0"/>
              <a:t>УЧИТЕЛЬ БИОЛОГИИ ГБОУ СОШ №1010</a:t>
            </a:r>
          </a:p>
          <a:p>
            <a:r>
              <a:rPr lang="ru-RU" sz="2400" dirty="0" smtClean="0"/>
              <a:t>АБОВЯН НОННА АРКАДЬЕВНА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0687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702915"/>
          </a:xfrm>
        </p:spPr>
        <p:txBody>
          <a:bodyPr/>
          <a:lstStyle/>
          <a:p>
            <a:pPr algn="ctr"/>
            <a:r>
              <a:rPr lang="ru-RU" b="1" i="1" dirty="0"/>
              <a:t>            </a:t>
            </a:r>
            <a:r>
              <a:rPr lang="ru-RU" b="1" i="1" dirty="0" smtClean="0"/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Орнитоптер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8" name="Picture 4" descr="864c4a41e11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0072" y="4293111"/>
            <a:ext cx="3649662" cy="2189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9" name="Picture 5" descr="Картинка 2 из 124">
            <a:hlinkClick r:id="rId3"/>
          </p:cNvPr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916832"/>
            <a:ext cx="3922713" cy="3851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7" name="Picture 3" descr="406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00615"/>
            <a:ext cx="4032250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79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2046288"/>
            <a:ext cx="8153400" cy="3821112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1960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Дайтоне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(США) состоялся первый симпозиум по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бионике,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официально закрепил рождение новой науки и название, предложенное американским инженером Джеком 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Стилом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2772" name="Picture 4" descr="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620713"/>
            <a:ext cx="1655762" cy="99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18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-243408"/>
            <a:ext cx="8153400" cy="2159843"/>
          </a:xfrm>
        </p:spPr>
        <p:txBody>
          <a:bodyPr/>
          <a:lstStyle/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Бионика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что это?</a:t>
            </a:r>
            <a:b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828800"/>
            <a:ext cx="8893175" cy="4264496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Бионика - наука, занимающаяся изучением строения и функционирования живых организмов, чтобы использовать это для создания новых приборов и механизмов.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71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277813"/>
            <a:ext cx="8050088" cy="1139825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</a:rPr>
              <a:t>      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ГОЛОГРАММЫ В ПЕЧАТИ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600200"/>
            <a:ext cx="4038600" cy="4530725"/>
          </a:xfrm>
        </p:spPr>
        <p:txBody>
          <a:bodyPr/>
          <a:lstStyle/>
          <a:p>
            <a:endParaRPr lang="ru-RU" sz="2700"/>
          </a:p>
          <a:p>
            <a:endParaRPr lang="ru-RU" sz="2700"/>
          </a:p>
        </p:txBody>
      </p:sp>
      <p:pic>
        <p:nvPicPr>
          <p:cNvPr id="53252" name="Picture 4" descr="holo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18853"/>
            <a:ext cx="4032250" cy="371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3" name="Picture 5" descr="Картинка 2 из 5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40195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00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964613" cy="11398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Ярко окрашенные участки                    крыльев и хвоста</a:t>
            </a:r>
          </a:p>
        </p:txBody>
      </p:sp>
      <p:pic>
        <p:nvPicPr>
          <p:cNvPr id="54275" name="Picture 3" descr="p_520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2905125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6" name="Picture 4" descr="hvostonosecmaaka18u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900" y="1916832"/>
            <a:ext cx="3816350" cy="283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69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4" name="Picture 6" descr="06_back_of_shinkans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916113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93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277813"/>
            <a:ext cx="8050088" cy="1139825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ВЫСОКОСКОРОСТНЫЕ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поезда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3369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7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83575" cy="11398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      </a:t>
            </a:r>
            <a:b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</a:b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ПТИЦА    </a:t>
            </a:r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ЗИМОРОДОК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860425" y="982663"/>
            <a:ext cx="7423150" cy="475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 </a:t>
            </a:r>
            <a:r>
              <a:rPr lang="ru-RU" sz="28800" dirty="0"/>
              <a:t> </a:t>
            </a:r>
            <a:r>
              <a:rPr lang="ru-RU" dirty="0"/>
              <a:t>                                                                                                </a:t>
            </a:r>
          </a:p>
        </p:txBody>
      </p:sp>
      <p:pic>
        <p:nvPicPr>
          <p:cNvPr id="122886" name="Picture 6" descr="wb_kingfis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700808"/>
            <a:ext cx="6096000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67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458</TotalTime>
  <Words>723</Words>
  <Application>Microsoft Office PowerPoint</Application>
  <PresentationFormat>Экран (4:3)</PresentationFormat>
  <Paragraphs>80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Arial Narrow</vt:lpstr>
      <vt:lpstr>Calibri</vt:lpstr>
      <vt:lpstr>Franklin Gothic Book</vt:lpstr>
      <vt:lpstr>Times New Roman</vt:lpstr>
      <vt:lpstr>Wingdings</vt:lpstr>
      <vt:lpstr>Горизонт</vt:lpstr>
      <vt:lpstr>«Природа так обо всем позаботилась, что повсюду ты находишь чему учиться.»  </vt:lpstr>
      <vt:lpstr>           История развития </vt:lpstr>
      <vt:lpstr>             Орнитоптер</vt:lpstr>
      <vt:lpstr>Презентация PowerPoint</vt:lpstr>
      <vt:lpstr>      Бионика - что это? </vt:lpstr>
      <vt:lpstr>       ГОЛОГРАММЫ В ПЕЧАТИ</vt:lpstr>
      <vt:lpstr>Ярко окрашенные участки                    крыльев и хвоста</vt:lpstr>
      <vt:lpstr>ВЫСОКОСКОРОСТНЫЕ поезда </vt:lpstr>
      <vt:lpstr>       ПТИЦА    ЗИМОРОДОК</vt:lpstr>
      <vt:lpstr>               ЗМЕИНЫЙ ЗУБ</vt:lpstr>
      <vt:lpstr>       Медицинские иглы</vt:lpstr>
      <vt:lpstr>Лотос   </vt:lpstr>
      <vt:lpstr> Лотос и краска «лотосан»</vt:lpstr>
      <vt:lpstr>Эйфелева башня и берцовая кость</vt:lpstr>
      <vt:lpstr>           Нобелевская премия</vt:lpstr>
      <vt:lpstr>          ВАРИАНТ 1    задание №1   Изобретение !</vt:lpstr>
      <vt:lpstr>    Изобретение бумаги</vt:lpstr>
      <vt:lpstr>          шершни ,осы и бумага</vt:lpstr>
      <vt:lpstr>            ВАРИАНТ  2     задание №1 Изобретение !</vt:lpstr>
      <vt:lpstr>     Изобретение акваланга</vt:lpstr>
      <vt:lpstr>   изобретение акваланга </vt:lpstr>
      <vt:lpstr>ВАРИАНТ 1.      Задание № 2. Кровеносные сосуды и нефтепровод</vt:lpstr>
      <vt:lpstr>ВАРИАНТ 1.      Задание № 2. Кровеносные сосуды и нефтепровод</vt:lpstr>
      <vt:lpstr>ВАРИАНТ 2   Задание № 2 Муха и прибор для авиации.</vt:lpstr>
      <vt:lpstr>ВАРИАНТ 2   Задание № 2 Муха и прибор для авиации.</vt:lpstr>
      <vt:lpstr>   Творческое задание Написать эссе на тему  «Бионика»</vt:lpstr>
      <vt:lpstr>Презентация PowerPoint</vt:lpstr>
      <vt:lpstr>«Патенты» живой природы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«Природа так обо всем позаботилась, что повсюду ты находишь чему учиться.» </dc:title>
  <dc:creator>WORK</dc:creator>
  <cp:lastModifiedBy>user</cp:lastModifiedBy>
  <cp:revision>27</cp:revision>
  <dcterms:created xsi:type="dcterms:W3CDTF">2013-11-24T07:51:45Z</dcterms:created>
  <dcterms:modified xsi:type="dcterms:W3CDTF">2013-12-20T10:45:37Z</dcterms:modified>
</cp:coreProperties>
</file>