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58" r:id="rId6"/>
    <p:sldId id="257" r:id="rId7"/>
    <p:sldId id="259" r:id="rId8"/>
    <p:sldId id="279" r:id="rId9"/>
    <p:sldId id="270" r:id="rId10"/>
    <p:sldId id="275" r:id="rId11"/>
    <p:sldId id="272" r:id="rId12"/>
    <p:sldId id="278" r:id="rId13"/>
    <p:sldId id="269" r:id="rId14"/>
    <p:sldId id="274" r:id="rId15"/>
    <p:sldId id="277" r:id="rId16"/>
    <p:sldId id="262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3E"/>
    <a:srgbClr val="682245"/>
    <a:srgbClr val="B00082"/>
    <a:srgbClr val="6C0015"/>
    <a:srgbClr val="660066"/>
    <a:srgbClr val="2FBAFF"/>
    <a:srgbClr val="00D600"/>
    <a:srgbClr val="FB03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136E-696E-4F22-91BD-01F0D2E9B3C9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D41F-6321-49B0-931F-0F3568068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D41F-6321-49B0-931F-0F35680687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D41F-6321-49B0-931F-0F35680687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182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917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02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9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289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33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15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904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229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732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55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8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6d0847db.jpg"/>
          <p:cNvPicPr>
            <a:picLocks noChangeAspect="1"/>
          </p:cNvPicPr>
          <p:nvPr/>
        </p:nvPicPr>
        <p:blipFill>
          <a:blip r:embed="rId2" cstate="print"/>
          <a:srcRect l="2343" t="3125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2856"/>
            <a:ext cx="8858280" cy="1428759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2FBA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2FBA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Impact"/>
              </a:rPr>
            </a:br>
            <a:endParaRPr lang="ru-RU" dirty="0">
              <a:solidFill>
                <a:srgbClr val="2FBA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500570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82245"/>
                </a:solidFill>
                <a:latin typeface="Bookman Old Style" pitchFamily="18" charset="0"/>
              </a:rPr>
              <a:t>“</a:t>
            </a:r>
            <a:r>
              <a:rPr lang="en-US" b="1" dirty="0" smtClean="0">
                <a:solidFill>
                  <a:srgbClr val="3E003E"/>
                </a:solidFill>
                <a:latin typeface="Bookman Old Style" pitchFamily="18" charset="0"/>
              </a:rPr>
              <a:t>Though all society is founded on </a:t>
            </a:r>
          </a:p>
          <a:p>
            <a:r>
              <a:rPr lang="en-US" b="1" dirty="0" smtClean="0">
                <a:solidFill>
                  <a:srgbClr val="3E003E"/>
                </a:solidFill>
                <a:latin typeface="Bookman Old Style" pitchFamily="18" charset="0"/>
              </a:rPr>
              <a:t>intolerance,</a:t>
            </a:r>
          </a:p>
          <a:p>
            <a:r>
              <a:rPr lang="en-US" b="1" dirty="0" smtClean="0">
                <a:solidFill>
                  <a:srgbClr val="3E003E"/>
                </a:solidFill>
                <a:latin typeface="Bookman Old Style" pitchFamily="18" charset="0"/>
              </a:rPr>
              <a:t>all improvement is founded on tolerance”.</a:t>
            </a:r>
            <a:endParaRPr lang="ru-RU" b="1" dirty="0">
              <a:solidFill>
                <a:srgbClr val="3E003E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441" y="2551837"/>
            <a:ext cx="61911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kern="1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  <a:t>On  the  Road</a:t>
            </a:r>
            <a:br>
              <a:rPr lang="en-US" sz="5400" b="1" kern="1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</a:br>
            <a:r>
              <a:rPr lang="en-US" sz="5400" b="1" kern="1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  <a:t>to  TOLERANCE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6441" y="2551837"/>
            <a:ext cx="61911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Handwriting" pitchFamily="66" charset="0"/>
              </a:rPr>
              <a:t>On  the  Road</a:t>
            </a:r>
            <a:br>
              <a:rPr lang="en-US" sz="54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Handwriting" pitchFamily="66" charset="0"/>
              </a:rPr>
            </a:br>
            <a:r>
              <a:rPr lang="en-US" sz="54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Handwriting" pitchFamily="66" charset="0"/>
              </a:rPr>
              <a:t>to  TOLERANCE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305800" cy="5257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        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A                 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TOLERANCE                  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____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</a:t>
            </a:r>
            <a:endParaRPr lang="en-US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Unselfishness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(альтруизм)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____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 </a:t>
            </a:r>
            <a:endParaRPr lang="en-US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Sense of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humor             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____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</a:t>
            </a:r>
            <a:endParaRPr lang="en-US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Tolerance to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differences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                            ____                            </a:t>
            </a:r>
            <a:endParaRPr lang="ru-RU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(терпимость к иному)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</a:t>
            </a:r>
            <a:endParaRPr lang="ru-RU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AutoNum type="arabicParenR" startAt="5"/>
            </a:pP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Trust </a:t>
            </a: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(доверие)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</a:t>
            </a: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</a:t>
            </a: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____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 </a:t>
            </a:r>
            <a:endParaRPr lang="ru-RU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AutoNum type="arabicParenR" startAt="5"/>
            </a:pP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Ability </a:t>
            </a: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to control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oneself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                            ____                            </a:t>
            </a:r>
            <a:endParaRPr lang="ru-RU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(способность управлять своими чувствами)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</a:t>
            </a:r>
            <a:endParaRPr lang="en-US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7)      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Friendliness </a:t>
            </a: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(дружелюбие)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   </a:t>
            </a: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____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</a:t>
            </a:r>
            <a:endParaRPr lang="en-US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8)      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Ability </a:t>
            </a:r>
            <a:r>
              <a:rPr lang="en-US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not to condemn </a:t>
            </a: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anybody</a:t>
            </a:r>
            <a:endParaRPr lang="ru-RU" sz="20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(способность не осуждать)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____                           _____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</a:t>
            </a:r>
            <a:endParaRPr lang="en-US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9)   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Ability </a:t>
            </a: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to listen</a:t>
            </a: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 _____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                     </a:t>
            </a:r>
            <a:endParaRPr lang="en-US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AutoNum type="arabicParenR" startAt="10"/>
            </a:pP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Aptitude </a:t>
            </a: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for sympathy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___                               _____                              </a:t>
            </a:r>
            <a:endParaRPr lang="ru-RU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(склонность к сочувствию)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</a:t>
            </a:r>
            <a:r>
              <a:rPr lang="en-US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                    </a:t>
            </a:r>
            <a:endParaRPr lang="en-US" sz="2400" dirty="0">
              <a:latin typeface="Times New Roman" pitchFamily="18" charset="0"/>
            </a:endParaRPr>
          </a:p>
          <a:p>
            <a:pPr marL="609600" indent="-609600"/>
            <a:endParaRPr lang="ru-RU" sz="2400" dirty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ARE </a:t>
            </a:r>
            <a:r>
              <a:rPr lang="en-US" sz="40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YOU  A  TOLERANT</a:t>
            </a:r>
            <a:r>
              <a:rPr lang="ru-RU" sz="40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</a:t>
            </a:r>
            <a:r>
              <a:rPr lang="en-US" sz="40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 PERSON</a:t>
            </a:r>
            <a:r>
              <a:rPr lang="en-US" sz="40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?</a:t>
            </a:r>
            <a:endParaRPr lang="ru-RU" sz="40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cript MT Bold" pitchFamily="66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499992" y="1700808"/>
            <a:ext cx="190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603104" y="1676400"/>
            <a:ext cx="190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Toleranc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9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tolerance\tol2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TOLERANCE FLOWER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0608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FOGIVENESS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613499">
            <a:off x="5381779" y="2336926"/>
            <a:ext cx="19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COOPERATION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589078">
            <a:off x="1585850" y="1911376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SYMPATHY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37350">
            <a:off x="5877651" y="3808939"/>
            <a:ext cx="246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RESPECT HUMAN DIGNITY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359912">
            <a:off x="5272017" y="492294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CHARITY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4437112"/>
            <a:ext cx="1338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RESPECT the </a:t>
            </a:r>
          </a:p>
          <a:p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RIGHTS of </a:t>
            </a:r>
          </a:p>
          <a:p>
            <a:r>
              <a:rPr lang="en-US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3645024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TOLERANCE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877272"/>
            <a:ext cx="275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accept  a person as he is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699792" y="5661248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1640" y="2780928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RESPECT the </a:t>
            </a:r>
          </a:p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RIGHTS of OTHERS</a:t>
            </a:r>
            <a:endParaRPr lang="ru-RU" sz="1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nder Apartheid inter-racial marriage was illegal in South Africa. Children however don&amp;#39;t know about racial discrimination."/>
          <p:cNvPicPr>
            <a:picLocks noChangeAspect="1" noChangeArrowheads="1"/>
          </p:cNvPicPr>
          <p:nvPr/>
        </p:nvPicPr>
        <p:blipFill>
          <a:blip r:embed="rId2" cstate="print"/>
          <a:srcRect t="1996" r="12329" b="4166"/>
          <a:stretch>
            <a:fillRect/>
          </a:stretch>
        </p:blipFill>
        <p:spPr bwMode="auto">
          <a:xfrm>
            <a:off x="3779912" y="260648"/>
            <a:ext cx="5110228" cy="540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357167"/>
            <a:ext cx="5150376" cy="5304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T-  </a:t>
            </a: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tactful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O- observant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L-  loving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E-  expressive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R-  rewarding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A-  affectionate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N-  nice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C-  caring</a:t>
            </a:r>
          </a:p>
          <a:p>
            <a:pPr>
              <a:buNone/>
            </a:pPr>
            <a:r>
              <a:rPr lang="en-US" sz="3000" cap="all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E-  enthusiastic</a:t>
            </a:r>
          </a:p>
          <a:p>
            <a:endParaRPr lang="ru-RU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05264"/>
            <a:ext cx="9260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Try to treat people in the way you want to be treated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-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142984"/>
            <a:ext cx="3143272" cy="2535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unesco_327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-142908" y="3786190"/>
            <a:ext cx="392905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Symbols of UNESCO</a:t>
            </a:r>
            <a:endParaRPr lang="ru-RU" dirty="0">
              <a:solidFill>
                <a:srgbClr val="66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c6062cdb4d632b2fd6a255ff019180783393d128.210.170.d5a7fd54a98dd3267cfed191393c42b72725b3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0"/>
            <a:ext cx="1928794" cy="1561405"/>
          </a:xfrm>
          <a:prstGeom prst="rect">
            <a:avLst/>
          </a:prstGeom>
        </p:spPr>
      </p:pic>
      <p:pic>
        <p:nvPicPr>
          <p:cNvPr id="10" name="Рисунок 9" descr="epilepsie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28604"/>
            <a:ext cx="2160980" cy="288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v-14253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3643314"/>
            <a:ext cx="2928926" cy="2928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topnews.in/files/world-peace.jpg"/>
          <p:cNvPicPr>
            <a:picLocks noChangeAspect="1" noChangeArrowheads="1"/>
          </p:cNvPicPr>
          <p:nvPr/>
        </p:nvPicPr>
        <p:blipFill>
          <a:blip r:embed="rId8" cstate="print"/>
          <a:srcRect t="5606"/>
          <a:stretch>
            <a:fillRect/>
          </a:stretch>
        </p:blipFill>
        <p:spPr bwMode="auto">
          <a:xfrm>
            <a:off x="6429388" y="3556470"/>
            <a:ext cx="2714612" cy="330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2a0a3b02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1357298"/>
            <a:ext cx="2224565" cy="2209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епрногш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3-003-Politiko-administrativnaja-karta-severnogo-Kavkaz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31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890124">
            <a:off x="6045916" y="1514075"/>
            <a:ext cx="3530912" cy="128588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E003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Forte" pitchFamily="66" charset="0"/>
              </a:rPr>
              <a:t>Geopolitical map of the Caucasus region</a:t>
            </a:r>
            <a:endParaRPr lang="ru-RU" sz="3600" b="1" dirty="0">
              <a:solidFill>
                <a:srgbClr val="3E003E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500694" y="5786430"/>
            <a:ext cx="3643306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George Bernard Shaw</a:t>
            </a:r>
          </a:p>
          <a:p>
            <a:pPr>
              <a:buNone/>
            </a:pPr>
            <a:r>
              <a:rPr lang="en-US" sz="1800" b="1" dirty="0" smtClean="0"/>
              <a:t>1856-1950</a:t>
            </a:r>
            <a:endParaRPr lang="ru-RU" sz="1800" b="1" dirty="0" smtClean="0"/>
          </a:p>
          <a:p>
            <a:pPr>
              <a:buNone/>
            </a:pPr>
            <a:r>
              <a:rPr lang="en-US" sz="1800" dirty="0" smtClean="0"/>
              <a:t>(Irish Dramatist)</a:t>
            </a:r>
          </a:p>
        </p:txBody>
      </p:sp>
      <p:pic>
        <p:nvPicPr>
          <p:cNvPr id="10244" name="Picture 4" descr="http://johnfenzel.typepad.com/john_fenzels_blog/images/2007/09/16/george_bernard_shaw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0"/>
            <a:ext cx="3786214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2500306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“</a:t>
            </a:r>
            <a:r>
              <a:rPr lang="en-US" sz="2400" dirty="0" smtClean="0">
                <a:solidFill>
                  <a:srgbClr val="3E003E"/>
                </a:solidFill>
                <a:latin typeface="Bookman Old Style" pitchFamily="18" charset="0"/>
              </a:rPr>
              <a:t>Now when we have already learned to fly through the air like  birds, to swim under water like fish, we lack only one thing - to learn to live on Earth like  people!“</a:t>
            </a:r>
            <a:endParaRPr lang="ru-RU" sz="2400" dirty="0">
              <a:solidFill>
                <a:srgbClr val="3E003E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572140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3E003E"/>
                </a:solidFill>
                <a:latin typeface="Lucida Handwriting" pitchFamily="66" charset="0"/>
              </a:rPr>
              <a:t>B. Shaw</a:t>
            </a:r>
            <a:endParaRPr lang="ru-RU" sz="2000" b="1" dirty="0">
              <a:solidFill>
                <a:srgbClr val="3E003E"/>
              </a:solidFill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cied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cript MT Bold" pitchFamily="66" charset="0"/>
              </a:rPr>
              <a:t>International Day for Tolerance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cript MT Bold" pitchFamily="66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cript MT Bold" pitchFamily="66" charset="0"/>
              </a:rPr>
              <a:t>16 November </a:t>
            </a:r>
            <a:r>
              <a:rPr lang="en-US" sz="3600" b="1" dirty="0" smtClean="0">
                <a:solidFill>
                  <a:schemeClr val="bg1"/>
                </a:solidFill>
                <a:latin typeface="Script MT Bold" pitchFamily="66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Script MT Bold" pitchFamily="66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500570"/>
            <a:ext cx="8472518" cy="20431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In 1996, the UN General Assembly invited UN Member States to observe the International Day for Tolerance on 16 November, with activities directed towards both educational establishments and the wider public.</a:t>
            </a:r>
            <a:b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This action followed on the United Nations Year for Tolerance, 1995, proclaimed by the UN General Assembly in 1993 at the initiative of UNESCO.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8194" name="Picture 2" descr="United N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71480"/>
            <a:ext cx="1650363" cy="143642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4286248" y="4429132"/>
            <a:ext cx="4429156" cy="1857388"/>
          </a:xfrm>
          <a:prstGeom prst="cloudCallout">
            <a:avLst>
              <a:gd name="adj1" fmla="val 50439"/>
              <a:gd name="adj2" fmla="val 7985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928662" y="3357562"/>
            <a:ext cx="4143404" cy="214314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5500694" y="1714488"/>
            <a:ext cx="3429024" cy="1928826"/>
          </a:xfrm>
          <a:prstGeom prst="cloudCallout">
            <a:avLst>
              <a:gd name="adj1" fmla="val 38900"/>
              <a:gd name="adj2" fmla="val 73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1285852" y="142852"/>
            <a:ext cx="5572164" cy="2143140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607507" y="3107517"/>
            <a:ext cx="6572272" cy="64294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nstantia"/>
              </a:rPr>
              <a:t>TOLERANCE</a:t>
            </a:r>
            <a:endParaRPr lang="ru-RU" sz="3600" b="1" kern="10" dirty="0">
              <a:ln w="12700">
                <a:solidFill>
                  <a:srgbClr val="00206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00042"/>
            <a:ext cx="4214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French 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orte" pitchFamily="66" charset="0"/>
              </a:rPr>
              <a:t>the ability to recognize other ideas or opinions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orte" pitchFamily="66" charset="0"/>
              </a:rPr>
              <a:t>which are different from your own ones</a:t>
            </a:r>
            <a:endParaRPr lang="ru-RU" sz="20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285992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English: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orte" pitchFamily="66" charset="0"/>
              </a:rPr>
              <a:t>Readiness to be indulgent</a:t>
            </a:r>
            <a:endParaRPr lang="ru-RU" sz="20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786190"/>
            <a:ext cx="4000528" cy="13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Chinese: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orte" pitchFamily="66" charset="0"/>
              </a:rPr>
              <a:t>To allow, to accept, to be magnanimous to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orte" pitchFamily="66" charset="0"/>
              </a:rPr>
              <a:t>somebody</a:t>
            </a:r>
            <a:endParaRPr lang="ru-RU" sz="20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9291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Arabian: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orte" pitchFamily="66" charset="0"/>
              </a:rPr>
              <a:t>Forgiveness, condescension, softness,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orte" pitchFamily="66" charset="0"/>
              </a:rPr>
              <a:t>compasson</a:t>
            </a:r>
            <a:endParaRPr lang="en-US" sz="20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Рабочий стол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50006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42910" y="1500174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ea typeface="Arial Unicode MS" pitchFamily="34" charset="-128"/>
                <a:cs typeface="Arial Unicode MS" pitchFamily="34" charset="-128"/>
              </a:rPr>
              <a:t>We may have different religions, different languages, different colored skin, but we all belong to one human race.”</a:t>
            </a:r>
            <a:endParaRPr lang="ru-RU" sz="2000" b="1" dirty="0" smtClean="0">
              <a:solidFill>
                <a:schemeClr val="accent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Schoolbook" pitchFamily="18" charset="0"/>
              </a:rPr>
              <a:t>                         </a:t>
            </a:r>
            <a:r>
              <a:rPr lang="en-US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Script MT Bold" pitchFamily="66" charset="0"/>
              </a:rPr>
              <a:t>Kofi Annan</a:t>
            </a:r>
            <a:endParaRPr lang="ru-RU" sz="2000" b="1" dirty="0" smtClean="0">
              <a:solidFill>
                <a:schemeClr val="accent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29000"/>
            <a:ext cx="314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“In the practice of tolerance, one's enemy is the best teacher.”</a:t>
            </a:r>
          </a:p>
          <a:p>
            <a:pPr algn="r"/>
            <a:r>
              <a:rPr lang="en-US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Script MT Bold" pitchFamily="66" charset="0"/>
              </a:rPr>
              <a:t>Dalai Lama</a:t>
            </a:r>
            <a:endParaRPr lang="en-US" sz="2000" b="1" dirty="0">
              <a:solidFill>
                <a:schemeClr val="accent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Script MT Bold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214950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“The highest result of education is tolerance”. </a:t>
            </a:r>
            <a:endParaRPr lang="ru-RU" sz="2000" b="1" dirty="0" smtClean="0">
              <a:solidFill>
                <a:schemeClr val="accent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Script MT Bold" pitchFamily="66" charset="0"/>
              </a:rPr>
              <a:t>                 Helen Keller,  </a:t>
            </a:r>
            <a:r>
              <a:rPr lang="en-US" sz="2000" b="1" i="1" dirty="0" smtClean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Script MT Bold" pitchFamily="66" charset="0"/>
              </a:rPr>
              <a:t>'Optimism,' 1903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186238" cy="1154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cript MT Bold" pitchFamily="66" charset="0"/>
              </a:rPr>
              <a:t>Outstanding people about tolerance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189" y="-170908"/>
            <a:ext cx="7200416" cy="7028908"/>
            <a:chOff x="1931" y="562"/>
            <a:chExt cx="2705" cy="2920"/>
          </a:xfrm>
        </p:grpSpPr>
        <p:sp>
          <p:nvSpPr>
            <p:cNvPr id="12294" name="Puzzle3"/>
            <p:cNvSpPr>
              <a:spLocks noEditPoints="1" noChangeArrowheads="1"/>
            </p:cNvSpPr>
            <p:nvPr/>
          </p:nvSpPr>
          <p:spPr bwMode="auto">
            <a:xfrm>
              <a:off x="3257" y="562"/>
              <a:ext cx="1001" cy="1226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5" name="Puzzle2"/>
            <p:cNvSpPr>
              <a:spLocks noEditPoints="1" noChangeArrowheads="1"/>
            </p:cNvSpPr>
            <p:nvPr/>
          </p:nvSpPr>
          <p:spPr bwMode="auto">
            <a:xfrm>
              <a:off x="2905" y="1429"/>
              <a:ext cx="1731" cy="128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6" name="Puzzle4"/>
            <p:cNvSpPr>
              <a:spLocks noEditPoints="1" noChangeArrowheads="1"/>
            </p:cNvSpPr>
            <p:nvPr/>
          </p:nvSpPr>
          <p:spPr bwMode="auto">
            <a:xfrm>
              <a:off x="2310" y="1429"/>
              <a:ext cx="1018" cy="167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7" name="Puzzle1"/>
            <p:cNvSpPr>
              <a:spLocks noEditPoints="1" noChangeArrowheads="1"/>
            </p:cNvSpPr>
            <p:nvPr/>
          </p:nvSpPr>
          <p:spPr bwMode="auto">
            <a:xfrm>
              <a:off x="1985" y="891"/>
              <a:ext cx="1677" cy="927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Puzzle1"/>
            <p:cNvSpPr>
              <a:spLocks noEditPoints="1" noChangeArrowheads="1"/>
            </p:cNvSpPr>
            <p:nvPr/>
          </p:nvSpPr>
          <p:spPr bwMode="auto">
            <a:xfrm>
              <a:off x="1931" y="2656"/>
              <a:ext cx="1731" cy="82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Recognition of diversity and equality of others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6" name="Puzzle3"/>
            <p:cNvSpPr>
              <a:spLocks noEditPoints="1" noChangeArrowheads="1"/>
            </p:cNvSpPr>
            <p:nvPr/>
          </p:nvSpPr>
          <p:spPr bwMode="auto">
            <a:xfrm>
              <a:off x="3284" y="2267"/>
              <a:ext cx="974" cy="121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 smtClean="0">
                <a:solidFill>
                  <a:prstClr val="black"/>
                </a:solidFill>
                <a:latin typeface="Arial Rounded MT Bold" pitchFamily="34" charset="0"/>
              </a:endParaRP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ial Rounded MT Bold" pitchFamily="34" charset="0"/>
                </a:rPr>
                <a:t>Ability to put oneself in the place of the other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 rot="-2384984">
            <a:off x="152400" y="685800"/>
            <a:ext cx="2190750" cy="831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doni MT"/>
              </a:rPr>
              <a:t>TOLERANCE</a:t>
            </a:r>
            <a:endParaRPr lang="ru-RU" sz="3600" b="1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2195736" y="1052736"/>
            <a:ext cx="2133600" cy="12241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cooperation,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partnership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 rot="16200000">
            <a:off x="-677403" y="4288622"/>
            <a:ext cx="2806700" cy="831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doni MT"/>
              </a:rPr>
              <a:t>TOLERANCE</a:t>
            </a:r>
            <a:endParaRPr lang="ru-RU" sz="3600" b="1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 rot="2527211">
            <a:off x="6953250" y="762000"/>
            <a:ext cx="2190750" cy="831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doni MT"/>
              </a:rPr>
              <a:t>TOLERANCE</a:t>
            </a:r>
            <a:endParaRPr lang="ru-RU" sz="3600" b="1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4644008" y="620688"/>
            <a:ext cx="2085975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respect of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human dignity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2339752" y="2348880"/>
            <a:ext cx="1990725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readiness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to agree with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other opinions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4788024" y="2708920"/>
            <a:ext cx="2209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to accept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/>
              </a:rPr>
              <a:t>others as they are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 rot="5400000">
            <a:off x="7089775" y="4264025"/>
            <a:ext cx="2806700" cy="831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doni MT"/>
              </a:rPr>
              <a:t>TOLERANCE</a:t>
            </a:r>
            <a:endParaRPr lang="ru-RU" sz="3600" b="1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8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800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tole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19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Documents\tolerance\0008-006-Pervyj-etap-konkur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2"/>
            <a:ext cx="5688632" cy="52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920880" cy="1368152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> </a:t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/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>“There were neither two  equal opinions nor two identical hairs or seeds in the world. The most universal quality is diversity.” </a:t>
            </a:r>
            <a:br>
              <a:rPr lang="en-US" sz="2800" dirty="0" smtClean="0">
                <a:latin typeface="Brush Script MT" pitchFamily="66" charset="0"/>
              </a:rPr>
            </a:br>
            <a:r>
              <a:rPr lang="en-US" sz="2800" dirty="0" smtClean="0">
                <a:latin typeface="Brush Script MT" pitchFamily="66" charset="0"/>
              </a:rPr>
              <a:t> </a:t>
            </a:r>
            <a:r>
              <a:rPr lang="en-US" sz="2800" dirty="0" err="1" smtClean="0">
                <a:latin typeface="Brush Script MT" pitchFamily="66" charset="0"/>
              </a:rPr>
              <a:t>M.Mountain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2376264" cy="8048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Recognition of diversity and equality of others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430</Words>
  <Application>Microsoft Office PowerPoint</Application>
  <PresentationFormat>Экран (4:3)</PresentationFormat>
  <Paragraphs>96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Бумажная</vt:lpstr>
      <vt:lpstr>Открытая</vt:lpstr>
      <vt:lpstr>1_Тема Office</vt:lpstr>
      <vt:lpstr> </vt:lpstr>
      <vt:lpstr>Geopolitical map of the Caucasus region</vt:lpstr>
      <vt:lpstr>Слайд 3</vt:lpstr>
      <vt:lpstr>International Day for Tolerance  16 November  </vt:lpstr>
      <vt:lpstr>Слайд 5</vt:lpstr>
      <vt:lpstr>Outstanding people about tolerance</vt:lpstr>
      <vt:lpstr>Слайд 7</vt:lpstr>
      <vt:lpstr>Слайд 8</vt:lpstr>
      <vt:lpstr>             “There were neither two  equal opinions nor two identical hairs or seeds in the world. The most universal quality is diversity.”   M.Mountain</vt:lpstr>
      <vt:lpstr>ARE  YOU  A  TOLERANT   PERSON?</vt:lpstr>
      <vt:lpstr>Слайд 11</vt:lpstr>
      <vt:lpstr>Слайд 12</vt:lpstr>
      <vt:lpstr>Слайд 13</vt:lpstr>
      <vt:lpstr>Symbols of UNESCO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86</cp:revision>
  <dcterms:modified xsi:type="dcterms:W3CDTF">2013-12-13T10:39:57Z</dcterms:modified>
</cp:coreProperties>
</file>